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5" r:id="rId3"/>
    <p:sldId id="261" r:id="rId4"/>
    <p:sldId id="258" r:id="rId5"/>
    <p:sldId id="257" r:id="rId6"/>
    <p:sldId id="259" r:id="rId7"/>
    <p:sldId id="270" r:id="rId8"/>
    <p:sldId id="269" r:id="rId9"/>
    <p:sldId id="262" r:id="rId10"/>
    <p:sldId id="264" r:id="rId11"/>
    <p:sldId id="272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5B0"/>
    <a:srgbClr val="008E40"/>
    <a:srgbClr val="96EAA0"/>
    <a:srgbClr val="F59E8F"/>
    <a:srgbClr val="17995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92D1D-6E02-48A1-8738-DC8BCE739137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D1DFD-8643-4DCD-BBB9-EA6EB1214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D1DFD-8643-4DCD-BBB9-EA6EB121488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D1DFD-8643-4DCD-BBB9-EA6EB121488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8254-0E45-444A-8074-EB87EAD83C32}" type="datetimeFigureOut">
              <a:rPr lang="ru-RU" smtClean="0"/>
              <a:pPr/>
              <a:t>30.01.2010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28039-0F01-4C59-83D1-04DC3184F3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4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hyperlink" Target="http://chus.briit.net/tush/Tush_forum.htm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5" Type="http://schemas.openxmlformats.org/officeDocument/2006/relationships/image" Target="../media/image16.gif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gif"/><Relationship Id="rId1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958166" cy="3643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5400" b="1" i="1" dirty="0" smtClean="0">
                <a:solidFill>
                  <a:srgbClr val="C00000"/>
                </a:solidFill>
                <a:latin typeface="Franklin Gothic Heavy" pitchFamily="34" charset="0"/>
              </a:rPr>
              <a:t>Постигаем секреты сравнения…</a:t>
            </a:r>
            <a:endParaRPr lang="ru-RU" sz="5400" b="1" i="1" dirty="0">
              <a:solidFill>
                <a:srgbClr val="C00000"/>
              </a:solidFill>
              <a:latin typeface="Franklin Gothic Heavy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 flipH="1">
            <a:off x="7772400" y="5000636"/>
            <a:ext cx="228624" cy="63816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8E40"/>
                </a:solidFill>
              </a:rPr>
              <a:t>Определите возраст сказки по её названию:</a:t>
            </a:r>
            <a:endParaRPr lang="ru-RU" sz="4000" b="1" dirty="0">
              <a:solidFill>
                <a:srgbClr val="008E4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43444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«Откуда взялись звери, птицы и рыбы»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«Как хитрый шакал обманул лесных зверей»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«Почему у попугая клюв кривой»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«Откуда взялась ночь»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«Как мангуст перехитрил крокодила и леопарда»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«Как появился огонь»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8101584" y="5815584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8E40"/>
                </a:solidFill>
              </a:rPr>
              <a:t>Вспомни название сказки по её отрывку:</a:t>
            </a:r>
            <a:endParaRPr lang="ru-RU" sz="4000" b="1" dirty="0">
              <a:solidFill>
                <a:srgbClr val="008E40"/>
              </a:solidFill>
            </a:endParaRPr>
          </a:p>
        </p:txBody>
      </p:sp>
      <p:sp>
        <p:nvSpPr>
          <p:cNvPr id="10" name="WordArt 6"/>
          <p:cNvSpPr>
            <a:spLocks noChangeArrowheads="1" noChangeShapeType="1" noTextEdit="1"/>
          </p:cNvSpPr>
          <p:nvPr/>
        </p:nvSpPr>
        <p:spPr bwMode="auto">
          <a:xfrm>
            <a:off x="1571604" y="4714884"/>
            <a:ext cx="552471" cy="5715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57158" y="1928802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«Снег  и заяц»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86116" y="1928802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«Ласточка</a:t>
            </a:r>
          </a:p>
          <a:p>
            <a:pPr algn="ctr"/>
            <a:r>
              <a:rPr lang="ru-RU" sz="2400" b="1" dirty="0" smtClean="0"/>
              <a:t> и комар»</a:t>
            </a:r>
            <a:endParaRPr lang="ru-RU" sz="2400" b="1" dirty="0"/>
          </a:p>
        </p:txBody>
      </p:sp>
      <p:sp>
        <p:nvSpPr>
          <p:cNvPr id="14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215074" y="1928802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«</a:t>
            </a:r>
            <a:r>
              <a:rPr lang="ru-RU" sz="2400" b="1" dirty="0" err="1" smtClean="0"/>
              <a:t>Вихио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15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57158" y="4286256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«Золотая рыба»</a:t>
            </a:r>
            <a:endParaRPr lang="ru-RU" sz="2400" b="1" dirty="0"/>
          </a:p>
        </p:txBody>
      </p:sp>
      <p:sp>
        <p:nvSpPr>
          <p:cNvPr id="16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86116" y="4286256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«Нарядный  </a:t>
            </a:r>
          </a:p>
          <a:p>
            <a:pPr algn="ctr"/>
            <a:r>
              <a:rPr lang="ru-RU" sz="2400" b="1" dirty="0" smtClean="0"/>
              <a:t>бурундук»</a:t>
            </a:r>
            <a:endParaRPr lang="ru-RU" sz="2400" b="1" dirty="0"/>
          </a:p>
        </p:txBody>
      </p:sp>
      <p:sp>
        <p:nvSpPr>
          <p:cNvPr id="17" name="AutoShape 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215074" y="4286256"/>
            <a:ext cx="2428892" cy="1428760"/>
          </a:xfrm>
          <a:prstGeom prst="bevel">
            <a:avLst>
              <a:gd name="adj" fmla="val 12500"/>
            </a:avLst>
          </a:prstGeom>
          <a:solidFill>
            <a:srgbClr val="FAB5B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«</a:t>
            </a:r>
            <a:r>
              <a:rPr lang="ru-RU" sz="2400" b="1" dirty="0" err="1" smtClean="0"/>
              <a:t>Жемчужинка</a:t>
            </a:r>
            <a:endParaRPr lang="ru-RU" sz="2400" b="1" dirty="0" smtClean="0"/>
          </a:p>
          <a:p>
            <a:pPr algn="ctr"/>
            <a:r>
              <a:rPr lang="ru-RU" sz="2400" b="1" dirty="0" smtClean="0"/>
              <a:t> и жаба»</a:t>
            </a:r>
            <a:endParaRPr lang="ru-RU" sz="2400" b="1" dirty="0"/>
          </a:p>
        </p:txBody>
      </p:sp>
      <p:sp>
        <p:nvSpPr>
          <p:cNvPr id="18" name="Багетная рамка 17"/>
          <p:cNvSpPr/>
          <p:nvPr/>
        </p:nvSpPr>
        <p:spPr>
          <a:xfrm>
            <a:off x="357158" y="1928802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1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19" name="Багетная рамка 18"/>
          <p:cNvSpPr/>
          <p:nvPr/>
        </p:nvSpPr>
        <p:spPr>
          <a:xfrm>
            <a:off x="3286116" y="1928802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2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20" name="Багетная рамка 19"/>
          <p:cNvSpPr/>
          <p:nvPr/>
        </p:nvSpPr>
        <p:spPr>
          <a:xfrm>
            <a:off x="6215074" y="1928802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3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21" name="Багетная рамка 20"/>
          <p:cNvSpPr/>
          <p:nvPr/>
        </p:nvSpPr>
        <p:spPr>
          <a:xfrm>
            <a:off x="357158" y="4286256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4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22" name="Багетная рамка 21"/>
          <p:cNvSpPr/>
          <p:nvPr/>
        </p:nvSpPr>
        <p:spPr>
          <a:xfrm>
            <a:off x="3286116" y="4286256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5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23" name="Багетная рамка 22"/>
          <p:cNvSpPr/>
          <p:nvPr/>
        </p:nvSpPr>
        <p:spPr>
          <a:xfrm>
            <a:off x="6215074" y="4286256"/>
            <a:ext cx="2428892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6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BIG_Cat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133600"/>
            <a:ext cx="2320925" cy="2447925"/>
          </a:xfrm>
          <a:prstGeom prst="rect">
            <a:avLst/>
          </a:prstGeom>
          <a:noFill/>
        </p:spPr>
      </p:pic>
      <p:pic>
        <p:nvPicPr>
          <p:cNvPr id="64517" name="Picture 5" descr="Ins0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0" y="1052513"/>
            <a:ext cx="2952750" cy="1077912"/>
          </a:xfrm>
          <a:prstGeom prst="rect">
            <a:avLst/>
          </a:prstGeom>
          <a:noFill/>
        </p:spPr>
      </p:pic>
      <p:pic>
        <p:nvPicPr>
          <p:cNvPr id="64518" name="Picture 6" descr="ani-goldfish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214818"/>
            <a:ext cx="1150937" cy="865187"/>
          </a:xfrm>
          <a:prstGeom prst="rect">
            <a:avLst/>
          </a:prstGeom>
          <a:noFill/>
        </p:spPr>
      </p:pic>
      <p:pic>
        <p:nvPicPr>
          <p:cNvPr id="64519" name="Picture 7" descr="p1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3571876"/>
            <a:ext cx="1270000" cy="1639887"/>
          </a:xfrm>
          <a:prstGeom prst="rect">
            <a:avLst/>
          </a:prstGeom>
          <a:noFill/>
        </p:spPr>
      </p:pic>
      <p:pic>
        <p:nvPicPr>
          <p:cNvPr id="64520" name="Picture 8" descr="Bears3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2285992"/>
            <a:ext cx="1403350" cy="1416050"/>
          </a:xfrm>
          <a:prstGeom prst="rect">
            <a:avLst/>
          </a:prstGeom>
          <a:noFill/>
        </p:spPr>
      </p:pic>
      <p:pic>
        <p:nvPicPr>
          <p:cNvPr id="64521" name="Picture 9" descr="anim058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101185">
            <a:off x="0" y="692150"/>
            <a:ext cx="1276350" cy="942975"/>
          </a:xfrm>
          <a:prstGeom prst="rect">
            <a:avLst/>
          </a:prstGeom>
          <a:noFill/>
        </p:spPr>
      </p:pic>
      <p:pic>
        <p:nvPicPr>
          <p:cNvPr id="64522" name="Picture 10" descr="Frog_37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145088"/>
            <a:ext cx="2447925" cy="1712912"/>
          </a:xfrm>
          <a:prstGeom prst="rect">
            <a:avLst/>
          </a:prstGeom>
          <a:noFill/>
        </p:spPr>
      </p:pic>
      <p:pic>
        <p:nvPicPr>
          <p:cNvPr id="64523" name="Picture 11" descr="t10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68538" y="1125538"/>
            <a:ext cx="2374900" cy="2093912"/>
          </a:xfrm>
          <a:prstGeom prst="rect">
            <a:avLst/>
          </a:prstGeom>
          <a:noFill/>
        </p:spPr>
      </p:pic>
      <p:pic>
        <p:nvPicPr>
          <p:cNvPr id="64525" name="Picture 13" descr="Bee18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39975" y="5849938"/>
            <a:ext cx="1008063" cy="1008062"/>
          </a:xfrm>
          <a:prstGeom prst="rect">
            <a:avLst/>
          </a:prstGeom>
          <a:noFill/>
        </p:spPr>
      </p:pic>
      <p:sp>
        <p:nvSpPr>
          <p:cNvPr id="32" name="Прямоугольник 31"/>
          <p:cNvSpPr/>
          <p:nvPr/>
        </p:nvSpPr>
        <p:spPr>
          <a:xfrm>
            <a:off x="1071538" y="0"/>
            <a:ext cx="7572428" cy="571504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До  новых  встреч!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29" name="Picture 12" descr="jiv112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715272" y="2357430"/>
            <a:ext cx="971550" cy="1600200"/>
          </a:xfrm>
          <a:prstGeom prst="rect">
            <a:avLst/>
          </a:prstGeom>
          <a:noFill/>
        </p:spPr>
      </p:pic>
      <p:pic>
        <p:nvPicPr>
          <p:cNvPr id="30" name="Picture 3" descr="тушкан">
            <a:hlinkClick r:id="rId12"/>
          </p:cNvPr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357818" y="5429264"/>
            <a:ext cx="1428750" cy="1066800"/>
          </a:xfrm>
          <a:prstGeom prst="rect">
            <a:avLst/>
          </a:prstGeom>
          <a:noFill/>
        </p:spPr>
      </p:pic>
      <p:pic>
        <p:nvPicPr>
          <p:cNvPr id="31" name="Picture 12" descr="черепаха-музыкант...играет на котрабасе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429520" y="5143512"/>
            <a:ext cx="1347788" cy="1223962"/>
          </a:xfrm>
          <a:prstGeom prst="rect">
            <a:avLst/>
          </a:prstGeom>
          <a:noFill/>
        </p:spPr>
      </p:pic>
      <p:pic>
        <p:nvPicPr>
          <p:cNvPr id="34" name="Picture 10" descr="черепаха спряталась в панцирь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429124" y="4214818"/>
            <a:ext cx="1079500" cy="8445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lnSpc>
                <a:spcPct val="220000"/>
              </a:lnSpc>
              <a:buFont typeface="Wingdings" pitchFamily="2" charset="2"/>
              <a:buChar char="v"/>
            </a:pP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Вспомнить…</a:t>
            </a:r>
          </a:p>
          <a:p>
            <a:pPr algn="ctr">
              <a:lnSpc>
                <a:spcPct val="220000"/>
              </a:lnSpc>
              <a:buFont typeface="Wingdings" pitchFamily="2" charset="2"/>
              <a:buChar char="v"/>
            </a:pP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Применить…</a:t>
            </a:r>
          </a:p>
          <a:p>
            <a:pPr algn="ctr">
              <a:lnSpc>
                <a:spcPct val="220000"/>
              </a:lnSpc>
              <a:buFont typeface="Wingdings" pitchFamily="2" charset="2"/>
              <a:buChar char="v"/>
            </a:pPr>
            <a:r>
              <a:rPr lang="ru-RU" sz="4800" b="1" dirty="0" smtClean="0">
                <a:solidFill>
                  <a:srgbClr val="C00000"/>
                </a:solidFill>
                <a:latin typeface="Monotype Corsiva" pitchFamily="66" charset="0"/>
              </a:rPr>
              <a:t>Проявить…</a:t>
            </a:r>
          </a:p>
          <a:p>
            <a:pPr algn="ctr">
              <a:lnSpc>
                <a:spcPct val="220000"/>
              </a:lnSpc>
              <a:buFont typeface="Wingdings" pitchFamily="2" charset="2"/>
              <a:buChar char="v"/>
            </a:pPr>
            <a:endParaRPr lang="ru-RU" sz="48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3286116" y="500042"/>
            <a:ext cx="2500330" cy="714380"/>
          </a:xfrm>
          <a:prstGeom prst="ellipse">
            <a:avLst/>
          </a:prstGeom>
          <a:solidFill>
            <a:srgbClr val="FAB5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сказки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12" name="Прямая со стрелкой 11"/>
          <p:cNvCxnSpPr>
            <a:stCxn id="8" idx="2"/>
          </p:cNvCxnSpPr>
          <p:nvPr/>
        </p:nvCxnSpPr>
        <p:spPr>
          <a:xfrm rot="10800000" flipV="1">
            <a:off x="1285852" y="857232"/>
            <a:ext cx="2000264" cy="714380"/>
          </a:xfrm>
          <a:prstGeom prst="straightConnector1">
            <a:avLst/>
          </a:prstGeom>
          <a:ln w="50800" cap="sq">
            <a:solidFill>
              <a:srgbClr val="0070C0"/>
            </a:solidFill>
            <a:headEnd w="lg" len="lg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6"/>
          </p:cNvCxnSpPr>
          <p:nvPr/>
        </p:nvCxnSpPr>
        <p:spPr>
          <a:xfrm>
            <a:off x="5786446" y="857232"/>
            <a:ext cx="2071702" cy="714380"/>
          </a:xfrm>
          <a:prstGeom prst="straightConnector1">
            <a:avLst/>
          </a:prstGeom>
          <a:ln w="50800" cap="sq">
            <a:solidFill>
              <a:srgbClr val="0070C0"/>
            </a:solidFill>
            <a:headEnd w="lg" len="lg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-32" y="1643050"/>
            <a:ext cx="250033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народные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643702" y="1643050"/>
            <a:ext cx="250033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авторские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18" name="Прямая со стрелкой 17"/>
          <p:cNvCxnSpPr>
            <a:stCxn id="8" idx="3"/>
          </p:cNvCxnSpPr>
          <p:nvPr/>
        </p:nvCxnSpPr>
        <p:spPr>
          <a:xfrm rot="5400000">
            <a:off x="1880972" y="1157627"/>
            <a:ext cx="1819132" cy="1723487"/>
          </a:xfrm>
          <a:prstGeom prst="straightConnector1">
            <a:avLst/>
          </a:prstGeom>
          <a:ln w="50800" cap="sq">
            <a:solidFill>
              <a:srgbClr val="0070C0"/>
            </a:solidFill>
            <a:headEnd w="lg" len="lg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5"/>
          </p:cNvCxnSpPr>
          <p:nvPr/>
        </p:nvCxnSpPr>
        <p:spPr>
          <a:xfrm rot="16200000" flipH="1">
            <a:off x="5443896" y="1086188"/>
            <a:ext cx="1819132" cy="1866363"/>
          </a:xfrm>
          <a:prstGeom prst="straightConnector1">
            <a:avLst/>
          </a:prstGeom>
          <a:ln w="50800" cap="sq">
            <a:solidFill>
              <a:srgbClr val="0070C0"/>
            </a:solidFill>
            <a:headEnd w="lg" len="lg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hlinkClick r:id="rId3" action="ppaction://hlinksldjump"/>
          </p:cNvPr>
          <p:cNvCxnSpPr/>
          <p:nvPr/>
        </p:nvCxnSpPr>
        <p:spPr>
          <a:xfrm rot="16200000" flipH="1">
            <a:off x="3554009" y="2196695"/>
            <a:ext cx="2000264" cy="35719"/>
          </a:xfrm>
          <a:prstGeom prst="straightConnector1">
            <a:avLst/>
          </a:prstGeom>
          <a:ln w="50800">
            <a:solidFill>
              <a:srgbClr val="0070C0"/>
            </a:solidFill>
            <a:headEnd w="lg" len="med"/>
            <a:tailEnd type="diamond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642910" y="3000372"/>
            <a:ext cx="2500330" cy="7143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волшебные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072198" y="3000372"/>
            <a:ext cx="2500330" cy="7143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социальные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321835" y="3286124"/>
            <a:ext cx="2500330" cy="71438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  животных</a:t>
            </a:r>
            <a:endParaRPr lang="ru-RU" sz="2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33" name="Прямая со стрелкой 32"/>
          <p:cNvCxnSpPr>
            <a:stCxn id="25" idx="3"/>
          </p:cNvCxnSpPr>
          <p:nvPr/>
        </p:nvCxnSpPr>
        <p:spPr>
          <a:xfrm rot="5400000">
            <a:off x="2756088" y="3568658"/>
            <a:ext cx="604684" cy="1259140"/>
          </a:xfrm>
          <a:prstGeom prst="straightConnector1">
            <a:avLst/>
          </a:prstGeom>
          <a:ln w="50800" cmpd="sng">
            <a:solidFill>
              <a:srgbClr val="0070C0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5" idx="5"/>
          </p:cNvCxnSpPr>
          <p:nvPr/>
        </p:nvCxnSpPr>
        <p:spPr>
          <a:xfrm rot="16200000" flipH="1">
            <a:off x="5711790" y="3640096"/>
            <a:ext cx="676122" cy="1187702"/>
          </a:xfrm>
          <a:prstGeom prst="straightConnector1">
            <a:avLst/>
          </a:prstGeom>
          <a:ln w="50800">
            <a:solidFill>
              <a:srgbClr val="0070C0"/>
            </a:solidFill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1571604" y="4572008"/>
            <a:ext cx="1628780" cy="914400"/>
          </a:xfrm>
          <a:prstGeom prst="roundRect">
            <a:avLst/>
          </a:prstGeom>
          <a:solidFill>
            <a:srgbClr val="FAB5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самые  древние 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757610" y="4714884"/>
            <a:ext cx="1628780" cy="914400"/>
          </a:xfrm>
          <a:prstGeom prst="roundRect">
            <a:avLst/>
          </a:prstGeom>
          <a:solidFill>
            <a:srgbClr val="FAB5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просто  древние 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943616" y="4643446"/>
            <a:ext cx="1628780" cy="914400"/>
          </a:xfrm>
          <a:prstGeom prst="roundRect">
            <a:avLst/>
          </a:prstGeom>
          <a:solidFill>
            <a:srgbClr val="FAB5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менее  древние </a:t>
            </a:r>
            <a:endParaRPr lang="ru-RU" sz="2200" b="1" dirty="0">
              <a:solidFill>
                <a:schemeClr val="tx1"/>
              </a:solidFill>
            </a:endParaRPr>
          </a:p>
        </p:txBody>
      </p:sp>
      <p:cxnSp>
        <p:nvCxnSpPr>
          <p:cNvPr id="42" name="Прямая со стрелкой 41"/>
          <p:cNvCxnSpPr>
            <a:stCxn id="25" idx="4"/>
          </p:cNvCxnSpPr>
          <p:nvPr/>
        </p:nvCxnSpPr>
        <p:spPr>
          <a:xfrm rot="5400000">
            <a:off x="4250529" y="4321975"/>
            <a:ext cx="642942" cy="1588"/>
          </a:xfrm>
          <a:prstGeom prst="straightConnector1">
            <a:avLst/>
          </a:prstGeom>
          <a:ln w="50800">
            <a:solidFill>
              <a:srgbClr val="0070C0"/>
            </a:solidFill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38" idx="2"/>
          </p:cNvCxnSpPr>
          <p:nvPr/>
        </p:nvCxnSpPr>
        <p:spPr>
          <a:xfrm rot="16200000" flipH="1">
            <a:off x="3221817" y="4650585"/>
            <a:ext cx="514360" cy="2186006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4393405" y="5821379"/>
            <a:ext cx="357190" cy="1588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5400676" y="4729170"/>
            <a:ext cx="442922" cy="210027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357158" y="6000768"/>
            <a:ext cx="8501122" cy="4286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бродячие сказочные истории</a:t>
            </a:r>
            <a:endParaRPr lang="ru-RU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6" grpId="0" animBg="1"/>
      <p:bldP spid="23" grpId="0" animBg="1"/>
      <p:bldP spid="24" grpId="0" animBg="1"/>
      <p:bldP spid="25" grpId="0" animBg="1"/>
      <p:bldP spid="38" grpId="0" animBg="1"/>
      <p:bldP spid="39" grpId="0" animBg="1"/>
      <p:bldP spid="40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71472" y="500042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Самая древняя сказка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4714884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Менее древняя сказка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2571744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Просто древняя сказка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86380" y="500042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Учит человека  быть добрым и справедливым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86380" y="2714620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Объясняет, почему  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у животных именно такая внешность, 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их поведение, откуда в мире всё происходит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86380" y="4714884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Учит ценить не столько силу, сколько ум и хитрость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Управляющая кнопка: далее 12">
            <a:hlinkClick r:id="rId3" action="ppaction://hlinksldjump" highlightClick="1"/>
          </p:cNvPr>
          <p:cNvSpPr/>
          <p:nvPr/>
        </p:nvSpPr>
        <p:spPr>
          <a:xfrm>
            <a:off x="8101584" y="581558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1E984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1E984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57158" y="1071546"/>
            <a:ext cx="8286808" cy="18573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2400" dirty="0" smtClean="0">
              <a:solidFill>
                <a:srgbClr val="C00000"/>
              </a:solidFill>
            </a:endParaRPr>
          </a:p>
          <a:p>
            <a:pPr algn="r"/>
            <a:r>
              <a:rPr lang="ru-RU" sz="2400" dirty="0" smtClean="0">
                <a:solidFill>
                  <a:srgbClr val="C00000"/>
                </a:solidFill>
              </a:rPr>
              <a:t>Менее  древние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Просто древние</a:t>
            </a:r>
          </a:p>
          <a:p>
            <a:pPr algn="ctr"/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rgbClr val="C00000"/>
                </a:solidFill>
              </a:rPr>
              <a:t>Самые  древние </a:t>
            </a:r>
            <a:endParaRPr lang="ru-RU" sz="2400" dirty="0">
              <a:solidFill>
                <a:srgbClr val="C00000"/>
              </a:solidFill>
            </a:endParaRPr>
          </a:p>
          <a:p>
            <a:pPr algn="r"/>
            <a:r>
              <a:rPr lang="ru-RU" sz="2400" dirty="0" smtClean="0">
                <a:solidFill>
                  <a:srgbClr val="C00000"/>
                </a:solidFill>
              </a:rPr>
              <a:t>				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Хитрый шакал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8992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Откуда пошли болезни и лекарства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15074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Два жадных медвежонка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8E40"/>
                </a:solidFill>
              </a:rPr>
              <a:t>Лента  времени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-2.96296E-6 L 0.63785 -0.27291 " pathEditMode="relative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0712 -0.25208 " pathEditMode="relative" ptsTypes="AA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2917 L -0.35816 -0.40833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" y="-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296E-6 L -0.30712 -0.23102 " pathEditMode="relative" ptsTypes="AA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57158" y="1071546"/>
            <a:ext cx="8286808" cy="18573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2400" dirty="0" smtClean="0">
              <a:solidFill>
                <a:srgbClr val="C00000"/>
              </a:solidFill>
            </a:endParaRPr>
          </a:p>
          <a:p>
            <a:pPr algn="r"/>
            <a:r>
              <a:rPr lang="ru-RU" sz="2400" dirty="0" smtClean="0">
                <a:solidFill>
                  <a:srgbClr val="C00000"/>
                </a:solidFill>
              </a:rPr>
              <a:t>Менее  древние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Просто древние</a:t>
            </a:r>
          </a:p>
          <a:p>
            <a:pPr algn="ctr"/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rgbClr val="C00000"/>
                </a:solidFill>
              </a:rPr>
              <a:t>Самые  древние </a:t>
            </a:r>
            <a:endParaRPr lang="ru-RU" sz="2400" dirty="0">
              <a:solidFill>
                <a:srgbClr val="C00000"/>
              </a:solidFill>
            </a:endParaRPr>
          </a:p>
          <a:p>
            <a:pPr algn="r"/>
            <a:r>
              <a:rPr lang="ru-RU" sz="2400" dirty="0" smtClean="0">
                <a:solidFill>
                  <a:srgbClr val="C00000"/>
                </a:solidFill>
              </a:rPr>
              <a:t>				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Отчего  цикада потеряла свои рожки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8992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Как барсук и куница судились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15074" y="3857628"/>
            <a:ext cx="2357454" cy="12858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Ласточка  и комар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8E40"/>
                </a:solidFill>
              </a:rPr>
              <a:t>Лента  времени</a:t>
            </a:r>
            <a:endParaRPr lang="ru-RU" b="1" dirty="0">
              <a:solidFill>
                <a:srgbClr val="008E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81 -0.39884 " pathEditMode="relative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562 -0.24144 " pathEditMode="relative" ptsTypes="AA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2 -0.03032 L -0.61563 -0.15625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724525" y="1125538"/>
            <a:ext cx="1368425" cy="10795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124075" y="1125538"/>
            <a:ext cx="1439863" cy="115093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195513" y="4724400"/>
            <a:ext cx="1439862" cy="11509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C00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67345E-6 L 0.39375 2.6734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37795 0.52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6725E-6 L -0.00781 -0.5242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00764 0.5138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7" grpId="1" animBg="1"/>
      <p:bldP spid="163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 flipH="1">
            <a:off x="6011863" y="60213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 rot="5400000">
            <a:off x="7489032" y="1232694"/>
            <a:ext cx="1439862" cy="647700"/>
          </a:xfrm>
          <a:prstGeom prst="notchedRightArrow">
            <a:avLst>
              <a:gd name="adj1" fmla="val 50000"/>
              <a:gd name="adj2" fmla="val 5557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 rot="5400000">
            <a:off x="7560469" y="5480844"/>
            <a:ext cx="1439862" cy="647700"/>
          </a:xfrm>
          <a:prstGeom prst="notchedRightArrow">
            <a:avLst>
              <a:gd name="adj1" fmla="val 50000"/>
              <a:gd name="adj2" fmla="val 5557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 rot="10800000">
            <a:off x="2195513" y="5013325"/>
            <a:ext cx="1439862" cy="647700"/>
          </a:xfrm>
          <a:prstGeom prst="notchedRightArrow">
            <a:avLst>
              <a:gd name="adj1" fmla="val 50000"/>
              <a:gd name="adj2" fmla="val 5557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 rot="5400000">
            <a:off x="7560468" y="3393282"/>
            <a:ext cx="1439863" cy="647700"/>
          </a:xfrm>
          <a:prstGeom prst="notchedRightArrow">
            <a:avLst>
              <a:gd name="adj1" fmla="val 50000"/>
              <a:gd name="adj2" fmla="val 5557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 flipH="1">
            <a:off x="1116013" y="5949950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 flipH="1">
            <a:off x="3635375" y="60213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 flipH="1">
            <a:off x="4787900" y="5013325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 rot="5400000" flipH="1">
            <a:off x="-144463" y="440213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 rot="10800000" flipH="1">
            <a:off x="1403350" y="188913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 rot="5400000" flipH="1">
            <a:off x="-217488" y="2601913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 rot="5400000" flipH="1">
            <a:off x="-217488" y="8016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 rot="16200000" flipH="1">
            <a:off x="6551612" y="440213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 rot="16200000" flipH="1">
            <a:off x="6624637" y="20970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 rot="10800000" flipH="1">
            <a:off x="3995738" y="188913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 rot="10800000" flipH="1">
            <a:off x="6156325" y="188913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 rot="5400000" flipH="1">
            <a:off x="935037" y="144938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 rot="5400000" flipH="1">
            <a:off x="863600" y="3536951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8" name="AutoShape 20"/>
          <p:cNvSpPr>
            <a:spLocks noChangeArrowheads="1"/>
          </p:cNvSpPr>
          <p:nvPr/>
        </p:nvSpPr>
        <p:spPr bwMode="auto">
          <a:xfrm rot="10800000" flipH="1">
            <a:off x="5076825" y="1125538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29" name="AutoShape 21"/>
          <p:cNvSpPr>
            <a:spLocks noChangeArrowheads="1"/>
          </p:cNvSpPr>
          <p:nvPr/>
        </p:nvSpPr>
        <p:spPr bwMode="auto">
          <a:xfrm rot="10800000" flipH="1">
            <a:off x="2916238" y="1052513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0" name="AutoShape 22"/>
          <p:cNvSpPr>
            <a:spLocks noChangeArrowheads="1"/>
          </p:cNvSpPr>
          <p:nvPr/>
        </p:nvSpPr>
        <p:spPr bwMode="auto">
          <a:xfrm rot="848" flipH="1">
            <a:off x="4067175" y="3213100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 rot="16200000" flipH="1">
            <a:off x="5688012" y="3105151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2" name="AutoShape 24"/>
          <p:cNvSpPr>
            <a:spLocks noChangeArrowheads="1"/>
          </p:cNvSpPr>
          <p:nvPr/>
        </p:nvSpPr>
        <p:spPr bwMode="auto">
          <a:xfrm rot="10800000">
            <a:off x="3635375" y="4149725"/>
            <a:ext cx="1439863" cy="647700"/>
          </a:xfrm>
          <a:prstGeom prst="notchedRightArrow">
            <a:avLst>
              <a:gd name="adj1" fmla="val 50000"/>
              <a:gd name="adj2" fmla="val 55576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3" name="AutoShape 25"/>
          <p:cNvSpPr>
            <a:spLocks noChangeArrowheads="1"/>
          </p:cNvSpPr>
          <p:nvPr/>
        </p:nvSpPr>
        <p:spPr bwMode="auto">
          <a:xfrm rot="5400000" flipH="1">
            <a:off x="1943100" y="2673351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4" name="AutoShape 26"/>
          <p:cNvSpPr>
            <a:spLocks noChangeArrowheads="1"/>
          </p:cNvSpPr>
          <p:nvPr/>
        </p:nvSpPr>
        <p:spPr bwMode="auto">
          <a:xfrm rot="10800000" flipH="1">
            <a:off x="3779838" y="2133600"/>
            <a:ext cx="1584325" cy="647700"/>
          </a:xfrm>
          <a:prstGeom prst="notchedRightArrow">
            <a:avLst>
              <a:gd name="adj1" fmla="val 50000"/>
              <a:gd name="adj2" fmla="val 61152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555875" y="2133600"/>
            <a:ext cx="4032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7437" name="WordArt 29"/>
          <p:cNvSpPr>
            <a:spLocks noChangeArrowheads="1" noChangeShapeType="1" noTextEdit="1"/>
          </p:cNvSpPr>
          <p:nvPr/>
        </p:nvSpPr>
        <p:spPr bwMode="auto">
          <a:xfrm>
            <a:off x="2987675" y="2276475"/>
            <a:ext cx="3241675" cy="8985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endParaRPr lang="ru-RU" sz="3600" b="1" kern="1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CC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3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3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91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9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3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20" grpId="0" animBg="1"/>
      <p:bldP spid="17421" grpId="0" animBg="1"/>
      <p:bldP spid="17422" grpId="0" animBg="1"/>
      <p:bldP spid="17423" grpId="0" animBg="1"/>
      <p:bldP spid="17424" grpId="0" animBg="1"/>
      <p:bldP spid="17425" grpId="0" animBg="1"/>
      <p:bldP spid="17426" grpId="0" animBg="1"/>
      <p:bldP spid="17427" grpId="0" animBg="1"/>
      <p:bldP spid="17428" grpId="0" animBg="1"/>
      <p:bldP spid="17429" grpId="0" animBg="1"/>
      <p:bldP spid="17430" grpId="0" animBg="1"/>
      <p:bldP spid="17430" grpId="1" animBg="1"/>
      <p:bldP spid="17431" grpId="0" animBg="1"/>
      <p:bldP spid="17432" grpId="0" animBg="1"/>
      <p:bldP spid="17433" grpId="0" animBg="1"/>
      <p:bldP spid="17434" grpId="0" animBg="1"/>
      <p:bldP spid="174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8E40"/>
                </a:solidFill>
              </a:rPr>
              <a:t>В каждой строке назовите  лишнего сказочного героя: </a:t>
            </a:r>
            <a:endParaRPr lang="ru-RU" b="1" dirty="0">
              <a:solidFill>
                <a:srgbClr val="008E40"/>
              </a:solidFill>
            </a:endParaRPr>
          </a:p>
        </p:txBody>
      </p:sp>
      <p:sp>
        <p:nvSpPr>
          <p:cNvPr id="5" name="Прямоугольник с одним вырезанным скругленным углом 4"/>
          <p:cNvSpPr/>
          <p:nvPr/>
        </p:nvSpPr>
        <p:spPr>
          <a:xfrm>
            <a:off x="28572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кролик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с одним вырезанным скругленным углом 5"/>
          <p:cNvSpPr/>
          <p:nvPr/>
        </p:nvSpPr>
        <p:spPr>
          <a:xfrm>
            <a:off x="171448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черепаха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314324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лиса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с одним вырезанным скругленным углом 7"/>
          <p:cNvSpPr/>
          <p:nvPr/>
        </p:nvSpPr>
        <p:spPr>
          <a:xfrm>
            <a:off x="457200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у</a:t>
            </a:r>
            <a:r>
              <a:rPr lang="ru-RU" b="1" dirty="0" err="1" smtClean="0">
                <a:solidFill>
                  <a:srgbClr val="C00000"/>
                </a:solidFill>
              </a:rPr>
              <a:t>дав-маха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с одним вырезанным скругленным углом 8"/>
          <p:cNvSpPr/>
          <p:nvPr/>
        </p:nvSpPr>
        <p:spPr>
          <a:xfrm>
            <a:off x="600076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вол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одним вырезанным скругленным углом 9"/>
          <p:cNvSpPr/>
          <p:nvPr/>
        </p:nvSpPr>
        <p:spPr>
          <a:xfrm>
            <a:off x="7429520" y="1785926"/>
            <a:ext cx="1214446" cy="857256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мул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с одним вырезанным скругленным углом 10"/>
          <p:cNvSpPr/>
          <p:nvPr/>
        </p:nvSpPr>
        <p:spPr>
          <a:xfrm>
            <a:off x="285720" y="2786058"/>
            <a:ext cx="1214446" cy="857256"/>
          </a:xfrm>
          <a:prstGeom prst="snip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тигр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с одним вырезанным скругленным углом 11"/>
          <p:cNvSpPr/>
          <p:nvPr/>
        </p:nvSpPr>
        <p:spPr>
          <a:xfrm>
            <a:off x="1714480" y="2786058"/>
            <a:ext cx="1214446" cy="857256"/>
          </a:xfrm>
          <a:prstGeom prst="snip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комар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с одним вырезанным скругленным углом 12"/>
          <p:cNvSpPr/>
          <p:nvPr/>
        </p:nvSpPr>
        <p:spPr>
          <a:xfrm>
            <a:off x="3143240" y="2786058"/>
            <a:ext cx="1214446" cy="857256"/>
          </a:xfrm>
          <a:prstGeom prst="snip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человек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с одним вырезанным скругленным углом 13"/>
          <p:cNvSpPr/>
          <p:nvPr/>
        </p:nvSpPr>
        <p:spPr>
          <a:xfrm>
            <a:off x="4572000" y="2786058"/>
            <a:ext cx="1214446" cy="857256"/>
          </a:xfrm>
          <a:prstGeom prst="snip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шакал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с одним вырезанным скругленным углом 14"/>
          <p:cNvSpPr/>
          <p:nvPr/>
        </p:nvSpPr>
        <p:spPr>
          <a:xfrm>
            <a:off x="357158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тыква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с одним вырезанным скругленным углом 16"/>
          <p:cNvSpPr/>
          <p:nvPr/>
        </p:nvSpPr>
        <p:spPr>
          <a:xfrm>
            <a:off x="1714480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цикада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с одним вырезанным скругленным углом 19"/>
          <p:cNvSpPr/>
          <p:nvPr/>
        </p:nvSpPr>
        <p:spPr>
          <a:xfrm>
            <a:off x="4572000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слон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с одним вырезанным скругленным углом 20"/>
          <p:cNvSpPr/>
          <p:nvPr/>
        </p:nvSpPr>
        <p:spPr>
          <a:xfrm>
            <a:off x="3143240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обезья</a:t>
            </a:r>
            <a:r>
              <a:rPr lang="ru-RU" b="1" dirty="0" smtClean="0">
                <a:solidFill>
                  <a:srgbClr val="C00000"/>
                </a:solidFill>
              </a:rPr>
              <a:t>-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с одним вырезанным скругленным углом 21"/>
          <p:cNvSpPr/>
          <p:nvPr/>
        </p:nvSpPr>
        <p:spPr>
          <a:xfrm>
            <a:off x="7429520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медведь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6000760" y="3786190"/>
            <a:ext cx="1214446" cy="857256"/>
          </a:xfrm>
          <a:prstGeom prst="snip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кунжут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0" name="Прямоугольник с одним вырезанным скругленным углом 29"/>
          <p:cNvSpPr/>
          <p:nvPr/>
        </p:nvSpPr>
        <p:spPr>
          <a:xfrm>
            <a:off x="357158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Заяц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с одним вырезанным скругленным углом 30"/>
          <p:cNvSpPr/>
          <p:nvPr/>
        </p:nvSpPr>
        <p:spPr>
          <a:xfrm>
            <a:off x="1714480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Галка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с одним вырезанным скругленным углом 31"/>
          <p:cNvSpPr/>
          <p:nvPr/>
        </p:nvSpPr>
        <p:spPr>
          <a:xfrm>
            <a:off x="3143240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Филин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3" name="Прямоугольник с одним вырезанным скругленным углом 32"/>
          <p:cNvSpPr/>
          <p:nvPr/>
        </p:nvSpPr>
        <p:spPr>
          <a:xfrm>
            <a:off x="4572000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Журавль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4" name="Прямоугольник с одним вырезанным скругленным углом 33"/>
          <p:cNvSpPr/>
          <p:nvPr/>
        </p:nvSpPr>
        <p:spPr>
          <a:xfrm>
            <a:off x="6000760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Ворона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с одним вырезанным скругленным углом 34"/>
          <p:cNvSpPr/>
          <p:nvPr/>
        </p:nvSpPr>
        <p:spPr>
          <a:xfrm>
            <a:off x="7500958" y="4786322"/>
            <a:ext cx="1214446" cy="857256"/>
          </a:xfrm>
          <a:prstGeom prst="snip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Орёл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с одним вырезанным скругленным углом 35"/>
          <p:cNvSpPr/>
          <p:nvPr/>
        </p:nvSpPr>
        <p:spPr>
          <a:xfrm>
            <a:off x="357158" y="5786454"/>
            <a:ext cx="1214446" cy="857256"/>
          </a:xfrm>
          <a:prstGeom prst="snipRoundRect">
            <a:avLst/>
          </a:prstGeom>
          <a:solidFill>
            <a:srgbClr val="F59E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м</a:t>
            </a:r>
            <a:r>
              <a:rPr lang="ru-RU" b="1" dirty="0" err="1" smtClean="0">
                <a:solidFill>
                  <a:srgbClr val="C00000"/>
                </a:solidFill>
              </a:rPr>
              <a:t>едве-жата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с одним вырезанным скругленным углом 36"/>
          <p:cNvSpPr/>
          <p:nvPr/>
        </p:nvSpPr>
        <p:spPr>
          <a:xfrm>
            <a:off x="1785918" y="5786454"/>
            <a:ext cx="1214446" cy="857256"/>
          </a:xfrm>
          <a:prstGeom prst="snipRoundRect">
            <a:avLst/>
          </a:prstGeom>
          <a:solidFill>
            <a:srgbClr val="F59E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куница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с одним вырезанным скругленным углом 37"/>
          <p:cNvSpPr/>
          <p:nvPr/>
        </p:nvSpPr>
        <p:spPr>
          <a:xfrm>
            <a:off x="3143240" y="5786454"/>
            <a:ext cx="1214446" cy="857256"/>
          </a:xfrm>
          <a:prstGeom prst="snipRoundRect">
            <a:avLst/>
          </a:prstGeom>
          <a:solidFill>
            <a:srgbClr val="F59E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лиса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с одним вырезанным скругленным углом 38"/>
          <p:cNvSpPr/>
          <p:nvPr/>
        </p:nvSpPr>
        <p:spPr>
          <a:xfrm>
            <a:off x="4572000" y="5786454"/>
            <a:ext cx="1214446" cy="857256"/>
          </a:xfrm>
          <a:prstGeom prst="snipRoundRect">
            <a:avLst/>
          </a:prstGeom>
          <a:solidFill>
            <a:srgbClr val="F59E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барсук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с одним вырезанным скругленным углом 39"/>
          <p:cNvSpPr/>
          <p:nvPr/>
        </p:nvSpPr>
        <p:spPr>
          <a:xfrm>
            <a:off x="6000760" y="2786058"/>
            <a:ext cx="1214446" cy="857256"/>
          </a:xfrm>
          <a:prstGeom prst="snip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попугай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22" grpId="0" animBg="1"/>
      <p:bldP spid="30" grpId="0" animBg="1"/>
      <p:bldP spid="3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239</Words>
  <Application>Microsoft Office PowerPoint</Application>
  <PresentationFormat>Экран (4:3)</PresentationFormat>
  <Paragraphs>96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Постигаем секреты сравнения…</vt:lpstr>
      <vt:lpstr>Слайд 2</vt:lpstr>
      <vt:lpstr>Слайд 3</vt:lpstr>
      <vt:lpstr>Слайд 4</vt:lpstr>
      <vt:lpstr>Лента  времени</vt:lpstr>
      <vt:lpstr>Лента  времени</vt:lpstr>
      <vt:lpstr>Слайд 7</vt:lpstr>
      <vt:lpstr>Слайд 8</vt:lpstr>
      <vt:lpstr>В каждой строке назовите  лишнего сказочного героя: </vt:lpstr>
      <vt:lpstr>Определите возраст сказки по её названию:</vt:lpstr>
      <vt:lpstr>Вспомни название сказки по её отрывку: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Pozdeevs</dc:creator>
  <cp:lastModifiedBy>Pozdeevs</cp:lastModifiedBy>
  <cp:revision>135</cp:revision>
  <dcterms:created xsi:type="dcterms:W3CDTF">2009-11-10T16:19:26Z</dcterms:created>
  <dcterms:modified xsi:type="dcterms:W3CDTF">2010-01-30T01:30:12Z</dcterms:modified>
</cp:coreProperties>
</file>