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slides/slide8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38" r:id="rId3"/>
    <p:sldId id="339" r:id="rId4"/>
    <p:sldId id="340"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 id="325" r:id="rId74"/>
    <p:sldId id="326" r:id="rId75"/>
    <p:sldId id="327" r:id="rId76"/>
    <p:sldId id="328" r:id="rId77"/>
    <p:sldId id="329" r:id="rId78"/>
    <p:sldId id="330" r:id="rId79"/>
    <p:sldId id="331" r:id="rId80"/>
    <p:sldId id="332" r:id="rId81"/>
    <p:sldId id="333" r:id="rId82"/>
    <p:sldId id="334" r:id="rId83"/>
    <p:sldId id="335" r:id="rId84"/>
    <p:sldId id="336" r:id="rId85"/>
    <p:sldId id="337" r:id="rId86"/>
    <p:sldId id="341" r:id="rId8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78" y="-24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24.01.2010</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24.01.2010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24.01.2010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24.01.2010</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24.01.2010</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24.01.2010</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24.01.2010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24.01.2010</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24.01.2010</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24.01.2010</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24.01.2010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24.01.2010</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57158" y="928670"/>
            <a:ext cx="8458200" cy="3857652"/>
          </a:xfrm>
        </p:spPr>
        <p:txBody>
          <a:bodyPr>
            <a:noAutofit/>
          </a:bodyPr>
          <a:lstStyle/>
          <a:p>
            <a:pPr algn="ctr"/>
            <a:r>
              <a:rPr lang="ru-RU" sz="8000" b="1" i="1" dirty="0" smtClean="0">
                <a:latin typeface="Times New Roman" pitchFamily="18" charset="0"/>
                <a:cs typeface="Times New Roman" pitchFamily="18" charset="0"/>
              </a:rPr>
              <a:t>Задачи на </a:t>
            </a:r>
            <a:r>
              <a:rPr lang="ru-RU" sz="8000" b="1" i="1" dirty="0" smtClean="0">
                <a:latin typeface="Times New Roman" pitchFamily="18" charset="0"/>
                <a:cs typeface="Times New Roman" pitchFamily="18" charset="0"/>
              </a:rPr>
              <a:t>переливание</a:t>
            </a:r>
            <a:r>
              <a:rPr lang="ru-RU" sz="3200" b="1" i="1" dirty="0" smtClean="0">
                <a:latin typeface="Times New Roman" pitchFamily="18" charset="0"/>
                <a:cs typeface="Times New Roman" pitchFamily="18" charset="0"/>
              </a:rPr>
              <a:t/>
            </a:r>
            <a:br>
              <a:rPr lang="ru-RU" sz="3200" b="1" i="1" dirty="0" smtClean="0">
                <a:latin typeface="Times New Roman" pitchFamily="18" charset="0"/>
                <a:cs typeface="Times New Roman" pitchFamily="18" charset="0"/>
              </a:rPr>
            </a:br>
            <a:r>
              <a:rPr lang="ru-RU" sz="3200" b="1" i="1" dirty="0" smtClean="0">
                <a:latin typeface="Times New Roman" pitchFamily="18" charset="0"/>
                <a:cs typeface="Times New Roman" pitchFamily="18" charset="0"/>
              </a:rPr>
              <a:t>                                          </a:t>
            </a:r>
            <a:r>
              <a:rPr lang="ru-RU" sz="1600" b="1" i="1" dirty="0" smtClean="0">
                <a:latin typeface="Times New Roman" pitchFamily="18" charset="0"/>
                <a:cs typeface="Times New Roman" pitchFamily="18" charset="0"/>
              </a:rPr>
              <a:t>Шапкина  Светлана  Игоревна</a:t>
            </a:r>
            <a:br>
              <a:rPr lang="ru-RU" sz="1600" b="1" i="1" dirty="0" smtClean="0">
                <a:latin typeface="Times New Roman" pitchFamily="18" charset="0"/>
                <a:cs typeface="Times New Roman" pitchFamily="18" charset="0"/>
              </a:rPr>
            </a:br>
            <a:r>
              <a:rPr lang="ru-RU" sz="1600" b="1" i="1" dirty="0" smtClean="0">
                <a:latin typeface="Times New Roman" pitchFamily="18" charset="0"/>
                <a:cs typeface="Times New Roman" pitchFamily="18" charset="0"/>
              </a:rPr>
              <a:t>                                                                                           </a:t>
            </a:r>
            <a:r>
              <a:rPr lang="ru-RU" sz="1600" b="1" i="1" dirty="0" smtClean="0">
                <a:latin typeface="Times New Roman" pitchFamily="18" charset="0"/>
                <a:cs typeface="Times New Roman" pitchFamily="18" charset="0"/>
              </a:rPr>
              <a:t>221 – 947 - 946</a:t>
            </a:r>
            <a:endParaRPr lang="ru-RU" sz="1600" b="1" i="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r>
              <a:rPr lang="ru-RU" sz="4000" b="1" i="1" dirty="0" smtClean="0">
                <a:latin typeface="Times New Roman" pitchFamily="18" charset="0"/>
                <a:cs typeface="Times New Roman" pitchFamily="18" charset="0"/>
              </a:rPr>
              <a:t>Имеются три бочонка вместимостью 6 вёдер, 3 ведра и 7 вёдер. В первом и третьем содержится соответственно 4 и 6 ведёр кваса. Требуется, пользуясь только этими тремя бочонками, разделить квас поровну. </a:t>
            </a:r>
            <a:endParaRPr lang="ru-RU" sz="40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atin typeface="Times New Roman" pitchFamily="18" charset="0"/>
                <a:cs typeface="Times New Roman" pitchFamily="18" charset="0"/>
              </a:rPr>
              <a:t>Ответ:   Решение 1: </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304800" y="1285861"/>
          <a:ext cx="8553480" cy="5364887"/>
        </p:xfrm>
        <a:graphic>
          <a:graphicData uri="http://schemas.openxmlformats.org/drawingml/2006/table">
            <a:tbl>
              <a:tblPr firstRow="1" bandRow="1">
                <a:tableStyleId>{5C22544A-7EE6-4342-B048-85BDC9FD1C3A}</a:tableStyleId>
              </a:tblPr>
              <a:tblGrid>
                <a:gridCol w="3806777"/>
                <a:gridCol w="1700311"/>
                <a:gridCol w="1487772"/>
                <a:gridCol w="1558620"/>
              </a:tblGrid>
              <a:tr h="812983">
                <a:tc>
                  <a:txBody>
                    <a:bodyPr/>
                    <a:lstStyle/>
                    <a:p>
                      <a:pPr algn="ctr">
                        <a:lnSpc>
                          <a:spcPct val="115000"/>
                        </a:lnSpc>
                        <a:spcAft>
                          <a:spcPts val="0"/>
                        </a:spcAft>
                      </a:pPr>
                      <a:r>
                        <a:rPr lang="ru-RU" sz="2400" b="1" dirty="0">
                          <a:latin typeface="Times New Roman"/>
                          <a:ea typeface="Times New Roman"/>
                          <a:cs typeface="Times New Roman"/>
                        </a:rPr>
                        <a:t>Бочонки</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Шестиведерный</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Трехведерный</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err="1">
                          <a:latin typeface="Times New Roman"/>
                          <a:ea typeface="Times New Roman"/>
                          <a:cs typeface="Times New Roman"/>
                        </a:rPr>
                        <a:t>Семиведерный</a:t>
                      </a:r>
                      <a:endParaRPr lang="ru-RU" sz="2400" b="1" dirty="0">
                        <a:latin typeface="Calibri"/>
                        <a:ea typeface="Calibri"/>
                        <a:cs typeface="Times New Roman"/>
                      </a:endParaRPr>
                    </a:p>
                  </a:txBody>
                  <a:tcPr marL="9525" marR="9525" marT="9525" marB="9525" anchor="ctr"/>
                </a:tc>
              </a:tr>
              <a:tr h="408512">
                <a:tc>
                  <a:txBody>
                    <a:bodyPr/>
                    <a:lstStyle/>
                    <a:p>
                      <a:pPr algn="ctr">
                        <a:lnSpc>
                          <a:spcPct val="115000"/>
                        </a:lnSpc>
                        <a:spcAft>
                          <a:spcPts val="0"/>
                        </a:spcAft>
                      </a:pPr>
                      <a:r>
                        <a:rPr lang="ru-RU" sz="2400" b="1">
                          <a:latin typeface="Times New Roman"/>
                          <a:ea typeface="Times New Roman"/>
                          <a:cs typeface="Times New Roman"/>
                        </a:rPr>
                        <a:t>До переливания </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4</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0</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6</a:t>
                      </a:r>
                      <a:endParaRPr lang="ru-RU" sz="2400" b="1" dirty="0">
                        <a:latin typeface="Calibri"/>
                        <a:ea typeface="Calibri"/>
                        <a:cs typeface="Times New Roman"/>
                      </a:endParaRPr>
                    </a:p>
                  </a:txBody>
                  <a:tcPr marL="9525" marR="9525" marT="9525" marB="9525" anchor="ctr"/>
                </a:tc>
              </a:tr>
              <a:tr h="812983">
                <a:tc>
                  <a:txBody>
                    <a:bodyPr/>
                    <a:lstStyle/>
                    <a:p>
                      <a:pPr algn="ctr">
                        <a:lnSpc>
                          <a:spcPct val="115000"/>
                        </a:lnSpc>
                        <a:spcAft>
                          <a:spcPts val="0"/>
                        </a:spcAft>
                      </a:pPr>
                      <a:r>
                        <a:rPr lang="ru-RU" sz="2400" b="1" dirty="0">
                          <a:latin typeface="Times New Roman"/>
                          <a:ea typeface="Times New Roman"/>
                          <a:cs typeface="Times New Roman"/>
                        </a:rPr>
                        <a:t>После 1-го переливания </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1</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3</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6</a:t>
                      </a:r>
                      <a:endParaRPr lang="ru-RU" sz="2400" b="1" dirty="0">
                        <a:latin typeface="Calibri"/>
                        <a:ea typeface="Calibri"/>
                        <a:cs typeface="Times New Roman"/>
                      </a:endParaRPr>
                    </a:p>
                  </a:txBody>
                  <a:tcPr marL="9525" marR="9525" marT="9525" marB="9525" anchor="ctr"/>
                </a:tc>
              </a:tr>
              <a:tr h="812983">
                <a:tc>
                  <a:txBody>
                    <a:bodyPr/>
                    <a:lstStyle/>
                    <a:p>
                      <a:pPr algn="ctr">
                        <a:lnSpc>
                          <a:spcPct val="115000"/>
                        </a:lnSpc>
                        <a:spcAft>
                          <a:spcPts val="0"/>
                        </a:spcAft>
                      </a:pPr>
                      <a:r>
                        <a:rPr lang="ru-RU" sz="2400" b="1">
                          <a:latin typeface="Times New Roman"/>
                          <a:ea typeface="Times New Roman"/>
                          <a:cs typeface="Times New Roman"/>
                        </a:rPr>
                        <a:t>После 2-го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1</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2</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7</a:t>
                      </a:r>
                      <a:endParaRPr lang="ru-RU" sz="2400" b="1" dirty="0">
                        <a:latin typeface="Calibri"/>
                        <a:ea typeface="Calibri"/>
                        <a:cs typeface="Times New Roman"/>
                      </a:endParaRPr>
                    </a:p>
                  </a:txBody>
                  <a:tcPr marL="9525" marR="9525" marT="9525" marB="9525" anchor="ctr"/>
                </a:tc>
              </a:tr>
              <a:tr h="812983">
                <a:tc>
                  <a:txBody>
                    <a:bodyPr/>
                    <a:lstStyle/>
                    <a:p>
                      <a:pPr algn="ctr">
                        <a:lnSpc>
                          <a:spcPct val="115000"/>
                        </a:lnSpc>
                        <a:spcAft>
                          <a:spcPts val="0"/>
                        </a:spcAft>
                      </a:pPr>
                      <a:r>
                        <a:rPr lang="ru-RU" sz="2400" b="1">
                          <a:latin typeface="Times New Roman"/>
                          <a:ea typeface="Times New Roman"/>
                          <a:cs typeface="Times New Roman"/>
                        </a:rPr>
                        <a:t>После 3-го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6</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2</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2</a:t>
                      </a:r>
                      <a:endParaRPr lang="ru-RU" sz="2400" b="1" dirty="0">
                        <a:latin typeface="Calibri"/>
                        <a:ea typeface="Calibri"/>
                        <a:cs typeface="Times New Roman"/>
                      </a:endParaRPr>
                    </a:p>
                  </a:txBody>
                  <a:tcPr marL="9525" marR="9525" marT="9525" marB="9525" anchor="ctr"/>
                </a:tc>
              </a:tr>
              <a:tr h="812983">
                <a:tc>
                  <a:txBody>
                    <a:bodyPr/>
                    <a:lstStyle/>
                    <a:p>
                      <a:pPr algn="ctr">
                        <a:lnSpc>
                          <a:spcPct val="115000"/>
                        </a:lnSpc>
                        <a:spcAft>
                          <a:spcPts val="0"/>
                        </a:spcAft>
                      </a:pPr>
                      <a:r>
                        <a:rPr lang="ru-RU" sz="2400" b="1">
                          <a:latin typeface="Times New Roman"/>
                          <a:ea typeface="Times New Roman"/>
                          <a:cs typeface="Times New Roman"/>
                        </a:rPr>
                        <a:t>После 4-го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5</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3</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2</a:t>
                      </a:r>
                      <a:endParaRPr lang="ru-RU" sz="2400" b="1" dirty="0">
                        <a:latin typeface="Calibri"/>
                        <a:ea typeface="Calibri"/>
                        <a:cs typeface="Times New Roman"/>
                      </a:endParaRPr>
                    </a:p>
                  </a:txBody>
                  <a:tcPr marL="9525" marR="9525" marT="9525" marB="9525" anchor="ctr"/>
                </a:tc>
              </a:tr>
              <a:tr h="812983">
                <a:tc>
                  <a:txBody>
                    <a:bodyPr/>
                    <a:lstStyle/>
                    <a:p>
                      <a:pPr algn="ctr">
                        <a:lnSpc>
                          <a:spcPct val="115000"/>
                        </a:lnSpc>
                        <a:spcAft>
                          <a:spcPts val="0"/>
                        </a:spcAft>
                      </a:pPr>
                      <a:r>
                        <a:rPr lang="ru-RU" sz="2400" b="1">
                          <a:latin typeface="Times New Roman"/>
                          <a:ea typeface="Times New Roman"/>
                          <a:cs typeface="Times New Roman"/>
                        </a:rPr>
                        <a:t>После 5-го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5</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0</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5</a:t>
                      </a:r>
                      <a:endParaRPr lang="ru-RU" sz="2400" b="1" dirty="0">
                        <a:latin typeface="Calibri"/>
                        <a:ea typeface="Calibri"/>
                        <a:cs typeface="Times New Roman"/>
                      </a:endParaRPr>
                    </a:p>
                  </a:txBody>
                  <a:tcPr marL="9525" marR="9525" marT="9525" marB="9525" anchor="ctr"/>
                </a:tc>
              </a:tr>
            </a:tbl>
          </a:graphicData>
        </a:graphic>
      </p:graphicFrame>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atin typeface="Times New Roman" pitchFamily="18" charset="0"/>
                <a:cs typeface="Times New Roman" pitchFamily="18" charset="0"/>
              </a:rPr>
              <a:t>Решение 2:</a:t>
            </a: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304800" y="1285861"/>
          <a:ext cx="8624920" cy="5264107"/>
        </p:xfrm>
        <a:graphic>
          <a:graphicData uri="http://schemas.openxmlformats.org/drawingml/2006/table">
            <a:tbl>
              <a:tblPr firstRow="1" bandRow="1">
                <a:tableStyleId>{5C22544A-7EE6-4342-B048-85BDC9FD1C3A}</a:tableStyleId>
              </a:tblPr>
              <a:tblGrid>
                <a:gridCol w="3624258"/>
                <a:gridCol w="1857388"/>
                <a:gridCol w="1500198"/>
                <a:gridCol w="1643076"/>
              </a:tblGrid>
              <a:tr h="827783">
                <a:tc>
                  <a:txBody>
                    <a:bodyPr/>
                    <a:lstStyle/>
                    <a:p>
                      <a:pPr algn="ctr">
                        <a:lnSpc>
                          <a:spcPct val="115000"/>
                        </a:lnSpc>
                        <a:spcAft>
                          <a:spcPts val="0"/>
                        </a:spcAft>
                      </a:pPr>
                      <a:r>
                        <a:rPr lang="ru-RU" sz="2400" b="1" dirty="0">
                          <a:latin typeface="Times New Roman"/>
                          <a:ea typeface="Times New Roman"/>
                          <a:cs typeface="Times New Roman"/>
                        </a:rPr>
                        <a:t>Бочонки</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Шестиведерный</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Трехведерный</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Семиведерный</a:t>
                      </a:r>
                      <a:endParaRPr lang="ru-RU" sz="2400" b="1">
                        <a:latin typeface="Calibri"/>
                        <a:ea typeface="Calibri"/>
                        <a:cs typeface="Times New Roman"/>
                      </a:endParaRPr>
                    </a:p>
                  </a:txBody>
                  <a:tcPr marL="9525" marR="9525" marT="9525" marB="9525" anchor="ctr"/>
                </a:tc>
              </a:tr>
              <a:tr h="423056">
                <a:tc>
                  <a:txBody>
                    <a:bodyPr/>
                    <a:lstStyle/>
                    <a:p>
                      <a:pPr algn="ctr">
                        <a:lnSpc>
                          <a:spcPct val="115000"/>
                        </a:lnSpc>
                        <a:spcAft>
                          <a:spcPts val="0"/>
                        </a:spcAft>
                      </a:pPr>
                      <a:r>
                        <a:rPr lang="ru-RU" sz="2400" b="1" dirty="0">
                          <a:latin typeface="Times New Roman"/>
                          <a:ea typeface="Times New Roman"/>
                          <a:cs typeface="Times New Roman"/>
                        </a:rPr>
                        <a:t>До переливания </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4</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6</a:t>
                      </a:r>
                      <a:endParaRPr lang="ru-RU" sz="2400" b="1" dirty="0">
                        <a:latin typeface="Calibri"/>
                        <a:ea typeface="Calibri"/>
                        <a:cs typeface="Times New Roman"/>
                      </a:endParaRPr>
                    </a:p>
                  </a:txBody>
                  <a:tcPr marL="9525" marR="9525" marT="9525" marB="9525" anchor="ctr"/>
                </a:tc>
              </a:tr>
              <a:tr h="792827">
                <a:tc>
                  <a:txBody>
                    <a:bodyPr/>
                    <a:lstStyle/>
                    <a:p>
                      <a:pPr algn="ctr">
                        <a:lnSpc>
                          <a:spcPct val="115000"/>
                        </a:lnSpc>
                        <a:spcAft>
                          <a:spcPts val="0"/>
                        </a:spcAft>
                      </a:pPr>
                      <a:r>
                        <a:rPr lang="ru-RU" sz="2400" b="1" dirty="0">
                          <a:latin typeface="Times New Roman"/>
                          <a:ea typeface="Times New Roman"/>
                          <a:cs typeface="Times New Roman"/>
                        </a:rPr>
                        <a:t>После 1-го переливания </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4</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3</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3</a:t>
                      </a:r>
                      <a:endParaRPr lang="ru-RU" sz="2400" b="1" dirty="0">
                        <a:latin typeface="Calibri"/>
                        <a:ea typeface="Calibri"/>
                        <a:cs typeface="Times New Roman"/>
                      </a:endParaRPr>
                    </a:p>
                  </a:txBody>
                  <a:tcPr marL="9525" marR="9525" marT="9525" marB="9525" anchor="ctr"/>
                </a:tc>
              </a:tr>
              <a:tr h="792827">
                <a:tc>
                  <a:txBody>
                    <a:bodyPr/>
                    <a:lstStyle/>
                    <a:p>
                      <a:pPr algn="ctr">
                        <a:lnSpc>
                          <a:spcPct val="115000"/>
                        </a:lnSpc>
                        <a:spcAft>
                          <a:spcPts val="0"/>
                        </a:spcAft>
                      </a:pPr>
                      <a:r>
                        <a:rPr lang="ru-RU" sz="2400" b="1" dirty="0">
                          <a:latin typeface="Times New Roman"/>
                          <a:ea typeface="Times New Roman"/>
                          <a:cs typeface="Times New Roman"/>
                        </a:rPr>
                        <a:t>После 2-го переливания</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6</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1</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3</a:t>
                      </a:r>
                      <a:endParaRPr lang="ru-RU" sz="2400" b="1" dirty="0">
                        <a:latin typeface="Calibri"/>
                        <a:ea typeface="Calibri"/>
                        <a:cs typeface="Times New Roman"/>
                      </a:endParaRPr>
                    </a:p>
                  </a:txBody>
                  <a:tcPr marL="9525" marR="9525" marT="9525" marB="9525" anchor="ctr"/>
                </a:tc>
              </a:tr>
              <a:tr h="792827">
                <a:tc>
                  <a:txBody>
                    <a:bodyPr/>
                    <a:lstStyle/>
                    <a:p>
                      <a:pPr algn="ctr">
                        <a:lnSpc>
                          <a:spcPct val="115000"/>
                        </a:lnSpc>
                        <a:spcAft>
                          <a:spcPts val="0"/>
                        </a:spcAft>
                      </a:pPr>
                      <a:r>
                        <a:rPr lang="ru-RU" sz="2400" b="1">
                          <a:latin typeface="Times New Roman"/>
                          <a:ea typeface="Times New Roman"/>
                          <a:cs typeface="Times New Roman"/>
                        </a:rPr>
                        <a:t>После 3-го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2</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1</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7</a:t>
                      </a:r>
                      <a:endParaRPr lang="ru-RU" sz="2400" b="1" dirty="0">
                        <a:latin typeface="Calibri"/>
                        <a:ea typeface="Calibri"/>
                        <a:cs typeface="Times New Roman"/>
                      </a:endParaRPr>
                    </a:p>
                  </a:txBody>
                  <a:tcPr marL="9525" marR="9525" marT="9525" marB="9525" anchor="ctr"/>
                </a:tc>
              </a:tr>
              <a:tr h="792827">
                <a:tc>
                  <a:txBody>
                    <a:bodyPr/>
                    <a:lstStyle/>
                    <a:p>
                      <a:pPr algn="ctr">
                        <a:lnSpc>
                          <a:spcPct val="115000"/>
                        </a:lnSpc>
                        <a:spcAft>
                          <a:spcPts val="0"/>
                        </a:spcAft>
                      </a:pPr>
                      <a:r>
                        <a:rPr lang="ru-RU" sz="2400" b="1">
                          <a:latin typeface="Times New Roman"/>
                          <a:ea typeface="Times New Roman"/>
                          <a:cs typeface="Times New Roman"/>
                        </a:rPr>
                        <a:t>После 4-го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2</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3</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5</a:t>
                      </a:r>
                      <a:endParaRPr lang="ru-RU" sz="2400" b="1" dirty="0">
                        <a:latin typeface="Calibri"/>
                        <a:ea typeface="Calibri"/>
                        <a:cs typeface="Times New Roman"/>
                      </a:endParaRPr>
                    </a:p>
                  </a:txBody>
                  <a:tcPr marL="9525" marR="9525" marT="9525" marB="9525" anchor="ctr"/>
                </a:tc>
              </a:tr>
              <a:tr h="792827">
                <a:tc>
                  <a:txBody>
                    <a:bodyPr/>
                    <a:lstStyle/>
                    <a:p>
                      <a:pPr algn="ctr">
                        <a:lnSpc>
                          <a:spcPct val="115000"/>
                        </a:lnSpc>
                        <a:spcAft>
                          <a:spcPts val="0"/>
                        </a:spcAft>
                      </a:pPr>
                      <a:r>
                        <a:rPr lang="ru-RU" sz="2400" b="1">
                          <a:latin typeface="Times New Roman"/>
                          <a:ea typeface="Times New Roman"/>
                          <a:cs typeface="Times New Roman"/>
                        </a:rPr>
                        <a:t>После 5-го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5</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0</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5</a:t>
                      </a:r>
                      <a:endParaRPr lang="ru-RU" sz="2400" b="1" dirty="0">
                        <a:latin typeface="Calibri"/>
                        <a:ea typeface="Calibri"/>
                        <a:cs typeface="Times New Roman"/>
                      </a:endParaRPr>
                    </a:p>
                  </a:txBody>
                  <a:tcPr marL="9525" marR="9525" marT="9525" marB="9525" anchor="ctr"/>
                </a:tc>
              </a:tr>
            </a:tbl>
          </a:graphicData>
        </a:graphic>
      </p:graphicFrame>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a:bodyPr>
          <a:lstStyle/>
          <a:p>
            <a:pPr lvl="0"/>
            <a:r>
              <a:rPr lang="ru-RU" sz="3600" b="1" i="1" dirty="0" smtClean="0">
                <a:latin typeface="Times New Roman" pitchFamily="18" charset="0"/>
                <a:cs typeface="Times New Roman" pitchFamily="18" charset="0"/>
              </a:rPr>
              <a:t>Три человека купили сосуд, полностью заполненный 24 унциями бальзама. Позже они приобрели три пустых сосуда объемом 5, 11 и 13 унций. Как они могли бы поделить бальзам на равные части используя эти четыре сосуда? Постарайтесь решить задачу за наименьшее количество переливаний.</a:t>
            </a:r>
            <a:endParaRPr lang="ru-RU" sz="36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atin typeface="Times New Roman" pitchFamily="18" charset="0"/>
                <a:cs typeface="Times New Roman" pitchFamily="18" charset="0"/>
              </a:rPr>
              <a:t>Ответ: </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304800" y="1285860"/>
          <a:ext cx="8624920" cy="5374652"/>
        </p:xfrm>
        <a:graphic>
          <a:graphicData uri="http://schemas.openxmlformats.org/drawingml/2006/table">
            <a:tbl>
              <a:tblPr firstRow="1" bandRow="1">
                <a:tableStyleId>{5C22544A-7EE6-4342-B048-85BDC9FD1C3A}</a:tableStyleId>
              </a:tblPr>
              <a:tblGrid>
                <a:gridCol w="3267068"/>
                <a:gridCol w="1428760"/>
                <a:gridCol w="1357322"/>
                <a:gridCol w="1428760"/>
                <a:gridCol w="1143010"/>
              </a:tblGrid>
              <a:tr h="493586">
                <a:tc>
                  <a:txBody>
                    <a:bodyPr/>
                    <a:lstStyle/>
                    <a:p>
                      <a:pPr algn="ctr">
                        <a:lnSpc>
                          <a:spcPct val="115000"/>
                        </a:lnSpc>
                        <a:spcAft>
                          <a:spcPts val="0"/>
                        </a:spcAft>
                      </a:pPr>
                      <a:r>
                        <a:rPr lang="ru-RU" sz="2400" b="1" dirty="0">
                          <a:latin typeface="Times New Roman"/>
                          <a:ea typeface="Times New Roman"/>
                          <a:cs typeface="Times New Roman"/>
                        </a:rPr>
                        <a:t>Сосуды</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24 унции</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13 унций</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11 унций</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5 унций</a:t>
                      </a:r>
                      <a:endParaRPr lang="ru-RU" sz="2400" b="1" dirty="0">
                        <a:latin typeface="Calibri"/>
                        <a:ea typeface="Calibri"/>
                        <a:cs typeface="Times New Roman"/>
                      </a:endParaRPr>
                    </a:p>
                  </a:txBody>
                  <a:tcPr marL="9525" marR="9525" marT="9525" marB="9525"/>
                </a:tc>
              </a:tr>
              <a:tr h="493586">
                <a:tc>
                  <a:txBody>
                    <a:bodyPr/>
                    <a:lstStyle/>
                    <a:p>
                      <a:pPr algn="ctr">
                        <a:lnSpc>
                          <a:spcPct val="115000"/>
                        </a:lnSpc>
                        <a:spcAft>
                          <a:spcPts val="0"/>
                        </a:spcAft>
                      </a:pPr>
                      <a:r>
                        <a:rPr lang="ru-RU" sz="2400" b="1">
                          <a:latin typeface="Times New Roman"/>
                          <a:ea typeface="Times New Roman"/>
                          <a:cs typeface="Times New Roman"/>
                        </a:rPr>
                        <a:t>До переливания </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24</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tc>
              </a:tr>
              <a:tr h="877496">
                <a:tc>
                  <a:txBody>
                    <a:bodyPr/>
                    <a:lstStyle/>
                    <a:p>
                      <a:pPr algn="ctr">
                        <a:lnSpc>
                          <a:spcPct val="115000"/>
                        </a:lnSpc>
                        <a:spcAft>
                          <a:spcPts val="0"/>
                        </a:spcAft>
                      </a:pPr>
                      <a:r>
                        <a:rPr lang="ru-RU" sz="2400" b="1">
                          <a:latin typeface="Times New Roman"/>
                          <a:ea typeface="Times New Roman"/>
                          <a:cs typeface="Times New Roman"/>
                        </a:rPr>
                        <a:t>После 1-го переливания </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8</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11</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5</a:t>
                      </a:r>
                      <a:endParaRPr lang="ru-RU" sz="2400" b="1" dirty="0">
                        <a:latin typeface="Calibri"/>
                        <a:ea typeface="Calibri"/>
                        <a:cs typeface="Times New Roman"/>
                      </a:endParaRPr>
                    </a:p>
                  </a:txBody>
                  <a:tcPr marL="9525" marR="9525" marT="9525" marB="9525"/>
                </a:tc>
              </a:tr>
              <a:tr h="877496">
                <a:tc>
                  <a:txBody>
                    <a:bodyPr/>
                    <a:lstStyle/>
                    <a:p>
                      <a:pPr algn="ctr">
                        <a:lnSpc>
                          <a:spcPct val="115000"/>
                        </a:lnSpc>
                        <a:spcAft>
                          <a:spcPts val="0"/>
                        </a:spcAft>
                      </a:pPr>
                      <a:r>
                        <a:rPr lang="ru-RU" sz="2400" b="1" dirty="0">
                          <a:latin typeface="Times New Roman"/>
                          <a:ea typeface="Times New Roman"/>
                          <a:cs typeface="Times New Roman"/>
                        </a:rPr>
                        <a:t>После 2-го переливания</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8</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11</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0</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5</a:t>
                      </a:r>
                      <a:endParaRPr lang="ru-RU" sz="2400" b="1" dirty="0">
                        <a:latin typeface="Calibri"/>
                        <a:ea typeface="Calibri"/>
                        <a:cs typeface="Times New Roman"/>
                      </a:endParaRPr>
                    </a:p>
                  </a:txBody>
                  <a:tcPr marL="9525" marR="9525" marT="9525" marB="9525"/>
                </a:tc>
              </a:tr>
              <a:tr h="877496">
                <a:tc>
                  <a:txBody>
                    <a:bodyPr/>
                    <a:lstStyle/>
                    <a:p>
                      <a:pPr algn="ctr">
                        <a:lnSpc>
                          <a:spcPct val="115000"/>
                        </a:lnSpc>
                        <a:spcAft>
                          <a:spcPts val="0"/>
                        </a:spcAft>
                      </a:pPr>
                      <a:r>
                        <a:rPr lang="ru-RU" sz="2400" b="1" dirty="0">
                          <a:latin typeface="Times New Roman"/>
                          <a:ea typeface="Times New Roman"/>
                          <a:cs typeface="Times New Roman"/>
                        </a:rPr>
                        <a:t>После 3-го переливания</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8</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13</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3</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tc>
              </a:tr>
              <a:tr h="877496">
                <a:tc>
                  <a:txBody>
                    <a:bodyPr/>
                    <a:lstStyle/>
                    <a:p>
                      <a:pPr algn="ctr">
                        <a:lnSpc>
                          <a:spcPct val="115000"/>
                        </a:lnSpc>
                        <a:spcAft>
                          <a:spcPts val="0"/>
                        </a:spcAft>
                      </a:pPr>
                      <a:r>
                        <a:rPr lang="ru-RU" sz="2400" b="1">
                          <a:latin typeface="Times New Roman"/>
                          <a:ea typeface="Times New Roman"/>
                          <a:cs typeface="Times New Roman"/>
                        </a:rPr>
                        <a:t>После 4-го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8</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8</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3</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5</a:t>
                      </a:r>
                      <a:endParaRPr lang="ru-RU" sz="2400" b="1" dirty="0">
                        <a:latin typeface="Calibri"/>
                        <a:ea typeface="Calibri"/>
                        <a:cs typeface="Times New Roman"/>
                      </a:endParaRPr>
                    </a:p>
                  </a:txBody>
                  <a:tcPr marL="9525" marR="9525" marT="9525" marB="9525"/>
                </a:tc>
              </a:tr>
              <a:tr h="877496">
                <a:tc>
                  <a:txBody>
                    <a:bodyPr/>
                    <a:lstStyle/>
                    <a:p>
                      <a:pPr algn="ctr">
                        <a:lnSpc>
                          <a:spcPct val="115000"/>
                        </a:lnSpc>
                        <a:spcAft>
                          <a:spcPts val="0"/>
                        </a:spcAft>
                      </a:pPr>
                      <a:r>
                        <a:rPr lang="ru-RU" sz="2400" b="1">
                          <a:latin typeface="Times New Roman"/>
                          <a:ea typeface="Times New Roman"/>
                          <a:cs typeface="Times New Roman"/>
                        </a:rPr>
                        <a:t>После 5-го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8</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8</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8</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tc>
              </a:tr>
            </a:tbl>
          </a:graphicData>
        </a:graphic>
      </p:graphicFrame>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3600" b="1" i="1" dirty="0" smtClean="0">
                <a:latin typeface="Times New Roman" pitchFamily="18" charset="0"/>
                <a:cs typeface="Times New Roman" pitchFamily="18" charset="0"/>
              </a:rPr>
              <a:t>Имеются трёхлитровая банка сока и две пустые банки: одна - литровая, другая - двухлитровая. Как разлить сок так, чтобы во всех трёх банках было по одному литру?</a:t>
            </a:r>
            <a:endParaRPr lang="ru-RU" sz="36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atin typeface="Times New Roman" pitchFamily="18" charset="0"/>
                <a:cs typeface="Times New Roman" pitchFamily="18" charset="0"/>
              </a:rPr>
              <a:t>Ответ:  Решение 1:</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ru-RU" sz="3600" b="1" dirty="0" smtClean="0">
                <a:latin typeface="Times New Roman" pitchFamily="18" charset="0"/>
                <a:cs typeface="Times New Roman" pitchFamily="18" charset="0"/>
              </a:rPr>
              <a:t>1) наполнить литровую банку,</a:t>
            </a:r>
            <a:br>
              <a:rPr lang="ru-RU" sz="3600" b="1" dirty="0" smtClean="0">
                <a:latin typeface="Times New Roman" pitchFamily="18" charset="0"/>
                <a:cs typeface="Times New Roman" pitchFamily="18" charset="0"/>
              </a:rPr>
            </a:br>
            <a:r>
              <a:rPr lang="ru-RU" sz="3600" b="1" dirty="0" smtClean="0">
                <a:latin typeface="Times New Roman" pitchFamily="18" charset="0"/>
                <a:cs typeface="Times New Roman" pitchFamily="18" charset="0"/>
              </a:rPr>
              <a:t>2) вылить её содержимое в двухлитровую банку,</a:t>
            </a:r>
            <a:br>
              <a:rPr lang="ru-RU" sz="3600" b="1" dirty="0" smtClean="0">
                <a:latin typeface="Times New Roman" pitchFamily="18" charset="0"/>
                <a:cs typeface="Times New Roman" pitchFamily="18" charset="0"/>
              </a:rPr>
            </a:br>
            <a:r>
              <a:rPr lang="ru-RU" sz="3600" b="1" dirty="0" smtClean="0">
                <a:latin typeface="Times New Roman" pitchFamily="18" charset="0"/>
                <a:cs typeface="Times New Roman" pitchFamily="18" charset="0"/>
              </a:rPr>
              <a:t>3) наполнить литровую банку из трёхлитровой банки.</a:t>
            </a:r>
            <a:br>
              <a:rPr lang="ru-RU" sz="3600" b="1" dirty="0" smtClean="0">
                <a:latin typeface="Times New Roman" pitchFamily="18" charset="0"/>
                <a:cs typeface="Times New Roman" pitchFamily="18" charset="0"/>
              </a:rPr>
            </a:br>
            <a:r>
              <a:rPr lang="ru-RU" sz="3600" b="1" dirty="0" smtClean="0">
                <a:latin typeface="Times New Roman" pitchFamily="18" charset="0"/>
                <a:cs typeface="Times New Roman" pitchFamily="18" charset="0"/>
              </a:rPr>
              <a:t>Теперь во всех банках будет по одному литру сока. </a:t>
            </a:r>
          </a:p>
          <a:p>
            <a:endParaRPr lang="ru-RU"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atin typeface="Times New Roman" pitchFamily="18" charset="0"/>
                <a:cs typeface="Times New Roman" pitchFamily="18" charset="0"/>
              </a:rPr>
              <a:t>Решение 2:</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ru-RU" sz="3600" b="1" dirty="0" smtClean="0">
                <a:latin typeface="Times New Roman" pitchFamily="18" charset="0"/>
                <a:cs typeface="Times New Roman" pitchFamily="18" charset="0"/>
              </a:rPr>
              <a:t>1) наполнить двухлитровую банку,</a:t>
            </a:r>
            <a:br>
              <a:rPr lang="ru-RU" sz="3600" b="1" dirty="0" smtClean="0">
                <a:latin typeface="Times New Roman" pitchFamily="18" charset="0"/>
                <a:cs typeface="Times New Roman" pitchFamily="18" charset="0"/>
              </a:rPr>
            </a:br>
            <a:r>
              <a:rPr lang="ru-RU" sz="3600" b="1" dirty="0" smtClean="0">
                <a:latin typeface="Times New Roman" pitchFamily="18" charset="0"/>
                <a:cs typeface="Times New Roman" pitchFamily="18" charset="0"/>
              </a:rPr>
              <a:t>2) наполнить из неё литровую банку.</a:t>
            </a:r>
            <a:br>
              <a:rPr lang="ru-RU" sz="3600" b="1" dirty="0" smtClean="0">
                <a:latin typeface="Times New Roman" pitchFamily="18" charset="0"/>
                <a:cs typeface="Times New Roman" pitchFamily="18" charset="0"/>
              </a:rPr>
            </a:br>
            <a:r>
              <a:rPr lang="ru-RU" sz="3600" b="1" dirty="0" smtClean="0">
                <a:latin typeface="Times New Roman" pitchFamily="18" charset="0"/>
                <a:cs typeface="Times New Roman" pitchFamily="18" charset="0"/>
              </a:rPr>
              <a:t>Теперь во всех банках будет по одному литру сока.</a:t>
            </a:r>
          </a:p>
          <a:p>
            <a:endParaRPr lang="ru-RU"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b="1" i="1" dirty="0" smtClean="0">
                <a:latin typeface="Times New Roman" pitchFamily="18" charset="0"/>
                <a:cs typeface="Times New Roman" pitchFamily="18" charset="0"/>
              </a:rPr>
              <a:t>В одном порту моряк пришел в лавку с пустым бочонком на пять галлонов и попросил лавочника налить туда четыре галлона отборного ямайского рома. К несчастью, единственным сосудом для измерения был старый оловянный кувшин на три галлона. Как лавочник сумел точно отмерить четыре галлона с помощью этих двух емкостей?</a:t>
            </a:r>
            <a:endParaRPr lang="ru-RU"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atin typeface="Times New Roman" pitchFamily="18" charset="0"/>
                <a:cs typeface="Times New Roman" pitchFamily="18" charset="0"/>
              </a:rPr>
              <a:t>Ответ: </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Autofit/>
          </a:bodyPr>
          <a:lstStyle/>
          <a:p>
            <a:r>
              <a:rPr lang="ru-RU" sz="2800" b="1" dirty="0" smtClean="0">
                <a:latin typeface="Times New Roman" pitchFamily="18" charset="0"/>
                <a:cs typeface="Times New Roman" pitchFamily="18" charset="0"/>
              </a:rPr>
              <a:t>1) наполнил кувшин на три галлона и вылил из него ром в бочонок на пять галлонов;</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2) снова наполнил кувшин на три галлона и вылил ром в бочонок до тех пор, пока тот не наполнится целиком;</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3) в кувшине на три галлона остался один галлон; потом вылил ром из бочонка на пять галлонов обратно в большую бочку с ромом, а один галлон рома из кувшина вылил в бочонок моряка;</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4) снова наполнил ромом кувшин на три галлона и вылил его содержимое в бочонок; теперь в бочонке - четыре галлона рома.</a:t>
            </a:r>
            <a:endParaRPr lang="ru-RU" sz="28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ru-RU" sz="4000" b="1" i="1" dirty="0" smtClean="0"/>
              <a:t>Цель</a:t>
            </a:r>
            <a:r>
              <a:rPr lang="ru-RU" sz="4000" b="1" dirty="0" smtClean="0"/>
              <a:t>:  Создание условий для развития познавательной творческой активности учащихся     среднего школьного возраста при изучении математики. </a:t>
            </a:r>
          </a:p>
          <a:p>
            <a:pPr>
              <a:buNone/>
            </a:pPr>
            <a:endParaRPr lang="ru-RU"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285860"/>
            <a:ext cx="8686800" cy="5286412"/>
          </a:xfrm>
        </p:spPr>
        <p:txBody>
          <a:bodyPr>
            <a:noAutofit/>
          </a:bodyPr>
          <a:lstStyle/>
          <a:p>
            <a:pPr lvl="0"/>
            <a:r>
              <a:rPr lang="ru-RU" sz="2800" dirty="0" smtClean="0"/>
              <a:t> </a:t>
            </a:r>
            <a:r>
              <a:rPr lang="ru-RU" sz="2400" b="1" i="1" dirty="0" smtClean="0">
                <a:latin typeface="Times New Roman" pitchFamily="18" charset="0"/>
                <a:cs typeface="Times New Roman" pitchFamily="18" charset="0"/>
              </a:rPr>
              <a:t>К продавцу, студенту-математику, </a:t>
            </a:r>
            <a:r>
              <a:rPr lang="ru-RU" sz="2400" b="1" i="1" dirty="0" err="1" smtClean="0">
                <a:latin typeface="Times New Roman" pitchFamily="18" charset="0"/>
                <a:cs typeface="Times New Roman" pitchFamily="18" charset="0"/>
              </a:rPr>
              <a:t>подрабатывющему</a:t>
            </a:r>
            <a:r>
              <a:rPr lang="ru-RU" sz="2400" b="1" i="1" dirty="0" smtClean="0">
                <a:latin typeface="Times New Roman" pitchFamily="18" charset="0"/>
                <a:cs typeface="Times New Roman" pitchFamily="18" charset="0"/>
              </a:rPr>
              <a:t> летом торговлей у бочки с квасом, подходят два веселых приятеля и просят налить им по литру кваса каждому. Продавец замечает, что у него есть лишь две емкости, трехлитровая и пятилитровая, и он не может выполнить их просьбу. Приятели предлагают 100 долларов, если продавец сможет выполнить их заказ, причем выдать им порции продавец должен одновременно. После некоторого размышления, продавец сумел это сделать. Каким образом? Заметим, что при переливаниях квас не теряется и что полные емкости позволяют точно отмерять объемы 3 и 5 литров. </a:t>
            </a:r>
            <a:endParaRPr lang="ru-RU" sz="24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atin typeface="Times New Roman" pitchFamily="18" charset="0"/>
                <a:cs typeface="Times New Roman" pitchFamily="18" charset="0"/>
              </a:rPr>
              <a:t>Ответ:</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77500" lnSpcReduction="20000"/>
          </a:bodyPr>
          <a:lstStyle/>
          <a:p>
            <a:r>
              <a:rPr lang="ru-RU" b="1" dirty="0" smtClean="0">
                <a:latin typeface="Times New Roman" pitchFamily="18" charset="0"/>
                <a:cs typeface="Times New Roman" pitchFamily="18" charset="0"/>
              </a:rPr>
              <a:t>Предложенная сумма существенно превышает стоимость кваса в бочке, и последнюю можно использовать как дополнительную емкость, слив квас бесплатно зрителям в их личные емкости. Возможный порядок действий:</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а) отмеряем 7 литров следующим образом: (0,5)-(3,2)-(0,2)-(2,0)-(2,5). В этой записи первая цифра - количество кваса в трехлитровой емкости, вторая - в пятилитровой;</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б) опоражниваем бочку, сливая из нее остатки кваса, и заливаем в нее отмеренные 7 литров; действуем по схеме (третье число - количество кваса в бочке): (0,0,7)-(3,0,4)-(0,3,4)-(3,3,1)-(1,5,1)-(1,0,1)-(1,1,0).</a:t>
            </a:r>
            <a:endParaRPr lang="ru-RU"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r>
              <a:rPr lang="ru-RU" sz="3600" b="1" i="1" dirty="0" smtClean="0">
                <a:latin typeface="Times New Roman" pitchFamily="18" charset="0"/>
                <a:cs typeface="Times New Roman" pitchFamily="18" charset="0"/>
              </a:rPr>
              <a:t>Винодел обычно продает свое вино по 30 и по 50 литров и использует для этого кувшины только такого размера. Один из покупателей захотел купить 10 литров. Как винодел отмерил ему 10 литров пользуясь своими кувшинами?</a:t>
            </a:r>
            <a:endParaRPr lang="ru-RU" sz="36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atin typeface="Times New Roman" pitchFamily="18" charset="0"/>
                <a:cs typeface="Times New Roman" pitchFamily="18" charset="0"/>
              </a:rPr>
              <a:t>Ответ: </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ru-RU" b="1" dirty="0" smtClean="0">
                <a:latin typeface="Times New Roman" pitchFamily="18" charset="0"/>
                <a:cs typeface="Times New Roman" pitchFamily="18" charset="0"/>
              </a:rPr>
              <a:t>Сначала он наполнил 30-литровый кувшин и вылил его содержимое в 50-литровый. Потом опять наполнил 30-литровый и долил до полного заполнения в 50-литровый. В результате у него в кувшине останется 10 литров. </a:t>
            </a:r>
          </a:p>
          <a:p>
            <a:endParaRPr lang="ru-RU"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pPr lvl="0"/>
            <a:r>
              <a:rPr lang="ru-RU" sz="4000" b="1" i="1" dirty="0" smtClean="0">
                <a:latin typeface="Times New Roman" pitchFamily="18" charset="0"/>
                <a:cs typeface="Times New Roman" pitchFamily="18" charset="0"/>
              </a:rPr>
              <a:t>Как из полного сосуда ёмкостью в 12 л отлить половину, пользуясь двумя пустыми сосудами ёмкостью в 8 и 5 л?</a:t>
            </a:r>
            <a:endParaRPr lang="ru-RU" sz="40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atin typeface="Times New Roman" pitchFamily="18" charset="0"/>
                <a:cs typeface="Times New Roman" pitchFamily="18" charset="0"/>
              </a:rPr>
              <a:t>Ответ:</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85000" lnSpcReduction="20000"/>
          </a:bodyPr>
          <a:lstStyle/>
          <a:p>
            <a:r>
              <a:rPr lang="ru-RU" b="1" dirty="0" smtClean="0">
                <a:latin typeface="Times New Roman" pitchFamily="18" charset="0"/>
                <a:cs typeface="Times New Roman" pitchFamily="18" charset="0"/>
              </a:rPr>
              <a:t>Сначала наливаете 8 литров в 8л., потом из 8л. наливаете полный 5л., в результате получается, что в 12л. - 4 литра, в 8л - 3литра, а в 5л. - 5 литров.</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Переливаете из 5л. в 12л. всю воду (или что там за жидкость), а из 8л. переливаете все 3 литра в 5л. В результате 9 литров в 12л, 0 литров в 8л., и 3 литра в 5л.</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Переливаете из 12л. 8 литров в пустой 8л.,и в 12 л. остается 1 литр.</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Из 8л. доливаете в 5л., пока 5л. не станет полным, (в 5л. было 3л., след. долили мы еще 2литра из 8л.) Тогда в 8л. как раз остается 6л. </a:t>
            </a:r>
          </a:p>
          <a:p>
            <a:endParaRPr lang="ru-RU"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pPr lvl="0"/>
            <a:r>
              <a:rPr lang="ru-RU" sz="2800" b="1" i="1" dirty="0" smtClean="0">
                <a:latin typeface="Times New Roman" pitchFamily="18" charset="0"/>
                <a:cs typeface="Times New Roman" pitchFamily="18" charset="0"/>
              </a:rPr>
              <a:t>Однажды Винни-Пух захотел полакомиться медом и пошел к пчелам в гости. По дороге нарвал букет цветов, чтобы подарить труженицам пчелкам. Пчелки очень обрадовались, увидев мишку с букетом цветов, и сказали: «У нас есть большая бочка с медом. Мы дадим тебе меда, если ты сможешь с помощью двух сосудов вместимостью 3 л и 5 л налить себе 4 л!» Винни-Пух долго думал, но все-таки смог решить задачку. Как он это сделал? </a:t>
            </a:r>
            <a:endParaRPr lang="ru-RU" sz="28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atin typeface="Times New Roman" pitchFamily="18" charset="0"/>
                <a:cs typeface="Times New Roman" pitchFamily="18" charset="0"/>
              </a:rPr>
              <a:t>Ответ: Решение 1: </a:t>
            </a: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14282" y="2428869"/>
          <a:ext cx="8686797" cy="2357454"/>
        </p:xfrm>
        <a:graphic>
          <a:graphicData uri="http://schemas.openxmlformats.org/drawingml/2006/table">
            <a:tbl>
              <a:tblPr firstRow="1" bandRow="1">
                <a:tableStyleId>{5C22544A-7EE6-4342-B048-85BDC9FD1C3A}</a:tableStyleId>
              </a:tblPr>
              <a:tblGrid>
                <a:gridCol w="1240971"/>
                <a:gridCol w="1240971"/>
                <a:gridCol w="1240971"/>
                <a:gridCol w="1240971"/>
                <a:gridCol w="1240971"/>
                <a:gridCol w="1240971"/>
                <a:gridCol w="1240971"/>
              </a:tblGrid>
              <a:tr h="785818">
                <a:tc>
                  <a:txBody>
                    <a:bodyPr/>
                    <a:lstStyle/>
                    <a:p>
                      <a:pPr algn="ctr">
                        <a:lnSpc>
                          <a:spcPct val="115000"/>
                        </a:lnSpc>
                        <a:spcAft>
                          <a:spcPts val="1000"/>
                        </a:spcAft>
                      </a:pPr>
                      <a:r>
                        <a:rPr lang="ru-RU" sz="2400" b="1" dirty="0">
                          <a:latin typeface="Times New Roman"/>
                          <a:ea typeface="Times New Roman"/>
                          <a:cs typeface="Times New Roman"/>
                        </a:rPr>
                        <a:t>Ходы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1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2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3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4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5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6 </a:t>
                      </a:r>
                      <a:endParaRPr lang="ru-RU" sz="2400" b="1">
                        <a:latin typeface="Calibri"/>
                        <a:ea typeface="Calibri"/>
                        <a:cs typeface="Times New Roman"/>
                      </a:endParaRPr>
                    </a:p>
                  </a:txBody>
                  <a:tcPr marL="0" marR="0" marT="0" marB="0" anchor="ctr"/>
                </a:tc>
              </a:tr>
              <a:tr h="785818">
                <a:tc>
                  <a:txBody>
                    <a:bodyPr/>
                    <a:lstStyle/>
                    <a:p>
                      <a:pPr algn="ctr">
                        <a:lnSpc>
                          <a:spcPct val="115000"/>
                        </a:lnSpc>
                        <a:spcAft>
                          <a:spcPts val="1000"/>
                        </a:spcAft>
                      </a:pPr>
                      <a:r>
                        <a:rPr lang="ru-RU" sz="2400" b="1" dirty="0">
                          <a:latin typeface="Times New Roman"/>
                          <a:ea typeface="Times New Roman"/>
                          <a:cs typeface="Times New Roman"/>
                        </a:rPr>
                        <a:t>5 л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5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2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5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4 </a:t>
                      </a:r>
                      <a:endParaRPr lang="ru-RU" sz="2400" b="1" dirty="0">
                        <a:latin typeface="Calibri"/>
                        <a:ea typeface="Calibri"/>
                        <a:cs typeface="Times New Roman"/>
                      </a:endParaRPr>
                    </a:p>
                  </a:txBody>
                  <a:tcPr marL="0" marR="0" marT="0" marB="0" anchor="ctr"/>
                </a:tc>
              </a:tr>
              <a:tr h="785818">
                <a:tc>
                  <a:txBody>
                    <a:bodyPr/>
                    <a:lstStyle/>
                    <a:p>
                      <a:pPr algn="ctr">
                        <a:lnSpc>
                          <a:spcPct val="115000"/>
                        </a:lnSpc>
                        <a:spcAft>
                          <a:spcPts val="1000"/>
                        </a:spcAft>
                      </a:pPr>
                      <a:r>
                        <a:rPr lang="ru-RU" sz="2400" b="1" dirty="0">
                          <a:latin typeface="Times New Roman"/>
                          <a:ea typeface="Times New Roman"/>
                          <a:cs typeface="Times New Roman"/>
                        </a:rPr>
                        <a:t>3 л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3 </a:t>
                      </a:r>
                      <a:endParaRPr lang="ru-RU" sz="2400" b="1" dirty="0">
                        <a:latin typeface="Calibri"/>
                        <a:ea typeface="Calibri"/>
                        <a:cs typeface="Times New Roman"/>
                      </a:endParaRPr>
                    </a:p>
                  </a:txBody>
                  <a:tcPr marL="0" marR="0" marT="0" marB="0" anchor="ctr"/>
                </a:tc>
              </a:tr>
            </a:tbl>
          </a:graphicData>
        </a:graphic>
      </p:graphicFrame>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dirty="0" smtClean="0"/>
              <a:t/>
            </a:r>
            <a:br>
              <a:rPr lang="ru-RU" dirty="0" smtClean="0"/>
            </a:br>
            <a:r>
              <a:rPr lang="ru-RU" b="1" dirty="0" smtClean="0">
                <a:latin typeface="Times New Roman" pitchFamily="18" charset="0"/>
                <a:cs typeface="Times New Roman" pitchFamily="18" charset="0"/>
              </a:rPr>
              <a:t>Решение 2:</a:t>
            </a:r>
            <a:br>
              <a:rPr lang="ru-RU" b="1" dirty="0" smtClean="0">
                <a:latin typeface="Times New Roman" pitchFamily="18" charset="0"/>
                <a:cs typeface="Times New Roman" pitchFamily="18" charset="0"/>
              </a:rPr>
            </a:br>
            <a:r>
              <a:rPr lang="ru-RU" dirty="0" smtClean="0"/>
              <a:t/>
            </a:r>
            <a:br>
              <a:rPr lang="ru-RU" dirty="0" smtClean="0"/>
            </a:br>
            <a:endParaRPr lang="ru-RU" dirty="0"/>
          </a:p>
        </p:txBody>
      </p:sp>
      <p:graphicFrame>
        <p:nvGraphicFramePr>
          <p:cNvPr id="4" name="Содержимое 3"/>
          <p:cNvGraphicFramePr>
            <a:graphicFrameLocks noGrp="1"/>
          </p:cNvGraphicFramePr>
          <p:nvPr>
            <p:ph idx="1"/>
          </p:nvPr>
        </p:nvGraphicFramePr>
        <p:xfrm>
          <a:off x="142847" y="2571744"/>
          <a:ext cx="8786870" cy="2071701"/>
        </p:xfrm>
        <a:graphic>
          <a:graphicData uri="http://schemas.openxmlformats.org/drawingml/2006/table">
            <a:tbl>
              <a:tblPr firstRow="1" bandRow="1">
                <a:tableStyleId>{5C22544A-7EE6-4342-B048-85BDC9FD1C3A}</a:tableStyleId>
              </a:tblPr>
              <a:tblGrid>
                <a:gridCol w="1285881"/>
                <a:gridCol w="857256"/>
                <a:gridCol w="1000132"/>
                <a:gridCol w="1000132"/>
                <a:gridCol w="928694"/>
                <a:gridCol w="928694"/>
                <a:gridCol w="928694"/>
                <a:gridCol w="928694"/>
                <a:gridCol w="928693"/>
              </a:tblGrid>
              <a:tr h="690567">
                <a:tc>
                  <a:txBody>
                    <a:bodyPr/>
                    <a:lstStyle/>
                    <a:p>
                      <a:pPr>
                        <a:lnSpc>
                          <a:spcPct val="115000"/>
                        </a:lnSpc>
                        <a:spcAft>
                          <a:spcPts val="1000"/>
                        </a:spcAft>
                      </a:pPr>
                      <a:r>
                        <a:rPr lang="ru-RU" sz="2400" b="1" dirty="0">
                          <a:latin typeface="Times New Roman"/>
                          <a:ea typeface="Times New Roman"/>
                          <a:cs typeface="Times New Roman"/>
                        </a:rPr>
                        <a:t> </a:t>
                      </a:r>
                      <a:r>
                        <a:rPr lang="ru-RU" sz="2400" b="1" dirty="0" smtClean="0">
                          <a:latin typeface="Times New Roman"/>
                          <a:ea typeface="Times New Roman"/>
                          <a:cs typeface="Times New Roman"/>
                        </a:rPr>
                        <a:t>Ходы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1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2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3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4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5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6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7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8 </a:t>
                      </a:r>
                      <a:endParaRPr lang="ru-RU" sz="2400" b="1" dirty="0">
                        <a:latin typeface="Calibri"/>
                        <a:ea typeface="Calibri"/>
                        <a:cs typeface="Times New Roman"/>
                      </a:endParaRPr>
                    </a:p>
                  </a:txBody>
                  <a:tcPr marL="0" marR="0" marT="0" marB="0" anchor="ctr"/>
                </a:tc>
              </a:tr>
              <a:tr h="690567">
                <a:tc>
                  <a:txBody>
                    <a:bodyPr/>
                    <a:lstStyle/>
                    <a:p>
                      <a:pPr algn="ctr">
                        <a:lnSpc>
                          <a:spcPct val="115000"/>
                        </a:lnSpc>
                        <a:spcAft>
                          <a:spcPts val="1000"/>
                        </a:spcAft>
                      </a:pPr>
                      <a:r>
                        <a:rPr lang="ru-RU" sz="2400" b="1" dirty="0">
                          <a:latin typeface="Times New Roman"/>
                          <a:ea typeface="Times New Roman"/>
                          <a:cs typeface="Times New Roman"/>
                        </a:rPr>
                        <a:t>5 л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3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3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5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1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1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4 </a:t>
                      </a:r>
                      <a:endParaRPr lang="ru-RU" sz="2400" b="1" dirty="0">
                        <a:latin typeface="Calibri"/>
                        <a:ea typeface="Calibri"/>
                        <a:cs typeface="Times New Roman"/>
                      </a:endParaRPr>
                    </a:p>
                  </a:txBody>
                  <a:tcPr marL="0" marR="0" marT="0" marB="0" anchor="ctr"/>
                </a:tc>
              </a:tr>
              <a:tr h="690567">
                <a:tc>
                  <a:txBody>
                    <a:bodyPr/>
                    <a:lstStyle/>
                    <a:p>
                      <a:pPr algn="ctr">
                        <a:lnSpc>
                          <a:spcPct val="115000"/>
                        </a:lnSpc>
                        <a:spcAft>
                          <a:spcPts val="1000"/>
                        </a:spcAft>
                      </a:pPr>
                      <a:r>
                        <a:rPr lang="ru-RU" sz="2400" b="1">
                          <a:latin typeface="Times New Roman"/>
                          <a:ea typeface="Times New Roman"/>
                          <a:cs typeface="Times New Roman"/>
                        </a:rPr>
                        <a:t>3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3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 </a:t>
                      </a:r>
                      <a:endParaRPr lang="ru-RU" sz="2400" b="1" dirty="0">
                        <a:latin typeface="Calibri"/>
                        <a:ea typeface="Calibri"/>
                        <a:cs typeface="Times New Roman"/>
                      </a:endParaRPr>
                    </a:p>
                  </a:txBody>
                  <a:tcPr marL="0" marR="0" marT="0" marB="0" anchor="ctr"/>
                </a:tc>
              </a:tr>
            </a:tbl>
          </a:graphicData>
        </a:graphic>
      </p:graphicFrame>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1357298"/>
            <a:ext cx="8686800" cy="5214974"/>
          </a:xfrm>
        </p:spPr>
        <p:txBody>
          <a:bodyPr>
            <a:noAutofit/>
          </a:bodyPr>
          <a:lstStyle/>
          <a:p>
            <a:pPr lvl="0"/>
            <a:r>
              <a:rPr lang="ru-RU" sz="2600" b="1" i="1" dirty="0" smtClean="0">
                <a:latin typeface="Times New Roman" pitchFamily="18" charset="0"/>
                <a:cs typeface="Times New Roman" pitchFamily="18" charset="0"/>
              </a:rPr>
              <a:t>Бэтмен и Человек-Паук никак не могли определить, кто из них самый главный супергерой. Что только они не делали: отжимались, бегали 100 метровку, подтягивались – то один победит, то другой. Так и не разрешив свой спор, отправились они к мудрецу. Мудрец подумал и сказал: «Самый главный супергерой – это не тот, кто сильнее, а тот, кто сообразительнее! Вот, кто решит первым задачу, тот и будет самым-самым! Слушайте: имеются два сосуда вместимостью 8 л и 5 л. Как с помощью этих сосудов налить из источника 7 л живой воды?» Помогите вашему любимому герою решить эту задачу. </a:t>
            </a:r>
          </a:p>
          <a:p>
            <a:endParaRPr lang="ru-RU" sz="2600"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554162"/>
            <a:ext cx="8686800" cy="4875234"/>
          </a:xfrm>
        </p:spPr>
        <p:txBody>
          <a:bodyPr>
            <a:normAutofit fontScale="55000" lnSpcReduction="20000"/>
          </a:bodyPr>
          <a:lstStyle/>
          <a:p>
            <a:pPr>
              <a:buNone/>
            </a:pPr>
            <a:r>
              <a:rPr lang="ru-RU" sz="4500" b="1" i="1" dirty="0" smtClean="0"/>
              <a:t>Задачи</a:t>
            </a:r>
            <a:r>
              <a:rPr lang="ru-RU" sz="4500" b="1" dirty="0" smtClean="0"/>
              <a:t>: </a:t>
            </a:r>
          </a:p>
          <a:p>
            <a:pPr lvl="0"/>
            <a:r>
              <a:rPr lang="ru-RU" sz="4500" b="1" dirty="0" smtClean="0"/>
              <a:t>развивать познавательные интересы  личности (восприятие, воображение, память, мышление, внимание и др.);</a:t>
            </a:r>
          </a:p>
          <a:p>
            <a:pPr>
              <a:buNone/>
            </a:pPr>
            <a:r>
              <a:rPr lang="ru-RU" sz="4500" b="1" dirty="0" smtClean="0"/>
              <a:t> </a:t>
            </a:r>
          </a:p>
          <a:p>
            <a:pPr lvl="0"/>
            <a:r>
              <a:rPr lang="ru-RU" sz="4500" b="1" dirty="0" smtClean="0"/>
              <a:t>формировать устойчивый интерес к предмету, познавательную активность; </a:t>
            </a:r>
          </a:p>
          <a:p>
            <a:pPr>
              <a:buNone/>
            </a:pPr>
            <a:r>
              <a:rPr lang="ru-RU" sz="4500" b="1" dirty="0" smtClean="0"/>
              <a:t> </a:t>
            </a:r>
          </a:p>
          <a:p>
            <a:pPr lvl="0"/>
            <a:r>
              <a:rPr lang="ru-RU" sz="4500" b="1" dirty="0" smtClean="0"/>
              <a:t>формировать навыки самостоятельной работы и потребности в исследовательской деятельности;</a:t>
            </a:r>
          </a:p>
          <a:p>
            <a:pPr>
              <a:buNone/>
            </a:pPr>
            <a:r>
              <a:rPr lang="ru-RU" sz="4500" b="1" dirty="0" smtClean="0"/>
              <a:t> </a:t>
            </a:r>
          </a:p>
          <a:p>
            <a:pPr lvl="0"/>
            <a:r>
              <a:rPr lang="ru-RU" sz="4500" b="1" dirty="0" smtClean="0"/>
              <a:t>развивать коммуникативные качества личности. </a:t>
            </a:r>
          </a:p>
          <a:p>
            <a:pPr>
              <a:buNone/>
            </a:pPr>
            <a:r>
              <a:rPr lang="ru-RU" sz="4000" dirty="0" smtClean="0"/>
              <a:t> </a:t>
            </a:r>
          </a:p>
          <a:p>
            <a:endParaRPr lang="ru-RU" dirty="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b="1" dirty="0" smtClean="0">
                <a:latin typeface="Times New Roman" pitchFamily="18" charset="0"/>
                <a:cs typeface="Times New Roman" pitchFamily="18" charset="0"/>
              </a:rPr>
              <a:t>Ответ:</a:t>
            </a:r>
            <a:r>
              <a:rPr lang="ru-RU" dirty="0" smtClean="0"/>
              <a:t/>
            </a:r>
            <a:br>
              <a:rPr lang="ru-RU" dirty="0" smtClean="0"/>
            </a:br>
            <a:endParaRPr lang="ru-RU" dirty="0"/>
          </a:p>
        </p:txBody>
      </p:sp>
      <p:graphicFrame>
        <p:nvGraphicFramePr>
          <p:cNvPr id="4" name="Содержимое 3"/>
          <p:cNvGraphicFramePr>
            <a:graphicFrameLocks noGrp="1"/>
          </p:cNvGraphicFramePr>
          <p:nvPr>
            <p:ph idx="1"/>
          </p:nvPr>
        </p:nvGraphicFramePr>
        <p:xfrm>
          <a:off x="214282" y="2357430"/>
          <a:ext cx="8686800" cy="2214579"/>
        </p:xfrm>
        <a:graphic>
          <a:graphicData uri="http://schemas.openxmlformats.org/drawingml/2006/table">
            <a:tbl>
              <a:tblPr firstRow="1" bandRow="1">
                <a:tableStyleId>{5C22544A-7EE6-4342-B048-85BDC9FD1C3A}</a:tableStyleId>
              </a:tblPr>
              <a:tblGrid>
                <a:gridCol w="1428760"/>
                <a:gridCol w="1000132"/>
                <a:gridCol w="1071570"/>
                <a:gridCol w="1071570"/>
                <a:gridCol w="1143008"/>
                <a:gridCol w="1071570"/>
                <a:gridCol w="1071570"/>
                <a:gridCol w="828620"/>
              </a:tblGrid>
              <a:tr h="738193">
                <a:tc>
                  <a:txBody>
                    <a:bodyPr/>
                    <a:lstStyle/>
                    <a:p>
                      <a:pPr algn="ctr">
                        <a:lnSpc>
                          <a:spcPct val="115000"/>
                        </a:lnSpc>
                        <a:spcAft>
                          <a:spcPts val="1000"/>
                        </a:spcAft>
                      </a:pPr>
                      <a:r>
                        <a:rPr lang="ru-RU" sz="2400" b="1" dirty="0">
                          <a:latin typeface="Times New Roman"/>
                          <a:ea typeface="Times New Roman"/>
                          <a:cs typeface="Times New Roman"/>
                        </a:rPr>
                        <a:t>Ходы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1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2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3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4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5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6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7 </a:t>
                      </a:r>
                      <a:endParaRPr lang="ru-RU" sz="2400" b="1" dirty="0">
                        <a:latin typeface="Calibri"/>
                        <a:ea typeface="Calibri"/>
                        <a:cs typeface="Times New Roman"/>
                      </a:endParaRPr>
                    </a:p>
                  </a:txBody>
                  <a:tcPr marL="0" marR="0" marT="0" marB="0" anchor="ctr"/>
                </a:tc>
              </a:tr>
              <a:tr h="738193">
                <a:tc>
                  <a:txBody>
                    <a:bodyPr/>
                    <a:lstStyle/>
                    <a:p>
                      <a:pPr algn="ctr">
                        <a:lnSpc>
                          <a:spcPct val="115000"/>
                        </a:lnSpc>
                        <a:spcAft>
                          <a:spcPts val="1000"/>
                        </a:spcAft>
                      </a:pPr>
                      <a:r>
                        <a:rPr lang="ru-RU" sz="2400" b="1" dirty="0">
                          <a:latin typeface="Times New Roman"/>
                          <a:ea typeface="Times New Roman"/>
                          <a:cs typeface="Times New Roman"/>
                        </a:rPr>
                        <a:t>8 л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5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5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8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7 </a:t>
                      </a:r>
                      <a:endParaRPr lang="ru-RU" sz="2400" b="1" dirty="0">
                        <a:latin typeface="Calibri"/>
                        <a:ea typeface="Calibri"/>
                        <a:cs typeface="Times New Roman"/>
                      </a:endParaRPr>
                    </a:p>
                  </a:txBody>
                  <a:tcPr marL="0" marR="0" marT="0" marB="0" anchor="ctr"/>
                </a:tc>
              </a:tr>
              <a:tr h="738193">
                <a:tc>
                  <a:txBody>
                    <a:bodyPr/>
                    <a:lstStyle/>
                    <a:p>
                      <a:pPr algn="ctr">
                        <a:lnSpc>
                          <a:spcPct val="115000"/>
                        </a:lnSpc>
                        <a:spcAft>
                          <a:spcPts val="1000"/>
                        </a:spcAft>
                      </a:pPr>
                      <a:r>
                        <a:rPr lang="ru-RU" sz="2400" b="1">
                          <a:latin typeface="Times New Roman"/>
                          <a:ea typeface="Times New Roman"/>
                          <a:cs typeface="Times New Roman"/>
                        </a:rPr>
                        <a:t>5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5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5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5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 </a:t>
                      </a:r>
                      <a:endParaRPr lang="ru-RU" sz="2400" b="1" dirty="0">
                        <a:latin typeface="Calibri"/>
                        <a:ea typeface="Calibri"/>
                        <a:cs typeface="Times New Roman"/>
                      </a:endParaRPr>
                    </a:p>
                  </a:txBody>
                  <a:tcPr marL="0" marR="0" marT="0" marB="0" anchor="ctr"/>
                </a:tc>
              </a:tr>
            </a:tbl>
          </a:graphicData>
        </a:graphic>
      </p:graphicFrame>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10000"/>
          </a:bodyPr>
          <a:lstStyle/>
          <a:p>
            <a:pPr lvl="0"/>
            <a:r>
              <a:rPr lang="ru-RU" sz="3600" b="1" i="1" dirty="0" smtClean="0">
                <a:latin typeface="Times New Roman" pitchFamily="18" charset="0"/>
                <a:cs typeface="Times New Roman" pitchFamily="18" charset="0"/>
              </a:rPr>
              <a:t>Дядя Федор собрался ехать к родителям в гости и попросил у кота Матроскина 4 л простоквашинского молока. А у Матроскина только 2 пустых бидона: трехлитровый и пятилитровый. И восьмилитровое ведро, наполненное молоком. Как Матроскину отлить 4 литра молока с помощью имеющихся сосудов? </a:t>
            </a:r>
          </a:p>
          <a:p>
            <a:endParaRPr lang="ru-RU" dirty="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b="1" dirty="0" smtClean="0">
                <a:latin typeface="Times New Roman" pitchFamily="18" charset="0"/>
                <a:cs typeface="Times New Roman" pitchFamily="18" charset="0"/>
              </a:rPr>
              <a:t>Ответ:</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85720" y="1928802"/>
          <a:ext cx="8686800" cy="2946408"/>
        </p:xfrm>
        <a:graphic>
          <a:graphicData uri="http://schemas.openxmlformats.org/drawingml/2006/table">
            <a:tbl>
              <a:tblPr firstRow="1" bandRow="1">
                <a:tableStyleId>{5C22544A-7EE6-4342-B048-85BDC9FD1C3A}</a:tableStyleId>
              </a:tblPr>
              <a:tblGrid>
                <a:gridCol w="965200"/>
                <a:gridCol w="965200"/>
                <a:gridCol w="965200"/>
                <a:gridCol w="965200"/>
                <a:gridCol w="965200"/>
                <a:gridCol w="965200"/>
                <a:gridCol w="965200"/>
                <a:gridCol w="965200"/>
                <a:gridCol w="965200"/>
              </a:tblGrid>
              <a:tr h="736602">
                <a:tc>
                  <a:txBody>
                    <a:bodyPr/>
                    <a:lstStyle/>
                    <a:p>
                      <a:pPr algn="ctr">
                        <a:lnSpc>
                          <a:spcPct val="115000"/>
                        </a:lnSpc>
                        <a:spcAft>
                          <a:spcPts val="1000"/>
                        </a:spcAft>
                      </a:pPr>
                      <a:r>
                        <a:rPr lang="ru-RU" sz="2400" b="1" dirty="0">
                          <a:latin typeface="Times New Roman"/>
                          <a:ea typeface="Times New Roman"/>
                          <a:cs typeface="Times New Roman"/>
                        </a:rPr>
                        <a:t>Ходы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1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2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3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4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5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6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7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8 </a:t>
                      </a:r>
                      <a:endParaRPr lang="ru-RU" sz="2400" b="1" dirty="0">
                        <a:latin typeface="Calibri"/>
                        <a:ea typeface="Calibri"/>
                        <a:cs typeface="Times New Roman"/>
                      </a:endParaRPr>
                    </a:p>
                  </a:txBody>
                  <a:tcPr marL="0" marR="0" marT="0" marB="0" anchor="ctr"/>
                </a:tc>
              </a:tr>
              <a:tr h="736602">
                <a:tc>
                  <a:txBody>
                    <a:bodyPr/>
                    <a:lstStyle/>
                    <a:p>
                      <a:pPr algn="ctr">
                        <a:lnSpc>
                          <a:spcPct val="115000"/>
                        </a:lnSpc>
                        <a:spcAft>
                          <a:spcPts val="1000"/>
                        </a:spcAft>
                      </a:pPr>
                      <a:r>
                        <a:rPr lang="ru-RU" sz="2400" b="1">
                          <a:latin typeface="Times New Roman"/>
                          <a:ea typeface="Times New Roman"/>
                          <a:cs typeface="Times New Roman"/>
                        </a:rPr>
                        <a:t>8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8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6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6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4 </a:t>
                      </a:r>
                      <a:endParaRPr lang="ru-RU" sz="2400" b="1" dirty="0">
                        <a:latin typeface="Calibri"/>
                        <a:ea typeface="Calibri"/>
                        <a:cs typeface="Times New Roman"/>
                      </a:endParaRPr>
                    </a:p>
                  </a:txBody>
                  <a:tcPr marL="0" marR="0" marT="0" marB="0" anchor="ctr"/>
                </a:tc>
              </a:tr>
              <a:tr h="736602">
                <a:tc>
                  <a:txBody>
                    <a:bodyPr/>
                    <a:lstStyle/>
                    <a:p>
                      <a:pPr algn="ctr">
                        <a:lnSpc>
                          <a:spcPct val="115000"/>
                        </a:lnSpc>
                        <a:spcAft>
                          <a:spcPts val="1000"/>
                        </a:spcAft>
                      </a:pPr>
                      <a:r>
                        <a:rPr lang="ru-RU" sz="2400" b="1">
                          <a:latin typeface="Times New Roman"/>
                          <a:ea typeface="Times New Roman"/>
                          <a:cs typeface="Times New Roman"/>
                        </a:rPr>
                        <a:t>3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 </a:t>
                      </a:r>
                      <a:endParaRPr lang="ru-RU" sz="2400" b="1" dirty="0">
                        <a:latin typeface="Calibri"/>
                        <a:ea typeface="Calibri"/>
                        <a:cs typeface="Times New Roman"/>
                      </a:endParaRPr>
                    </a:p>
                  </a:txBody>
                  <a:tcPr marL="0" marR="0" marT="0" marB="0" anchor="ctr"/>
                </a:tc>
              </a:tr>
              <a:tr h="736602">
                <a:tc>
                  <a:txBody>
                    <a:bodyPr/>
                    <a:lstStyle/>
                    <a:p>
                      <a:pPr algn="ctr">
                        <a:lnSpc>
                          <a:spcPct val="115000"/>
                        </a:lnSpc>
                        <a:spcAft>
                          <a:spcPts val="1000"/>
                        </a:spcAft>
                      </a:pPr>
                      <a:r>
                        <a:rPr lang="ru-RU" sz="2400" b="1">
                          <a:latin typeface="Times New Roman"/>
                          <a:ea typeface="Times New Roman"/>
                          <a:cs typeface="Times New Roman"/>
                        </a:rPr>
                        <a:t>5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5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2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5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4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4 </a:t>
                      </a:r>
                      <a:endParaRPr lang="ru-RU" sz="2400" b="1" dirty="0">
                        <a:latin typeface="Calibri"/>
                        <a:ea typeface="Calibri"/>
                        <a:cs typeface="Times New Roman"/>
                      </a:endParaRPr>
                    </a:p>
                  </a:txBody>
                  <a:tcPr marL="0" marR="0" marT="0" marB="0" anchor="ctr"/>
                </a:tc>
              </a:tr>
            </a:tbl>
          </a:graphicData>
        </a:graphic>
      </p:graphicFrame>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4000" b="1" i="1" dirty="0" smtClean="0">
                <a:latin typeface="Times New Roman" pitchFamily="18" charset="0"/>
                <a:cs typeface="Times New Roman" pitchFamily="18" charset="0"/>
              </a:rPr>
              <a:t>Губке Бобу срочно нужно налить из водопроводного крана 6 л воды. Но он имеет лишь два сосуда 5-литровый и 7-литровый. Как ему это сделать? </a:t>
            </a:r>
          </a:p>
          <a:p>
            <a:endParaRPr lang="ru-RU" dirty="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b="1" dirty="0" smtClean="0">
                <a:latin typeface="Times New Roman" pitchFamily="18" charset="0"/>
                <a:cs typeface="Times New Roman" pitchFamily="18" charset="0"/>
              </a:rPr>
              <a:t>Ответ:</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14282" y="2214553"/>
          <a:ext cx="8686799" cy="2286018"/>
        </p:xfrm>
        <a:graphic>
          <a:graphicData uri="http://schemas.openxmlformats.org/drawingml/2006/table">
            <a:tbl>
              <a:tblPr firstRow="1" bandRow="1">
                <a:tableStyleId>{5C22544A-7EE6-4342-B048-85BDC9FD1C3A}</a:tableStyleId>
              </a:tblPr>
              <a:tblGrid>
                <a:gridCol w="789709"/>
                <a:gridCol w="789709"/>
                <a:gridCol w="789709"/>
                <a:gridCol w="789709"/>
                <a:gridCol w="789709"/>
                <a:gridCol w="789709"/>
                <a:gridCol w="789709"/>
                <a:gridCol w="789709"/>
                <a:gridCol w="789709"/>
                <a:gridCol w="789709"/>
                <a:gridCol w="789709"/>
              </a:tblGrid>
              <a:tr h="762006">
                <a:tc>
                  <a:txBody>
                    <a:bodyPr/>
                    <a:lstStyle/>
                    <a:p>
                      <a:pPr algn="ctr">
                        <a:lnSpc>
                          <a:spcPct val="115000"/>
                        </a:lnSpc>
                        <a:spcAft>
                          <a:spcPts val="1000"/>
                        </a:spcAft>
                      </a:pPr>
                      <a:r>
                        <a:rPr lang="ru-RU" sz="2400" b="1" dirty="0">
                          <a:latin typeface="Times New Roman"/>
                          <a:ea typeface="Times New Roman"/>
                          <a:cs typeface="Times New Roman"/>
                        </a:rPr>
                        <a:t>Ходы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1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2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3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4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5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6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7 </a:t>
                      </a:r>
                      <a:endParaRPr lang="ru-RU" sz="2400" b="1" dirty="0">
                        <a:latin typeface="Calibri"/>
                        <a:ea typeface="Calibri"/>
                        <a:cs typeface="Times New Roman"/>
                      </a:endParaRPr>
                    </a:p>
                  </a:txBody>
                  <a:tcPr marL="0" marR="0" marT="0" marB="0"/>
                </a:tc>
                <a:tc>
                  <a:txBody>
                    <a:bodyPr/>
                    <a:lstStyle/>
                    <a:p>
                      <a:pPr algn="ctr">
                        <a:lnSpc>
                          <a:spcPct val="115000"/>
                        </a:lnSpc>
                        <a:spcAft>
                          <a:spcPts val="1000"/>
                        </a:spcAft>
                      </a:pPr>
                      <a:r>
                        <a:rPr lang="ru-RU" sz="2400" b="1" dirty="0">
                          <a:latin typeface="Times New Roman"/>
                          <a:ea typeface="Times New Roman"/>
                          <a:cs typeface="Times New Roman"/>
                        </a:rPr>
                        <a:t>8 </a:t>
                      </a:r>
                      <a:endParaRPr lang="ru-RU" sz="2400" b="1" dirty="0">
                        <a:latin typeface="Calibri"/>
                        <a:ea typeface="Calibri"/>
                        <a:cs typeface="Times New Roman"/>
                      </a:endParaRPr>
                    </a:p>
                  </a:txBody>
                  <a:tcPr marL="0" marR="0" marT="0" marB="0"/>
                </a:tc>
                <a:tc>
                  <a:txBody>
                    <a:bodyPr/>
                    <a:lstStyle/>
                    <a:p>
                      <a:pPr algn="ctr">
                        <a:lnSpc>
                          <a:spcPct val="115000"/>
                        </a:lnSpc>
                        <a:spcAft>
                          <a:spcPts val="1000"/>
                        </a:spcAft>
                      </a:pPr>
                      <a:r>
                        <a:rPr lang="ru-RU" sz="2400" b="1" dirty="0">
                          <a:latin typeface="Times New Roman"/>
                          <a:ea typeface="Times New Roman"/>
                          <a:cs typeface="Times New Roman"/>
                        </a:rPr>
                        <a:t>9 </a:t>
                      </a:r>
                      <a:endParaRPr lang="ru-RU" sz="2400" b="1" dirty="0">
                        <a:latin typeface="Calibri"/>
                        <a:ea typeface="Calibri"/>
                        <a:cs typeface="Times New Roman"/>
                      </a:endParaRPr>
                    </a:p>
                  </a:txBody>
                  <a:tcPr marL="0" marR="0" marT="0" marB="0"/>
                </a:tc>
                <a:tc>
                  <a:txBody>
                    <a:bodyPr/>
                    <a:lstStyle/>
                    <a:p>
                      <a:pPr algn="ctr">
                        <a:lnSpc>
                          <a:spcPct val="115000"/>
                        </a:lnSpc>
                        <a:spcAft>
                          <a:spcPts val="1000"/>
                        </a:spcAft>
                      </a:pPr>
                      <a:r>
                        <a:rPr lang="ru-RU" sz="2400" b="1" dirty="0">
                          <a:latin typeface="Times New Roman"/>
                          <a:ea typeface="Times New Roman"/>
                          <a:cs typeface="Times New Roman"/>
                        </a:rPr>
                        <a:t>10 </a:t>
                      </a:r>
                      <a:endParaRPr lang="ru-RU" sz="2400" b="1" dirty="0">
                        <a:latin typeface="Calibri"/>
                        <a:ea typeface="Calibri"/>
                        <a:cs typeface="Times New Roman"/>
                      </a:endParaRPr>
                    </a:p>
                  </a:txBody>
                  <a:tcPr marL="0" marR="0" marT="0" marB="0"/>
                </a:tc>
              </a:tr>
              <a:tr h="762006">
                <a:tc>
                  <a:txBody>
                    <a:bodyPr/>
                    <a:lstStyle/>
                    <a:p>
                      <a:pPr algn="ctr">
                        <a:lnSpc>
                          <a:spcPct val="115000"/>
                        </a:lnSpc>
                        <a:spcAft>
                          <a:spcPts val="1000"/>
                        </a:spcAft>
                      </a:pPr>
                      <a:r>
                        <a:rPr lang="ru-RU" sz="2400" b="1">
                          <a:latin typeface="Times New Roman"/>
                          <a:ea typeface="Times New Roman"/>
                          <a:cs typeface="Times New Roman"/>
                        </a:rPr>
                        <a:t>7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7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7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4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4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a:latin typeface="Times New Roman"/>
                          <a:ea typeface="Times New Roman"/>
                          <a:cs typeface="Times New Roman"/>
                        </a:rPr>
                        <a:t>7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dirty="0">
                          <a:latin typeface="Times New Roman"/>
                          <a:ea typeface="Times New Roman"/>
                          <a:cs typeface="Times New Roman"/>
                        </a:rPr>
                        <a:t>6 </a:t>
                      </a:r>
                      <a:endParaRPr lang="ru-RU" sz="2400" b="1" dirty="0">
                        <a:latin typeface="Calibri"/>
                        <a:ea typeface="Calibri"/>
                        <a:cs typeface="Times New Roman"/>
                      </a:endParaRPr>
                    </a:p>
                  </a:txBody>
                  <a:tcPr marL="0" marR="0" marT="0" marB="0"/>
                </a:tc>
              </a:tr>
              <a:tr h="762006">
                <a:tc>
                  <a:txBody>
                    <a:bodyPr/>
                    <a:lstStyle/>
                    <a:p>
                      <a:pPr algn="ctr">
                        <a:lnSpc>
                          <a:spcPct val="115000"/>
                        </a:lnSpc>
                        <a:spcAft>
                          <a:spcPts val="1000"/>
                        </a:spcAft>
                      </a:pPr>
                      <a:r>
                        <a:rPr lang="ru-RU" sz="2400" b="1">
                          <a:latin typeface="Times New Roman"/>
                          <a:ea typeface="Times New Roman"/>
                          <a:cs typeface="Times New Roman"/>
                        </a:rPr>
                        <a:t>5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5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5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a:latin typeface="Times New Roman"/>
                          <a:ea typeface="Times New Roman"/>
                          <a:cs typeface="Times New Roman"/>
                        </a:rPr>
                        <a:t>4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a:latin typeface="Times New Roman"/>
                          <a:ea typeface="Times New Roman"/>
                          <a:cs typeface="Times New Roman"/>
                        </a:rPr>
                        <a:t>4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dirty="0">
                          <a:latin typeface="Times New Roman"/>
                          <a:ea typeface="Times New Roman"/>
                          <a:cs typeface="Times New Roman"/>
                        </a:rPr>
                        <a:t>5 </a:t>
                      </a:r>
                      <a:endParaRPr lang="ru-RU" sz="2400" b="1" dirty="0">
                        <a:latin typeface="Calibri"/>
                        <a:ea typeface="Calibri"/>
                        <a:cs typeface="Times New Roman"/>
                      </a:endParaRPr>
                    </a:p>
                  </a:txBody>
                  <a:tcPr marL="0" marR="0" marT="0" marB="0"/>
                </a:tc>
              </a:tr>
            </a:tbl>
          </a:graphicData>
        </a:graphic>
      </p:graphicFrame>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b="1" i="1" dirty="0" smtClean="0">
                <a:latin typeface="Times New Roman" pitchFamily="18" charset="0"/>
                <a:cs typeface="Times New Roman" pitchFamily="18" charset="0"/>
              </a:rPr>
              <a:t>Шрек решил сделать Фионе подарок на день рождения – приготовить суп, о котором она мечтала уже давно. Рецепт этого супа он нашел в поваренной книге, но возникла небольшая проблема: нужно налить в кастрюлю ровно 5 л воды. Но как это сделать, если у Шрека 7-литровое ведро и 3-литровая банка? Помогите своему любимому герою исполнить мечту Фионы. </a:t>
            </a:r>
            <a:endParaRPr lang="ru-RU"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b="1" dirty="0" smtClean="0">
                <a:latin typeface="Times New Roman" pitchFamily="18" charset="0"/>
                <a:cs typeface="Times New Roman" pitchFamily="18" charset="0"/>
              </a:rPr>
              <a:t>Ответ: </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14282" y="2500305"/>
          <a:ext cx="8686799" cy="2500332"/>
        </p:xfrm>
        <a:graphic>
          <a:graphicData uri="http://schemas.openxmlformats.org/drawingml/2006/table">
            <a:tbl>
              <a:tblPr firstRow="1" bandRow="1">
                <a:tableStyleId>{5C22544A-7EE6-4342-B048-85BDC9FD1C3A}</a:tableStyleId>
              </a:tblPr>
              <a:tblGrid>
                <a:gridCol w="789709"/>
                <a:gridCol w="789709"/>
                <a:gridCol w="789709"/>
                <a:gridCol w="789709"/>
                <a:gridCol w="789709"/>
                <a:gridCol w="789709"/>
                <a:gridCol w="789709"/>
                <a:gridCol w="789709"/>
                <a:gridCol w="789709"/>
                <a:gridCol w="789709"/>
                <a:gridCol w="789709"/>
              </a:tblGrid>
              <a:tr h="833444">
                <a:tc>
                  <a:txBody>
                    <a:bodyPr/>
                    <a:lstStyle/>
                    <a:p>
                      <a:pPr algn="ctr">
                        <a:lnSpc>
                          <a:spcPct val="115000"/>
                        </a:lnSpc>
                        <a:spcAft>
                          <a:spcPts val="1000"/>
                        </a:spcAft>
                      </a:pPr>
                      <a:r>
                        <a:rPr lang="ru-RU" sz="2400" b="1" dirty="0">
                          <a:latin typeface="Times New Roman"/>
                          <a:ea typeface="Times New Roman"/>
                          <a:cs typeface="Times New Roman"/>
                        </a:rPr>
                        <a:t>Ходы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1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2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3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4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5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6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7 </a:t>
                      </a:r>
                      <a:endParaRPr lang="ru-RU" sz="2400" b="1" dirty="0">
                        <a:latin typeface="Calibri"/>
                        <a:ea typeface="Calibri"/>
                        <a:cs typeface="Times New Roman"/>
                      </a:endParaRPr>
                    </a:p>
                  </a:txBody>
                  <a:tcPr marL="0" marR="0" marT="0" marB="0"/>
                </a:tc>
                <a:tc>
                  <a:txBody>
                    <a:bodyPr/>
                    <a:lstStyle/>
                    <a:p>
                      <a:pPr algn="ctr">
                        <a:lnSpc>
                          <a:spcPct val="115000"/>
                        </a:lnSpc>
                        <a:spcAft>
                          <a:spcPts val="1000"/>
                        </a:spcAft>
                      </a:pPr>
                      <a:r>
                        <a:rPr lang="ru-RU" sz="2400" b="1" dirty="0">
                          <a:latin typeface="Times New Roman"/>
                          <a:ea typeface="Times New Roman"/>
                          <a:cs typeface="Times New Roman"/>
                        </a:rPr>
                        <a:t>8 </a:t>
                      </a:r>
                      <a:endParaRPr lang="ru-RU" sz="2400" b="1" dirty="0">
                        <a:latin typeface="Calibri"/>
                        <a:ea typeface="Calibri"/>
                        <a:cs typeface="Times New Roman"/>
                      </a:endParaRPr>
                    </a:p>
                  </a:txBody>
                  <a:tcPr marL="0" marR="0" marT="0" marB="0"/>
                </a:tc>
                <a:tc>
                  <a:txBody>
                    <a:bodyPr/>
                    <a:lstStyle/>
                    <a:p>
                      <a:pPr algn="ctr">
                        <a:lnSpc>
                          <a:spcPct val="115000"/>
                        </a:lnSpc>
                        <a:spcAft>
                          <a:spcPts val="1000"/>
                        </a:spcAft>
                      </a:pPr>
                      <a:r>
                        <a:rPr lang="ru-RU" sz="2400" b="1" dirty="0">
                          <a:latin typeface="Times New Roman"/>
                          <a:ea typeface="Times New Roman"/>
                          <a:cs typeface="Times New Roman"/>
                        </a:rPr>
                        <a:t>9 </a:t>
                      </a:r>
                      <a:endParaRPr lang="ru-RU" sz="2400" b="1" dirty="0">
                        <a:latin typeface="Calibri"/>
                        <a:ea typeface="Calibri"/>
                        <a:cs typeface="Times New Roman"/>
                      </a:endParaRPr>
                    </a:p>
                  </a:txBody>
                  <a:tcPr marL="0" marR="0" marT="0" marB="0"/>
                </a:tc>
                <a:tc>
                  <a:txBody>
                    <a:bodyPr/>
                    <a:lstStyle/>
                    <a:p>
                      <a:pPr algn="ctr">
                        <a:lnSpc>
                          <a:spcPct val="115000"/>
                        </a:lnSpc>
                        <a:spcAft>
                          <a:spcPts val="1000"/>
                        </a:spcAft>
                      </a:pPr>
                      <a:r>
                        <a:rPr lang="ru-RU" sz="2400" b="1">
                          <a:latin typeface="Times New Roman"/>
                          <a:ea typeface="Times New Roman"/>
                          <a:cs typeface="Times New Roman"/>
                        </a:rPr>
                        <a:t>10 </a:t>
                      </a:r>
                      <a:endParaRPr lang="ru-RU" sz="2400" b="1">
                        <a:latin typeface="Calibri"/>
                        <a:ea typeface="Calibri"/>
                        <a:cs typeface="Times New Roman"/>
                      </a:endParaRPr>
                    </a:p>
                  </a:txBody>
                  <a:tcPr marL="0" marR="0" marT="0" marB="0"/>
                </a:tc>
              </a:tr>
              <a:tr h="833444">
                <a:tc>
                  <a:txBody>
                    <a:bodyPr/>
                    <a:lstStyle/>
                    <a:p>
                      <a:pPr algn="ctr">
                        <a:lnSpc>
                          <a:spcPct val="115000"/>
                        </a:lnSpc>
                        <a:spcAft>
                          <a:spcPts val="1000"/>
                        </a:spcAft>
                      </a:pPr>
                      <a:r>
                        <a:rPr lang="ru-RU" sz="2400" b="1">
                          <a:latin typeface="Times New Roman"/>
                          <a:ea typeface="Times New Roman"/>
                          <a:cs typeface="Times New Roman"/>
                        </a:rPr>
                        <a:t>7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6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6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7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dirty="0">
                          <a:latin typeface="Times New Roman"/>
                          <a:ea typeface="Times New Roman"/>
                          <a:cs typeface="Times New Roman"/>
                        </a:rPr>
                        <a:t>2 </a:t>
                      </a:r>
                      <a:endParaRPr lang="ru-RU" sz="2400" b="1" dirty="0">
                        <a:latin typeface="Calibri"/>
                        <a:ea typeface="Calibri"/>
                        <a:cs typeface="Times New Roman"/>
                      </a:endParaRPr>
                    </a:p>
                  </a:txBody>
                  <a:tcPr marL="0" marR="0" marT="0" marB="0"/>
                </a:tc>
                <a:tc>
                  <a:txBody>
                    <a:bodyPr/>
                    <a:lstStyle/>
                    <a:p>
                      <a:pPr algn="ctr">
                        <a:lnSpc>
                          <a:spcPct val="115000"/>
                        </a:lnSpc>
                        <a:spcAft>
                          <a:spcPts val="1000"/>
                        </a:spcAft>
                      </a:pPr>
                      <a:r>
                        <a:rPr lang="ru-RU" sz="2400" b="1" dirty="0">
                          <a:latin typeface="Times New Roman"/>
                          <a:ea typeface="Times New Roman"/>
                          <a:cs typeface="Times New Roman"/>
                        </a:rPr>
                        <a:t>5 </a:t>
                      </a:r>
                      <a:endParaRPr lang="ru-RU" sz="2400" b="1" dirty="0">
                        <a:latin typeface="Calibri"/>
                        <a:ea typeface="Calibri"/>
                        <a:cs typeface="Times New Roman"/>
                      </a:endParaRPr>
                    </a:p>
                  </a:txBody>
                  <a:tcPr marL="0" marR="0" marT="0" marB="0"/>
                </a:tc>
              </a:tr>
              <a:tr h="833444">
                <a:tc>
                  <a:txBody>
                    <a:bodyPr/>
                    <a:lstStyle/>
                    <a:p>
                      <a:pPr algn="ctr">
                        <a:lnSpc>
                          <a:spcPct val="115000"/>
                        </a:lnSpc>
                        <a:spcAft>
                          <a:spcPts val="1000"/>
                        </a:spcAft>
                      </a:pPr>
                      <a:r>
                        <a:rPr lang="ru-RU" sz="2400" b="1">
                          <a:latin typeface="Times New Roman"/>
                          <a:ea typeface="Times New Roman"/>
                          <a:cs typeface="Times New Roman"/>
                        </a:rPr>
                        <a:t>3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dirty="0">
                          <a:latin typeface="Times New Roman"/>
                          <a:ea typeface="Times New Roman"/>
                          <a:cs typeface="Times New Roman"/>
                        </a:rPr>
                        <a:t>- </a:t>
                      </a:r>
                      <a:endParaRPr lang="ru-RU" sz="2400" b="1" dirty="0">
                        <a:latin typeface="Calibri"/>
                        <a:ea typeface="Calibri"/>
                        <a:cs typeface="Times New Roman"/>
                      </a:endParaRPr>
                    </a:p>
                  </a:txBody>
                  <a:tcPr marL="0" marR="0" marT="0" marB="0"/>
                </a:tc>
              </a:tr>
            </a:tbl>
          </a:graphicData>
        </a:graphic>
      </p:graphicFrame>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4000" b="1" i="1" dirty="0" smtClean="0">
                <a:latin typeface="Times New Roman" pitchFamily="18" charset="0"/>
                <a:cs typeface="Times New Roman" pitchFamily="18" charset="0"/>
              </a:rPr>
              <a:t> У Гарри Потера имеются двое песочных часов: на 7 минут и на 11 минут. Волшебное зелье должно варится 15 минут. Как сварить его Гарри Потеру, перевернув часы минимальное количество раз? </a:t>
            </a:r>
          </a:p>
          <a:p>
            <a:endParaRPr lang="ru-RU" dirty="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atin typeface="Times New Roman" pitchFamily="18" charset="0"/>
                <a:cs typeface="Times New Roman" pitchFamily="18" charset="0"/>
              </a:rPr>
              <a:t>Ответ:</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ru-RU" b="1" dirty="0" smtClean="0">
                <a:latin typeface="Times New Roman" pitchFamily="18" charset="0"/>
                <a:cs typeface="Times New Roman" pitchFamily="18" charset="0"/>
              </a:rPr>
              <a:t>15 = (11 - 7) + 11. </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Нужно одновременно перевернуть часы, через 7 минут Гарри начинаем варить зелье. После 4 минут (песок в часах на 11 минут закончится) вновь перевернуть часы на 11 минут. Задача решена.</a:t>
            </a:r>
            <a:endParaRPr lang="ru-RU"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3600" b="1" i="1" dirty="0" smtClean="0">
                <a:latin typeface="Times New Roman" pitchFamily="18" charset="0"/>
                <a:cs typeface="Times New Roman" pitchFamily="18" charset="0"/>
              </a:rPr>
              <a:t>У Карлсона есть ведро варенья, оно вмещает 7 литров. У него есть 2 пустых ведерка - 4-литровое и 3-литровое. Помогите Карлсону отлить 1 литр варенья к чаю в меньшее (3-литровое) ведерко, оставив 6 литров в большом (7-литровом) ведре. </a:t>
            </a:r>
          </a:p>
          <a:p>
            <a:endParaRPr lang="ru-RU"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r>
              <a:rPr lang="ru-RU" sz="3600" dirty="0" smtClean="0"/>
              <a:t>Задачи на переливание - это задачи, в которых с помощью сосудов известных емкостей требуется отмерить некоторое количество жидкости. Простейший прием решения задач этого класса состоит в переборе возможных вариантов. </a:t>
            </a:r>
          </a:p>
          <a:p>
            <a:endParaRPr lang="ru-RU" sz="3600"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b="1" dirty="0" smtClean="0">
                <a:latin typeface="Times New Roman" pitchFamily="18" charset="0"/>
                <a:cs typeface="Times New Roman" pitchFamily="18" charset="0"/>
              </a:rPr>
              <a:t>Ответ:</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14282" y="2143116"/>
          <a:ext cx="8686800" cy="3071836"/>
        </p:xfrm>
        <a:graphic>
          <a:graphicData uri="http://schemas.openxmlformats.org/drawingml/2006/table">
            <a:tbl>
              <a:tblPr firstRow="1" bandRow="1">
                <a:tableStyleId>{5C22544A-7EE6-4342-B048-85BDC9FD1C3A}</a:tableStyleId>
              </a:tblPr>
              <a:tblGrid>
                <a:gridCol w="1737360"/>
                <a:gridCol w="1737360"/>
                <a:gridCol w="1737360"/>
                <a:gridCol w="1737360"/>
                <a:gridCol w="1737360"/>
              </a:tblGrid>
              <a:tr h="767959">
                <a:tc>
                  <a:txBody>
                    <a:bodyPr/>
                    <a:lstStyle/>
                    <a:p>
                      <a:pPr algn="ctr">
                        <a:lnSpc>
                          <a:spcPct val="115000"/>
                        </a:lnSpc>
                        <a:spcAft>
                          <a:spcPts val="1000"/>
                        </a:spcAft>
                      </a:pPr>
                      <a:r>
                        <a:rPr lang="ru-RU" sz="2400" b="1" dirty="0">
                          <a:latin typeface="Times New Roman"/>
                          <a:ea typeface="Times New Roman"/>
                          <a:cs typeface="Times New Roman"/>
                        </a:rPr>
                        <a:t>Ходы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4 </a:t>
                      </a:r>
                      <a:endParaRPr lang="ru-RU" sz="2400" b="1">
                        <a:latin typeface="Calibri"/>
                        <a:ea typeface="Calibri"/>
                        <a:cs typeface="Times New Roman"/>
                      </a:endParaRPr>
                    </a:p>
                  </a:txBody>
                  <a:tcPr marL="0" marR="0" marT="0" marB="0" anchor="ctr"/>
                </a:tc>
              </a:tr>
              <a:tr h="767959">
                <a:tc>
                  <a:txBody>
                    <a:bodyPr/>
                    <a:lstStyle/>
                    <a:p>
                      <a:pPr algn="ctr">
                        <a:lnSpc>
                          <a:spcPct val="115000"/>
                        </a:lnSpc>
                        <a:spcAft>
                          <a:spcPts val="1000"/>
                        </a:spcAft>
                      </a:pPr>
                      <a:r>
                        <a:rPr lang="ru-RU" sz="2400" b="1">
                          <a:latin typeface="Times New Roman"/>
                          <a:ea typeface="Times New Roman"/>
                          <a:cs typeface="Times New Roman"/>
                        </a:rPr>
                        <a:t>7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7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3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6 </a:t>
                      </a:r>
                      <a:endParaRPr lang="ru-RU" sz="2400" b="1">
                        <a:latin typeface="Calibri"/>
                        <a:ea typeface="Calibri"/>
                        <a:cs typeface="Times New Roman"/>
                      </a:endParaRPr>
                    </a:p>
                  </a:txBody>
                  <a:tcPr marL="0" marR="0" marT="0" marB="0" anchor="ctr"/>
                </a:tc>
              </a:tr>
              <a:tr h="767959">
                <a:tc>
                  <a:txBody>
                    <a:bodyPr/>
                    <a:lstStyle/>
                    <a:p>
                      <a:pPr algn="ctr">
                        <a:lnSpc>
                          <a:spcPct val="115000"/>
                        </a:lnSpc>
                        <a:spcAft>
                          <a:spcPts val="1000"/>
                        </a:spcAft>
                      </a:pPr>
                      <a:r>
                        <a:rPr lang="ru-RU" sz="2400" b="1">
                          <a:latin typeface="Times New Roman"/>
                          <a:ea typeface="Times New Roman"/>
                          <a:cs typeface="Times New Roman"/>
                        </a:rPr>
                        <a:t>4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4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nchor="ctr"/>
                </a:tc>
              </a:tr>
              <a:tr h="767959">
                <a:tc>
                  <a:txBody>
                    <a:bodyPr/>
                    <a:lstStyle/>
                    <a:p>
                      <a:pPr algn="ctr">
                        <a:lnSpc>
                          <a:spcPct val="115000"/>
                        </a:lnSpc>
                        <a:spcAft>
                          <a:spcPts val="1000"/>
                        </a:spcAft>
                      </a:pPr>
                      <a:r>
                        <a:rPr lang="ru-RU" sz="2400" b="1">
                          <a:latin typeface="Times New Roman"/>
                          <a:ea typeface="Times New Roman"/>
                          <a:cs typeface="Times New Roman"/>
                        </a:rPr>
                        <a:t>3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 </a:t>
                      </a:r>
                      <a:endParaRPr lang="ru-RU" sz="2400" b="1" dirty="0">
                        <a:latin typeface="Calibri"/>
                        <a:ea typeface="Calibri"/>
                        <a:cs typeface="Times New Roman"/>
                      </a:endParaRPr>
                    </a:p>
                  </a:txBody>
                  <a:tcPr marL="0" marR="0" marT="0" marB="0" anchor="ctr"/>
                </a:tc>
              </a:tr>
            </a:tbl>
          </a:graphicData>
        </a:graphic>
      </p:graphicFrame>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a:bodyPr>
          <a:lstStyle/>
          <a:p>
            <a:pPr lvl="0"/>
            <a:r>
              <a:rPr lang="ru-RU" i="1" dirty="0" smtClean="0"/>
              <a:t> </a:t>
            </a:r>
            <a:r>
              <a:rPr lang="ru-RU" sz="3600" b="1" i="1" dirty="0" smtClean="0">
                <a:latin typeface="Times New Roman" pitchFamily="18" charset="0"/>
                <a:cs typeface="Times New Roman" pitchFamily="18" charset="0"/>
              </a:rPr>
              <a:t>Летом Винни-Пух сделал запас меда на зиму и решил разделить его пополам, чтобы съесть половину до Нового Года, а другую половину - после Нового года. Весь мед находится в ведре, которое вмещает 6 литров, у него есть 2 пустые банки - 5-литровая и 1-литровая. Может ли он разделить мед так, как задумал? </a:t>
            </a:r>
            <a:endParaRPr lang="ru-RU" sz="36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b="1" dirty="0" smtClean="0">
                <a:latin typeface="Times New Roman" pitchFamily="18" charset="0"/>
                <a:cs typeface="Times New Roman" pitchFamily="18" charset="0"/>
              </a:rPr>
              <a:t>Ответ:</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14282" y="2071678"/>
          <a:ext cx="8686797" cy="3143272"/>
        </p:xfrm>
        <a:graphic>
          <a:graphicData uri="http://schemas.openxmlformats.org/drawingml/2006/table">
            <a:tbl>
              <a:tblPr firstRow="1" bandRow="1">
                <a:tableStyleId>{5C22544A-7EE6-4342-B048-85BDC9FD1C3A}</a:tableStyleId>
              </a:tblPr>
              <a:tblGrid>
                <a:gridCol w="1240971"/>
                <a:gridCol w="1240971"/>
                <a:gridCol w="1240971"/>
                <a:gridCol w="1240971"/>
                <a:gridCol w="1240971"/>
                <a:gridCol w="1240971"/>
                <a:gridCol w="1240971"/>
              </a:tblGrid>
              <a:tr h="785818">
                <a:tc>
                  <a:txBody>
                    <a:bodyPr/>
                    <a:lstStyle/>
                    <a:p>
                      <a:pPr algn="ctr">
                        <a:lnSpc>
                          <a:spcPct val="115000"/>
                        </a:lnSpc>
                        <a:spcAft>
                          <a:spcPts val="1000"/>
                        </a:spcAft>
                      </a:pPr>
                      <a:r>
                        <a:rPr lang="ru-RU" sz="2400" b="1" dirty="0">
                          <a:latin typeface="Times New Roman"/>
                          <a:ea typeface="Times New Roman"/>
                          <a:cs typeface="Times New Roman"/>
                        </a:rPr>
                        <a:t>Ходы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4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5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6 </a:t>
                      </a:r>
                      <a:endParaRPr lang="ru-RU" sz="2400" b="1">
                        <a:latin typeface="Calibri"/>
                        <a:ea typeface="Calibri"/>
                        <a:cs typeface="Times New Roman"/>
                      </a:endParaRPr>
                    </a:p>
                  </a:txBody>
                  <a:tcPr marL="0" marR="0" marT="0" marB="0" anchor="ctr"/>
                </a:tc>
              </a:tr>
              <a:tr h="785818">
                <a:tc>
                  <a:txBody>
                    <a:bodyPr/>
                    <a:lstStyle/>
                    <a:p>
                      <a:pPr algn="ctr">
                        <a:lnSpc>
                          <a:spcPct val="115000"/>
                        </a:lnSpc>
                        <a:spcAft>
                          <a:spcPts val="1000"/>
                        </a:spcAft>
                      </a:pPr>
                      <a:r>
                        <a:rPr lang="ru-RU" sz="2400" b="1">
                          <a:latin typeface="Times New Roman"/>
                          <a:ea typeface="Times New Roman"/>
                          <a:cs typeface="Times New Roman"/>
                        </a:rPr>
                        <a:t>6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6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r>
              <a:tr h="785818">
                <a:tc>
                  <a:txBody>
                    <a:bodyPr/>
                    <a:lstStyle/>
                    <a:p>
                      <a:pPr algn="ctr">
                        <a:lnSpc>
                          <a:spcPct val="115000"/>
                        </a:lnSpc>
                        <a:spcAft>
                          <a:spcPts val="1000"/>
                        </a:spcAft>
                      </a:pPr>
                      <a:r>
                        <a:rPr lang="ru-RU" sz="2400" b="1">
                          <a:latin typeface="Times New Roman"/>
                          <a:ea typeface="Times New Roman"/>
                          <a:cs typeface="Times New Roman"/>
                        </a:rPr>
                        <a:t>5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5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4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4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r>
              <a:tr h="785818">
                <a:tc>
                  <a:txBody>
                    <a:bodyPr/>
                    <a:lstStyle/>
                    <a:p>
                      <a:pPr algn="ctr">
                        <a:lnSpc>
                          <a:spcPct val="115000"/>
                        </a:lnSpc>
                        <a:spcAft>
                          <a:spcPts val="1000"/>
                        </a:spcAft>
                      </a:pPr>
                      <a:r>
                        <a:rPr lang="ru-RU" sz="2400" b="1">
                          <a:latin typeface="Times New Roman"/>
                          <a:ea typeface="Times New Roman"/>
                          <a:cs typeface="Times New Roman"/>
                        </a:rPr>
                        <a:t>1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 </a:t>
                      </a:r>
                      <a:endParaRPr lang="ru-RU" sz="2400" b="1" dirty="0">
                        <a:latin typeface="Calibri"/>
                        <a:ea typeface="Calibri"/>
                        <a:cs typeface="Times New Roman"/>
                      </a:endParaRPr>
                    </a:p>
                  </a:txBody>
                  <a:tcPr marL="0" marR="0" marT="0" marB="0" anchor="ctr"/>
                </a:tc>
              </a:tr>
            </a:tbl>
          </a:graphicData>
        </a:graphic>
      </p:graphicFrame>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4000" b="1" i="1" dirty="0" smtClean="0">
                <a:latin typeface="Times New Roman" pitchFamily="18" charset="0"/>
                <a:cs typeface="Times New Roman" pitchFamily="18" charset="0"/>
              </a:rPr>
              <a:t>У Белоснежки есть полное восьмилитровое ведро компота. Как ей отлить 4 л с помощью пустых трехлитровой банки и пятилитрового бидона? </a:t>
            </a:r>
          </a:p>
          <a:p>
            <a:endParaRPr lang="ru-RU" dirty="0"/>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b="1" dirty="0" smtClean="0">
                <a:latin typeface="Times New Roman" pitchFamily="18" charset="0"/>
                <a:cs typeface="Times New Roman" pitchFamily="18" charset="0"/>
              </a:rPr>
              <a:t>Ответ:</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14282" y="2143116"/>
          <a:ext cx="8686800" cy="3429024"/>
        </p:xfrm>
        <a:graphic>
          <a:graphicData uri="http://schemas.openxmlformats.org/drawingml/2006/table">
            <a:tbl>
              <a:tblPr firstRow="1" bandRow="1">
                <a:tableStyleId>{5C22544A-7EE6-4342-B048-85BDC9FD1C3A}</a:tableStyleId>
              </a:tblPr>
              <a:tblGrid>
                <a:gridCol w="868680"/>
                <a:gridCol w="868680"/>
                <a:gridCol w="868680"/>
                <a:gridCol w="868680"/>
                <a:gridCol w="868680"/>
                <a:gridCol w="868680"/>
                <a:gridCol w="868680"/>
                <a:gridCol w="868680"/>
                <a:gridCol w="868680"/>
                <a:gridCol w="868680"/>
              </a:tblGrid>
              <a:tr h="857256">
                <a:tc>
                  <a:txBody>
                    <a:bodyPr/>
                    <a:lstStyle/>
                    <a:p>
                      <a:pPr algn="ctr">
                        <a:lnSpc>
                          <a:spcPct val="115000"/>
                        </a:lnSpc>
                        <a:spcAft>
                          <a:spcPts val="1000"/>
                        </a:spcAft>
                      </a:pPr>
                      <a:r>
                        <a:rPr lang="ru-RU" sz="2400" b="1" dirty="0">
                          <a:latin typeface="Times New Roman"/>
                          <a:ea typeface="Times New Roman"/>
                          <a:cs typeface="Times New Roman"/>
                        </a:rPr>
                        <a:t>Ходы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4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5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6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7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a:latin typeface="Times New Roman"/>
                          <a:ea typeface="Times New Roman"/>
                          <a:cs typeface="Times New Roman"/>
                        </a:rPr>
                        <a:t>8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a:latin typeface="Times New Roman"/>
                          <a:ea typeface="Times New Roman"/>
                          <a:cs typeface="Times New Roman"/>
                        </a:rPr>
                        <a:t>9 </a:t>
                      </a:r>
                      <a:endParaRPr lang="ru-RU" sz="2400" b="1">
                        <a:latin typeface="Calibri"/>
                        <a:ea typeface="Calibri"/>
                        <a:cs typeface="Times New Roman"/>
                      </a:endParaRPr>
                    </a:p>
                  </a:txBody>
                  <a:tcPr marL="0" marR="0" marT="0" marB="0"/>
                </a:tc>
              </a:tr>
              <a:tr h="857256">
                <a:tc>
                  <a:txBody>
                    <a:bodyPr/>
                    <a:lstStyle/>
                    <a:p>
                      <a:pPr algn="ctr">
                        <a:lnSpc>
                          <a:spcPct val="115000"/>
                        </a:lnSpc>
                        <a:spcAft>
                          <a:spcPts val="1000"/>
                        </a:spcAft>
                      </a:pPr>
                      <a:r>
                        <a:rPr lang="ru-RU" sz="2400" b="1">
                          <a:latin typeface="Times New Roman"/>
                          <a:ea typeface="Times New Roman"/>
                          <a:cs typeface="Times New Roman"/>
                        </a:rPr>
                        <a:t>8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8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5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5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dirty="0">
                          <a:latin typeface="Times New Roman"/>
                          <a:ea typeface="Times New Roman"/>
                          <a:cs typeface="Times New Roman"/>
                        </a:rPr>
                        <a:t>2 </a:t>
                      </a:r>
                      <a:endParaRPr lang="ru-RU" sz="2400" b="1" dirty="0">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2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7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7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a:latin typeface="Times New Roman"/>
                          <a:ea typeface="Times New Roman"/>
                          <a:cs typeface="Times New Roman"/>
                        </a:rPr>
                        <a:t>4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a:latin typeface="Times New Roman"/>
                          <a:ea typeface="Times New Roman"/>
                          <a:cs typeface="Times New Roman"/>
                        </a:rPr>
                        <a:t>4 </a:t>
                      </a:r>
                      <a:endParaRPr lang="ru-RU" sz="2400" b="1">
                        <a:latin typeface="Calibri"/>
                        <a:ea typeface="Calibri"/>
                        <a:cs typeface="Times New Roman"/>
                      </a:endParaRPr>
                    </a:p>
                  </a:txBody>
                  <a:tcPr marL="0" marR="0" marT="0" marB="0"/>
                </a:tc>
              </a:tr>
              <a:tr h="857256">
                <a:tc>
                  <a:txBody>
                    <a:bodyPr/>
                    <a:lstStyle/>
                    <a:p>
                      <a:pPr algn="ctr">
                        <a:lnSpc>
                          <a:spcPct val="115000"/>
                        </a:lnSpc>
                        <a:spcAft>
                          <a:spcPts val="1000"/>
                        </a:spcAft>
                      </a:pPr>
                      <a:r>
                        <a:rPr lang="ru-RU" sz="2400" b="1">
                          <a:latin typeface="Times New Roman"/>
                          <a:ea typeface="Times New Roman"/>
                          <a:cs typeface="Times New Roman"/>
                        </a:rPr>
                        <a:t>3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tc>
              </a:tr>
              <a:tr h="857256">
                <a:tc>
                  <a:txBody>
                    <a:bodyPr/>
                    <a:lstStyle/>
                    <a:p>
                      <a:pPr algn="ctr">
                        <a:lnSpc>
                          <a:spcPct val="115000"/>
                        </a:lnSpc>
                        <a:spcAft>
                          <a:spcPts val="1000"/>
                        </a:spcAft>
                      </a:pPr>
                      <a:r>
                        <a:rPr lang="ru-RU" sz="2400" b="1">
                          <a:latin typeface="Times New Roman"/>
                          <a:ea typeface="Times New Roman"/>
                          <a:cs typeface="Times New Roman"/>
                        </a:rPr>
                        <a:t>5 л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3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5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 </a:t>
                      </a:r>
                      <a:endParaRPr lang="ru-RU" sz="2400" b="1">
                        <a:latin typeface="Calibri"/>
                        <a:ea typeface="Calibri"/>
                        <a:cs typeface="Times New Roman"/>
                      </a:endParaRPr>
                    </a:p>
                  </a:txBody>
                  <a:tcPr marL="0" marR="0" marT="0" marB="0" anchor="ctr"/>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a:latin typeface="Times New Roman"/>
                          <a:ea typeface="Times New Roman"/>
                          <a:cs typeface="Times New Roman"/>
                        </a:rPr>
                        <a:t>1 </a:t>
                      </a:r>
                      <a:endParaRPr lang="ru-RU" sz="2400" b="1">
                        <a:latin typeface="Calibri"/>
                        <a:ea typeface="Calibri"/>
                        <a:cs typeface="Times New Roman"/>
                      </a:endParaRPr>
                    </a:p>
                  </a:txBody>
                  <a:tcPr marL="0" marR="0" marT="0" marB="0"/>
                </a:tc>
                <a:tc>
                  <a:txBody>
                    <a:bodyPr/>
                    <a:lstStyle/>
                    <a:p>
                      <a:pPr algn="ctr">
                        <a:lnSpc>
                          <a:spcPct val="115000"/>
                        </a:lnSpc>
                        <a:spcAft>
                          <a:spcPts val="1000"/>
                        </a:spcAft>
                      </a:pPr>
                      <a:r>
                        <a:rPr lang="ru-RU" sz="2400" b="1" dirty="0">
                          <a:latin typeface="Times New Roman"/>
                          <a:ea typeface="Times New Roman"/>
                          <a:cs typeface="Times New Roman"/>
                        </a:rPr>
                        <a:t>4 </a:t>
                      </a:r>
                      <a:endParaRPr lang="ru-RU" sz="2400" b="1" dirty="0">
                        <a:latin typeface="Calibri"/>
                        <a:ea typeface="Calibri"/>
                        <a:cs typeface="Times New Roman"/>
                      </a:endParaRPr>
                    </a:p>
                  </a:txBody>
                  <a:tcPr marL="0" marR="0" marT="0" marB="0"/>
                </a:tc>
              </a:tr>
            </a:tbl>
          </a:graphicData>
        </a:graphic>
      </p:graphicFrame>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r>
              <a:rPr lang="ru-RU" sz="4000" b="1" i="1" dirty="0" smtClean="0">
                <a:latin typeface="Times New Roman" pitchFamily="18" charset="0"/>
                <a:cs typeface="Times New Roman" pitchFamily="18" charset="0"/>
              </a:rPr>
              <a:t>Бидон емкостью 10 л наполнен парным молоком. Требуется перелить из этого бидона 5 л молока в семилитровый бидон, используя при этом трехлитровый бидон.</a:t>
            </a:r>
            <a:endParaRPr lang="ru-RU" sz="4000" b="1" i="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atin typeface="Times New Roman" pitchFamily="18" charset="0"/>
                <a:cs typeface="Times New Roman" pitchFamily="18" charset="0"/>
              </a:rPr>
              <a:t>Ответ:</a:t>
            </a: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14282" y="1500174"/>
          <a:ext cx="8686800" cy="4817364"/>
        </p:xfrm>
        <a:graphic>
          <a:graphicData uri="http://schemas.openxmlformats.org/drawingml/2006/table">
            <a:tbl>
              <a:tblPr firstRow="1" bandRow="1">
                <a:tableStyleId>{5C22544A-7EE6-4342-B048-85BDC9FD1C3A}</a:tableStyleId>
              </a:tblPr>
              <a:tblGrid>
                <a:gridCol w="3910010"/>
                <a:gridCol w="1643074"/>
                <a:gridCol w="1662154"/>
                <a:gridCol w="1471562"/>
              </a:tblGrid>
              <a:tr h="370840">
                <a:tc>
                  <a:txBody>
                    <a:bodyPr/>
                    <a:lstStyle/>
                    <a:p>
                      <a:pPr algn="ctr">
                        <a:lnSpc>
                          <a:spcPct val="115000"/>
                        </a:lnSpc>
                        <a:spcAft>
                          <a:spcPts val="0"/>
                        </a:spcAft>
                      </a:pPr>
                      <a:r>
                        <a:rPr lang="ru-RU" sz="2400" b="1" dirty="0">
                          <a:latin typeface="Times New Roman"/>
                          <a:ea typeface="Times New Roman"/>
                          <a:cs typeface="Times New Roman"/>
                        </a:rPr>
                        <a:t>Бидон</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10 литровый</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7 литровый</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3 литровый</a:t>
                      </a:r>
                      <a:endParaRPr lang="ru-RU" sz="2400" b="1">
                        <a:latin typeface="Calibri"/>
                        <a:ea typeface="Calibri"/>
                        <a:cs typeface="Times New Roman"/>
                      </a:endParaRPr>
                    </a:p>
                  </a:txBody>
                  <a:tcPr marL="9525" marR="9525" marT="9525" marB="9525" anchor="ctr"/>
                </a:tc>
              </a:tr>
              <a:tr h="370840">
                <a:tc>
                  <a:txBody>
                    <a:bodyPr/>
                    <a:lstStyle/>
                    <a:p>
                      <a:pPr algn="ctr">
                        <a:lnSpc>
                          <a:spcPct val="115000"/>
                        </a:lnSpc>
                        <a:spcAft>
                          <a:spcPts val="0"/>
                        </a:spcAft>
                      </a:pPr>
                      <a:r>
                        <a:rPr lang="ru-RU" sz="2400" b="1">
                          <a:latin typeface="Times New Roman"/>
                          <a:ea typeface="Times New Roman"/>
                          <a:cs typeface="Times New Roman"/>
                        </a:rPr>
                        <a:t>До переливания </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10</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0</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0</a:t>
                      </a:r>
                      <a:endParaRPr lang="ru-RU" sz="2400" b="1">
                        <a:latin typeface="Calibri"/>
                        <a:ea typeface="Calibri"/>
                        <a:cs typeface="Times New Roman"/>
                      </a:endParaRPr>
                    </a:p>
                  </a:txBody>
                  <a:tcPr marL="9525" marR="9525" marT="9525" marB="9525" anchor="ctr"/>
                </a:tc>
              </a:tr>
              <a:tr h="370840">
                <a:tc>
                  <a:txBody>
                    <a:bodyPr/>
                    <a:lstStyle/>
                    <a:p>
                      <a:pPr algn="ctr">
                        <a:lnSpc>
                          <a:spcPct val="115000"/>
                        </a:lnSpc>
                        <a:spcAft>
                          <a:spcPts val="0"/>
                        </a:spcAft>
                      </a:pPr>
                      <a:r>
                        <a:rPr lang="ru-RU" sz="2400" b="1">
                          <a:latin typeface="Times New Roman"/>
                          <a:ea typeface="Times New Roman"/>
                          <a:cs typeface="Times New Roman"/>
                        </a:rPr>
                        <a:t>После 1-го переливания </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3</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7</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0</a:t>
                      </a:r>
                      <a:endParaRPr lang="ru-RU" sz="2400" b="1">
                        <a:latin typeface="Calibri"/>
                        <a:ea typeface="Calibri"/>
                        <a:cs typeface="Times New Roman"/>
                      </a:endParaRPr>
                    </a:p>
                  </a:txBody>
                  <a:tcPr marL="9525" marR="9525" marT="9525" marB="9525" anchor="ctr"/>
                </a:tc>
              </a:tr>
              <a:tr h="370840">
                <a:tc>
                  <a:txBody>
                    <a:bodyPr/>
                    <a:lstStyle/>
                    <a:p>
                      <a:pPr algn="ctr">
                        <a:lnSpc>
                          <a:spcPct val="115000"/>
                        </a:lnSpc>
                        <a:spcAft>
                          <a:spcPts val="0"/>
                        </a:spcAft>
                      </a:pPr>
                      <a:r>
                        <a:rPr lang="ru-RU" sz="2400" b="1">
                          <a:latin typeface="Times New Roman"/>
                          <a:ea typeface="Times New Roman"/>
                          <a:cs typeface="Times New Roman"/>
                        </a:rPr>
                        <a:t>После 2-го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3</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4</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3</a:t>
                      </a:r>
                      <a:endParaRPr lang="ru-RU" sz="2400" b="1">
                        <a:latin typeface="Calibri"/>
                        <a:ea typeface="Calibri"/>
                        <a:cs typeface="Times New Roman"/>
                      </a:endParaRPr>
                    </a:p>
                  </a:txBody>
                  <a:tcPr marL="9525" marR="9525" marT="9525" marB="9525" anchor="ctr"/>
                </a:tc>
              </a:tr>
              <a:tr h="370840">
                <a:tc>
                  <a:txBody>
                    <a:bodyPr/>
                    <a:lstStyle/>
                    <a:p>
                      <a:pPr algn="ctr">
                        <a:lnSpc>
                          <a:spcPct val="115000"/>
                        </a:lnSpc>
                        <a:spcAft>
                          <a:spcPts val="0"/>
                        </a:spcAft>
                      </a:pPr>
                      <a:r>
                        <a:rPr lang="ru-RU" sz="2400" b="1" dirty="0">
                          <a:latin typeface="Times New Roman"/>
                          <a:ea typeface="Times New Roman"/>
                          <a:cs typeface="Times New Roman"/>
                        </a:rPr>
                        <a:t>После 3-го переливания</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6</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4</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0</a:t>
                      </a:r>
                      <a:endParaRPr lang="ru-RU" sz="2400" b="1">
                        <a:latin typeface="Calibri"/>
                        <a:ea typeface="Calibri"/>
                        <a:cs typeface="Times New Roman"/>
                      </a:endParaRPr>
                    </a:p>
                  </a:txBody>
                  <a:tcPr marL="9525" marR="9525" marT="9525" marB="9525" anchor="ctr"/>
                </a:tc>
              </a:tr>
              <a:tr h="370840">
                <a:tc>
                  <a:txBody>
                    <a:bodyPr/>
                    <a:lstStyle/>
                    <a:p>
                      <a:pPr algn="ctr">
                        <a:lnSpc>
                          <a:spcPct val="115000"/>
                        </a:lnSpc>
                        <a:spcAft>
                          <a:spcPts val="0"/>
                        </a:spcAft>
                      </a:pPr>
                      <a:r>
                        <a:rPr lang="ru-RU" sz="2400" b="1">
                          <a:latin typeface="Times New Roman"/>
                          <a:ea typeface="Times New Roman"/>
                          <a:cs typeface="Times New Roman"/>
                        </a:rPr>
                        <a:t>После 4-го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6</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1</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3</a:t>
                      </a:r>
                      <a:endParaRPr lang="ru-RU" sz="2400" b="1">
                        <a:latin typeface="Calibri"/>
                        <a:ea typeface="Calibri"/>
                        <a:cs typeface="Times New Roman"/>
                      </a:endParaRPr>
                    </a:p>
                  </a:txBody>
                  <a:tcPr marL="9525" marR="9525" marT="9525" marB="9525" anchor="ctr"/>
                </a:tc>
              </a:tr>
              <a:tr h="370840">
                <a:tc>
                  <a:txBody>
                    <a:bodyPr/>
                    <a:lstStyle/>
                    <a:p>
                      <a:pPr algn="ctr">
                        <a:lnSpc>
                          <a:spcPct val="115000"/>
                        </a:lnSpc>
                        <a:spcAft>
                          <a:spcPts val="0"/>
                        </a:spcAft>
                      </a:pPr>
                      <a:r>
                        <a:rPr lang="ru-RU" sz="2400" b="1">
                          <a:latin typeface="Times New Roman"/>
                          <a:ea typeface="Times New Roman"/>
                          <a:cs typeface="Times New Roman"/>
                        </a:rPr>
                        <a:t>После 5-го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9</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1</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0</a:t>
                      </a:r>
                      <a:endParaRPr lang="ru-RU" sz="2400" b="1">
                        <a:latin typeface="Calibri"/>
                        <a:ea typeface="Calibri"/>
                        <a:cs typeface="Times New Roman"/>
                      </a:endParaRPr>
                    </a:p>
                  </a:txBody>
                  <a:tcPr marL="9525" marR="9525" marT="9525" marB="9525" anchor="ctr"/>
                </a:tc>
              </a:tr>
              <a:tr h="370840">
                <a:tc>
                  <a:txBody>
                    <a:bodyPr/>
                    <a:lstStyle/>
                    <a:p>
                      <a:pPr algn="ctr">
                        <a:lnSpc>
                          <a:spcPct val="115000"/>
                        </a:lnSpc>
                        <a:spcAft>
                          <a:spcPts val="0"/>
                        </a:spcAft>
                      </a:pPr>
                      <a:r>
                        <a:rPr lang="ru-RU" sz="2400" b="1">
                          <a:latin typeface="Times New Roman"/>
                          <a:ea typeface="Times New Roman"/>
                          <a:cs typeface="Times New Roman"/>
                        </a:rPr>
                        <a:t>После 6-го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9</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0</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1</a:t>
                      </a:r>
                      <a:endParaRPr lang="ru-RU" sz="2400" b="1">
                        <a:latin typeface="Calibri"/>
                        <a:ea typeface="Calibri"/>
                        <a:cs typeface="Times New Roman"/>
                      </a:endParaRPr>
                    </a:p>
                  </a:txBody>
                  <a:tcPr marL="9525" marR="9525" marT="9525" marB="9525" anchor="ctr"/>
                </a:tc>
              </a:tr>
              <a:tr h="370840">
                <a:tc>
                  <a:txBody>
                    <a:bodyPr/>
                    <a:lstStyle/>
                    <a:p>
                      <a:pPr algn="ctr">
                        <a:lnSpc>
                          <a:spcPct val="115000"/>
                        </a:lnSpc>
                        <a:spcAft>
                          <a:spcPts val="0"/>
                        </a:spcAft>
                      </a:pPr>
                      <a:r>
                        <a:rPr lang="ru-RU" sz="2400" b="1">
                          <a:latin typeface="Times New Roman"/>
                          <a:ea typeface="Times New Roman"/>
                          <a:cs typeface="Times New Roman"/>
                        </a:rPr>
                        <a:t>После 7-го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2</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7</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1</a:t>
                      </a:r>
                      <a:endParaRPr lang="ru-RU" sz="2400" b="1">
                        <a:latin typeface="Calibri"/>
                        <a:ea typeface="Calibri"/>
                        <a:cs typeface="Times New Roman"/>
                      </a:endParaRPr>
                    </a:p>
                  </a:txBody>
                  <a:tcPr marL="9525" marR="9525" marT="9525" marB="9525" anchor="ctr"/>
                </a:tc>
              </a:tr>
              <a:tr h="370840">
                <a:tc>
                  <a:txBody>
                    <a:bodyPr/>
                    <a:lstStyle/>
                    <a:p>
                      <a:pPr algn="ctr">
                        <a:lnSpc>
                          <a:spcPct val="115000"/>
                        </a:lnSpc>
                        <a:spcAft>
                          <a:spcPts val="0"/>
                        </a:spcAft>
                      </a:pPr>
                      <a:r>
                        <a:rPr lang="ru-RU" sz="2400" b="1">
                          <a:latin typeface="Times New Roman"/>
                          <a:ea typeface="Times New Roman"/>
                          <a:cs typeface="Times New Roman"/>
                        </a:rPr>
                        <a:t>После 8-го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2</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5</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3</a:t>
                      </a:r>
                      <a:endParaRPr lang="ru-RU" sz="2400" b="1" dirty="0">
                        <a:latin typeface="Calibri"/>
                        <a:ea typeface="Calibri"/>
                        <a:cs typeface="Times New Roman"/>
                      </a:endParaRPr>
                    </a:p>
                  </a:txBody>
                  <a:tcPr marL="9525" marR="9525" marT="9525" marB="9525" anchor="ctr"/>
                </a:tc>
              </a:tr>
            </a:tbl>
          </a:graphicData>
        </a:graphic>
      </p:graphicFrame>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20000"/>
          </a:bodyPr>
          <a:lstStyle/>
          <a:p>
            <a:pPr lvl="0"/>
            <a:r>
              <a:rPr lang="ru-RU" b="1" i="1" dirty="0" smtClean="0">
                <a:latin typeface="Times New Roman" pitchFamily="18" charset="0"/>
                <a:cs typeface="Times New Roman" pitchFamily="18" charset="0"/>
              </a:rPr>
              <a:t>Хозяин имеет четыре бочки А, В, С и Д, причем бочки С и Д одинаковой вместимости. Пусть бочки А и В наполнены квасом, если содержимым бочки А наполнить бочку С, то в бочке А останется 1/5 ее содержимого, если же содержимым бочки В наполнить бочку Д, то в бочке В останется 1/9 ее содержимого. Пусть бочки С и Д наполнены квасом; чтобы наполнить бочки А и В, надо взять содержимое бочек С и Д и добавить еще 9 ведер кваса. Сколько ведер кваса вмещает каждая бочка? </a:t>
            </a:r>
            <a:endParaRPr lang="ru-RU"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dirty="0" smtClean="0">
                <a:latin typeface="Times New Roman" pitchFamily="18" charset="0"/>
                <a:cs typeface="Times New Roman" pitchFamily="18" charset="0"/>
              </a:rPr>
              <a:t>Ответ:</a:t>
            </a:r>
            <a:r>
              <a:rPr lang="ru-RU" dirty="0" smtClean="0"/>
              <a:t> </a:t>
            </a:r>
            <a:endParaRPr lang="ru-RU" dirty="0"/>
          </a:p>
        </p:txBody>
      </p:sp>
      <p:sp>
        <p:nvSpPr>
          <p:cNvPr id="3" name="Содержимое 2"/>
          <p:cNvSpPr>
            <a:spLocks noGrp="1"/>
          </p:cNvSpPr>
          <p:nvPr>
            <p:ph idx="1"/>
          </p:nvPr>
        </p:nvSpPr>
        <p:spPr/>
        <p:txBody>
          <a:bodyPr>
            <a:normAutofit fontScale="85000" lnSpcReduction="20000"/>
          </a:bodyPr>
          <a:lstStyle/>
          <a:p>
            <a:r>
              <a:rPr lang="ru-RU" b="1" dirty="0" smtClean="0">
                <a:latin typeface="Times New Roman" pitchFamily="18" charset="0"/>
                <a:cs typeface="Times New Roman" pitchFamily="18" charset="0"/>
              </a:rPr>
              <a:t>Так как после наполнения бочки С в бочке А останется 1/5 ее содержимого, то вместимость бочки А равна 5/4 вместимости С. Так как после наполнения бочки Д в бочке В останется 1/9 ее содержимого, то вместимость В равна 9/8 вместимости Д. Так как вместимость бочек С и Д одинакова, то вместимость бочек А и В равна 5/4 + 9/8 = 19/8 = 2 + 3/8 вместимости бочки С. Из условия задачи следует, что 3/8 вместимости бочки С составляет 9/ 3/8 = 24 ведрам. Откуда получаем, что вместимость В равна 9/8*24 = 27 ведрам, вместимость А равна 5/4*24 = 30 ведрам, вместимость В равна 9/8*249 = 27 ведер. </a:t>
            </a:r>
          </a:p>
          <a:p>
            <a:endParaRPr lang="ru-RU" dirty="0"/>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b="1" i="1" dirty="0" smtClean="0">
                <a:latin typeface="Times New Roman" pitchFamily="18" charset="0"/>
                <a:cs typeface="Times New Roman" pitchFamily="18" charset="0"/>
              </a:rPr>
              <a:t>Из ведра, содержащего 5 литров воды, отливают 1 литр, а затем в ведро вливают 1 литр сока. Перемешав все это, из ведра отливают 1 литр смеси, затем в ведро опять вливают 1 литр сока. Опять перемешивают, отливают 1 литр смеси и вливают 1 литр сока. Сколько в ведре после этого останется воды? </a:t>
            </a:r>
            <a:endParaRPr lang="ru-RU"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4000" b="1" i="1" dirty="0" smtClean="0">
                <a:latin typeface="Times New Roman" pitchFamily="18" charset="0"/>
                <a:cs typeface="Times New Roman" pitchFamily="18" charset="0"/>
              </a:rPr>
              <a:t>Имеются шестилитровая банка сока и две пустые банки: трех- и четырехлитровая. Как налить 1 литр сока в трехлитровую банку? </a:t>
            </a:r>
            <a:endParaRPr lang="ru-RU" sz="40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latin typeface="Times New Roman" pitchFamily="18" charset="0"/>
                <a:cs typeface="Times New Roman" pitchFamily="18" charset="0"/>
              </a:rPr>
              <a:t>Ответ:</a:t>
            </a:r>
            <a:endParaRPr lang="ru-RU" sz="3200" b="1"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ru-RU" b="1" dirty="0" smtClean="0">
                <a:latin typeface="Times New Roman" pitchFamily="18" charset="0"/>
                <a:cs typeface="Times New Roman" pitchFamily="18" charset="0"/>
              </a:rPr>
              <a:t>После первого переливания в ведре останется 4 литра воды. Отливая из ведра 1 литр смеси, мы каждый раз отливаем 1/5 часть содержащейся в смеси воды. Поэтому после второго переливания в ведре останется 4 – 1/5*4 = 16/5 литра воды. После третьего переливания в ведре останется 16/5-1/5*16/5 = 64/25 литров воды. </a:t>
            </a:r>
          </a:p>
          <a:p>
            <a:endParaRPr lang="ru-RU" dirty="0"/>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20000"/>
          </a:bodyPr>
          <a:lstStyle/>
          <a:p>
            <a:pPr lvl="0"/>
            <a:r>
              <a:rPr lang="ru-RU" sz="3500" b="1" i="1" dirty="0" smtClean="0">
                <a:latin typeface="Times New Roman" pitchFamily="18" charset="0"/>
                <a:cs typeface="Times New Roman" pitchFamily="18" charset="0"/>
              </a:rPr>
              <a:t>Из бочки, содержащей 100 литров сока, отливают 1 литр и вливают в нее затем 1 литр воды. Перемешав полученную смесь, из бочки отливают 1 литр смеси и опять вливают в нее 1 литр воды. Перемешав полученную смесь, из бочки опять отливают один литр смеси и вливают 1 литр воды, и так делают неоднократно. Можно ли в результате таких операций получить смесь, содержащую 50 литров воды и 50 литров сока? </a:t>
            </a:r>
          </a:p>
          <a:p>
            <a:endParaRPr lang="ru-RU" dirty="0"/>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latin typeface="Times New Roman" pitchFamily="18" charset="0"/>
                <a:cs typeface="Times New Roman" pitchFamily="18" charset="0"/>
              </a:rPr>
              <a:t>Ответ: </a:t>
            </a:r>
            <a:endParaRPr lang="ru-RU" sz="3200"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70000" lnSpcReduction="20000"/>
          </a:bodyPr>
          <a:lstStyle/>
          <a:p>
            <a:r>
              <a:rPr lang="ru-RU" sz="3600" b="1" dirty="0" smtClean="0">
                <a:latin typeface="Times New Roman" pitchFamily="18" charset="0"/>
                <a:cs typeface="Times New Roman" pitchFamily="18" charset="0"/>
              </a:rPr>
              <a:t>После первого переливания в бочке останется 99 литров сока. Отливая из бочки 1 литр смеси, мы каждый раз отливаем 1/100 часть содержащегося в смеси сока. Поэтому после второго переливания в бочке останется 99- 99/100 = 99*(1-1/100) литров сока. После третьего переливания в ведре останется 99*(1-1/100)* (1-1/100) литров сока. После </a:t>
            </a:r>
            <a:r>
              <a:rPr lang="ru-RU" sz="3600" b="1" dirty="0" err="1" smtClean="0">
                <a:latin typeface="Times New Roman" pitchFamily="18" charset="0"/>
                <a:cs typeface="Times New Roman" pitchFamily="18" charset="0"/>
              </a:rPr>
              <a:t>n</a:t>
            </a:r>
            <a:r>
              <a:rPr lang="ru-RU" sz="3600" b="1" dirty="0" smtClean="0">
                <a:latin typeface="Times New Roman" pitchFamily="18" charset="0"/>
                <a:cs typeface="Times New Roman" pitchFamily="18" charset="0"/>
              </a:rPr>
              <a:t> переливаний количество множителей (1-1/100) станет (</a:t>
            </a:r>
            <a:r>
              <a:rPr lang="ru-RU" sz="3600" b="1" dirty="0" err="1" smtClean="0">
                <a:latin typeface="Times New Roman" pitchFamily="18" charset="0"/>
                <a:cs typeface="Times New Roman" pitchFamily="18" charset="0"/>
              </a:rPr>
              <a:t>n</a:t>
            </a:r>
            <a:r>
              <a:rPr lang="ru-RU" sz="3600" b="1" dirty="0" smtClean="0">
                <a:latin typeface="Times New Roman" pitchFamily="18" charset="0"/>
                <a:cs typeface="Times New Roman" pitchFamily="18" charset="0"/>
              </a:rPr>
              <a:t> – 1). Если бы после этого в бочке осталось 50 литров сока, то выполнялось бы равенство: 99*(1-1/100)^(n-1) = 50 или 99^n = 50*100^(n-1) Так как для любого натурального </a:t>
            </a:r>
            <a:r>
              <a:rPr lang="ru-RU" sz="3600" b="1" dirty="0" err="1" smtClean="0">
                <a:latin typeface="Times New Roman" pitchFamily="18" charset="0"/>
                <a:cs typeface="Times New Roman" pitchFamily="18" charset="0"/>
              </a:rPr>
              <a:t>n</a:t>
            </a:r>
            <a:r>
              <a:rPr lang="ru-RU" sz="3600" b="1" dirty="0" smtClean="0">
                <a:latin typeface="Times New Roman" pitchFamily="18" charset="0"/>
                <a:cs typeface="Times New Roman" pitchFamily="18" charset="0"/>
              </a:rPr>
              <a:t> левая часть равенства нечетна, а правая четная, получаем противоречие, доказывающее, что данное переливание невозможно. </a:t>
            </a:r>
          </a:p>
          <a:p>
            <a:endParaRPr lang="ru-RU" dirty="0"/>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dirty="0" smtClean="0"/>
              <a:t> </a:t>
            </a:r>
            <a:r>
              <a:rPr lang="ru-RU" sz="3600" b="1" i="1" dirty="0" smtClean="0">
                <a:latin typeface="Times New Roman" pitchFamily="18" charset="0"/>
                <a:cs typeface="Times New Roman" pitchFamily="18" charset="0"/>
              </a:rPr>
              <a:t>Две группы альпинистов готовятся к восхождению. Для приготовления еды они используют примусы, которые заправляют бензином. В альплагере имеется 10-литровая канистра бензина. Имеются еще пустые сосуды в 7 и 2 литров. Как разлить бензин в два сосуда по 5 литров в каждом? </a:t>
            </a:r>
            <a:endParaRPr lang="ru-RU" sz="36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b="1" dirty="0" smtClean="0">
                <a:latin typeface="Times New Roman" pitchFamily="18" charset="0"/>
                <a:cs typeface="Times New Roman" pitchFamily="18" charset="0"/>
              </a:rPr>
              <a:t>Ответ: </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14282" y="1928802"/>
          <a:ext cx="8686800" cy="3785616"/>
        </p:xfrm>
        <a:graphic>
          <a:graphicData uri="http://schemas.openxmlformats.org/drawingml/2006/table">
            <a:tbl>
              <a:tblPr firstRow="1" bandRow="1">
                <a:tableStyleId>{5C22544A-7EE6-4342-B048-85BDC9FD1C3A}</a:tableStyleId>
              </a:tblPr>
              <a:tblGrid>
                <a:gridCol w="2171700"/>
                <a:gridCol w="2171700"/>
                <a:gridCol w="2171700"/>
                <a:gridCol w="2171700"/>
              </a:tblGrid>
              <a:tr h="370840">
                <a:tc>
                  <a:txBody>
                    <a:bodyPr/>
                    <a:lstStyle/>
                    <a:p>
                      <a:pPr>
                        <a:lnSpc>
                          <a:spcPct val="115000"/>
                        </a:lnSpc>
                        <a:spcAft>
                          <a:spcPts val="0"/>
                        </a:spcAft>
                      </a:pPr>
                      <a:r>
                        <a:rPr lang="ru-RU" sz="2400" b="1" dirty="0">
                          <a:latin typeface="Times New Roman"/>
                          <a:ea typeface="Calibri"/>
                          <a:cs typeface="Times New Roman"/>
                        </a:rPr>
                        <a:t>Примусы</a:t>
                      </a:r>
                      <a:endParaRPr lang="ru-RU" sz="2400" b="1" dirty="0">
                        <a:latin typeface="Calibri"/>
                        <a:ea typeface="Calibri"/>
                        <a:cs typeface="Times New Roman"/>
                      </a:endParaRPr>
                    </a:p>
                  </a:txBody>
                  <a:tcPr marL="68580" marR="68580" marT="0" marB="0"/>
                </a:tc>
                <a:tc>
                  <a:txBody>
                    <a:bodyPr/>
                    <a:lstStyle/>
                    <a:p>
                      <a:pPr>
                        <a:lnSpc>
                          <a:spcPct val="115000"/>
                        </a:lnSpc>
                        <a:spcAft>
                          <a:spcPts val="0"/>
                        </a:spcAft>
                      </a:pPr>
                      <a:r>
                        <a:rPr lang="ru-RU" sz="2400" b="1">
                          <a:latin typeface="Times New Roman"/>
                          <a:ea typeface="Calibri"/>
                          <a:cs typeface="Times New Roman"/>
                        </a:rPr>
                        <a:t>10 литровый</a:t>
                      </a:r>
                      <a:endParaRPr lang="ru-RU" sz="2400" b="1">
                        <a:latin typeface="Calibri"/>
                        <a:ea typeface="Calibri"/>
                        <a:cs typeface="Times New Roman"/>
                      </a:endParaRPr>
                    </a:p>
                  </a:txBody>
                  <a:tcPr marL="68580" marR="68580" marT="0" marB="0"/>
                </a:tc>
                <a:tc>
                  <a:txBody>
                    <a:bodyPr/>
                    <a:lstStyle/>
                    <a:p>
                      <a:pPr>
                        <a:lnSpc>
                          <a:spcPct val="115000"/>
                        </a:lnSpc>
                        <a:spcAft>
                          <a:spcPts val="0"/>
                        </a:spcAft>
                      </a:pPr>
                      <a:r>
                        <a:rPr lang="ru-RU" sz="2400" b="1">
                          <a:latin typeface="Times New Roman"/>
                          <a:ea typeface="Calibri"/>
                          <a:cs typeface="Times New Roman"/>
                        </a:rPr>
                        <a:t>7 литровый</a:t>
                      </a:r>
                      <a:endParaRPr lang="ru-RU" sz="2400" b="1">
                        <a:latin typeface="Calibri"/>
                        <a:ea typeface="Calibri"/>
                        <a:cs typeface="Times New Roman"/>
                      </a:endParaRPr>
                    </a:p>
                  </a:txBody>
                  <a:tcPr marL="68580" marR="68580" marT="0" marB="0"/>
                </a:tc>
                <a:tc>
                  <a:txBody>
                    <a:bodyPr/>
                    <a:lstStyle/>
                    <a:p>
                      <a:pPr>
                        <a:lnSpc>
                          <a:spcPct val="115000"/>
                        </a:lnSpc>
                        <a:spcAft>
                          <a:spcPts val="0"/>
                        </a:spcAft>
                      </a:pPr>
                      <a:r>
                        <a:rPr lang="ru-RU" sz="2400" b="1">
                          <a:latin typeface="Times New Roman"/>
                          <a:ea typeface="Calibri"/>
                          <a:cs typeface="Times New Roman"/>
                        </a:rPr>
                        <a:t>2 литровый</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Calibri"/>
                          <a:cs typeface="Times New Roman"/>
                        </a:rPr>
                        <a:t> До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1-го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7</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2-го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5</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3-го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5</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5</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0</a:t>
                      </a:r>
                      <a:endParaRPr lang="ru-RU" sz="2400" b="1" dirty="0">
                        <a:latin typeface="Calibri"/>
                        <a:ea typeface="Calibri"/>
                        <a:cs typeface="Times New Roman"/>
                      </a:endParaRPr>
                    </a:p>
                  </a:txBody>
                  <a:tcPr marL="68580" marR="68580" marT="0" marB="0"/>
                </a:tc>
              </a:tr>
            </a:tbl>
          </a:graphicData>
        </a:graphic>
      </p:graphicFrame>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4000" b="1" i="1" dirty="0" smtClean="0">
                <a:latin typeface="Times New Roman" pitchFamily="18" charset="0"/>
                <a:cs typeface="Times New Roman" pitchFamily="18" charset="0"/>
              </a:rPr>
              <a:t>Как разделить поровну между двумя семьями 12 литров хлебного кваса, находящегося в двенадцатилитровом сосуде, воспользовавшись для этого двумя пустыми сосудами: 8-литровым и 3-литровым? </a:t>
            </a:r>
            <a:endParaRPr lang="ru-RU" sz="40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b="1" dirty="0" smtClean="0">
                <a:latin typeface="Times New Roman" pitchFamily="18" charset="0"/>
                <a:cs typeface="Times New Roman" pitchFamily="18" charset="0"/>
              </a:rPr>
              <a:t>Ответ: </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304800" y="1554163"/>
          <a:ext cx="8686800" cy="4626864"/>
        </p:xfrm>
        <a:graphic>
          <a:graphicData uri="http://schemas.openxmlformats.org/drawingml/2006/table">
            <a:tbl>
              <a:tblPr firstRow="1" bandRow="1">
                <a:tableStyleId>{5C22544A-7EE6-4342-B048-85BDC9FD1C3A}</a:tableStyleId>
              </a:tblPr>
              <a:tblGrid>
                <a:gridCol w="2171700"/>
                <a:gridCol w="2171700"/>
                <a:gridCol w="2171700"/>
                <a:gridCol w="2171700"/>
              </a:tblGrid>
              <a:tr h="370840">
                <a:tc>
                  <a:txBody>
                    <a:bodyPr/>
                    <a:lstStyle/>
                    <a:p>
                      <a:pPr>
                        <a:lnSpc>
                          <a:spcPct val="115000"/>
                        </a:lnSpc>
                        <a:spcAft>
                          <a:spcPts val="0"/>
                        </a:spcAft>
                      </a:pPr>
                      <a:r>
                        <a:rPr lang="ru-RU" sz="2400" b="1" dirty="0">
                          <a:latin typeface="Times New Roman"/>
                          <a:ea typeface="Calibri"/>
                          <a:cs typeface="Times New Roman"/>
                        </a:rPr>
                        <a:t>Сосуды</a:t>
                      </a:r>
                      <a:endParaRPr lang="ru-RU" sz="2400" b="1" dirty="0">
                        <a:latin typeface="Calibri"/>
                        <a:ea typeface="Calibri"/>
                        <a:cs typeface="Times New Roman"/>
                      </a:endParaRPr>
                    </a:p>
                  </a:txBody>
                  <a:tcPr marL="68580" marR="68580" marT="0" marB="0"/>
                </a:tc>
                <a:tc>
                  <a:txBody>
                    <a:bodyPr/>
                    <a:lstStyle/>
                    <a:p>
                      <a:pPr>
                        <a:lnSpc>
                          <a:spcPct val="115000"/>
                        </a:lnSpc>
                        <a:spcAft>
                          <a:spcPts val="0"/>
                        </a:spcAft>
                      </a:pPr>
                      <a:r>
                        <a:rPr lang="ru-RU" sz="2400" b="1">
                          <a:latin typeface="Times New Roman"/>
                          <a:ea typeface="Calibri"/>
                          <a:cs typeface="Times New Roman"/>
                        </a:rPr>
                        <a:t>12 литровый</a:t>
                      </a:r>
                      <a:endParaRPr lang="ru-RU" sz="2400" b="1">
                        <a:latin typeface="Calibri"/>
                        <a:ea typeface="Calibri"/>
                        <a:cs typeface="Times New Roman"/>
                      </a:endParaRPr>
                    </a:p>
                  </a:txBody>
                  <a:tcPr marL="68580" marR="68580" marT="0" marB="0"/>
                </a:tc>
                <a:tc>
                  <a:txBody>
                    <a:bodyPr/>
                    <a:lstStyle/>
                    <a:p>
                      <a:pPr>
                        <a:lnSpc>
                          <a:spcPct val="115000"/>
                        </a:lnSpc>
                        <a:spcAft>
                          <a:spcPts val="0"/>
                        </a:spcAft>
                      </a:pPr>
                      <a:r>
                        <a:rPr lang="ru-RU" sz="2400" b="1">
                          <a:latin typeface="Times New Roman"/>
                          <a:ea typeface="Calibri"/>
                          <a:cs typeface="Times New Roman"/>
                        </a:rPr>
                        <a:t>8 литровый</a:t>
                      </a:r>
                      <a:endParaRPr lang="ru-RU" sz="2400" b="1">
                        <a:latin typeface="Calibri"/>
                        <a:ea typeface="Calibri"/>
                        <a:cs typeface="Times New Roman"/>
                      </a:endParaRPr>
                    </a:p>
                  </a:txBody>
                  <a:tcPr marL="68580" marR="68580" marT="0" marB="0"/>
                </a:tc>
                <a:tc>
                  <a:txBody>
                    <a:bodyPr/>
                    <a:lstStyle/>
                    <a:p>
                      <a:pPr>
                        <a:lnSpc>
                          <a:spcPct val="115000"/>
                        </a:lnSpc>
                        <a:spcAft>
                          <a:spcPts val="0"/>
                        </a:spcAft>
                      </a:pPr>
                      <a:r>
                        <a:rPr lang="ru-RU" sz="2400" b="1">
                          <a:latin typeface="Times New Roman"/>
                          <a:ea typeface="Calibri"/>
                          <a:cs typeface="Times New Roman"/>
                        </a:rPr>
                        <a:t>3 литровый</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Calibri"/>
                          <a:cs typeface="Times New Roman"/>
                        </a:rPr>
                        <a:t> До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1-го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9</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2-го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9</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3-го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4-го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0</a:t>
                      </a:r>
                      <a:endParaRPr lang="ru-RU" sz="2400" b="1" dirty="0">
                        <a:latin typeface="Calibri"/>
                        <a:ea typeface="Calibri"/>
                        <a:cs typeface="Times New Roman"/>
                      </a:endParaRPr>
                    </a:p>
                  </a:txBody>
                  <a:tcPr marL="68580" marR="68580" marT="0" marB="0"/>
                </a:tc>
              </a:tr>
            </a:tbl>
          </a:graphicData>
        </a:graphic>
      </p:graphicFrame>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3600" b="1" i="1" dirty="0" smtClean="0">
                <a:latin typeface="Times New Roman" pitchFamily="18" charset="0"/>
                <a:cs typeface="Times New Roman" pitchFamily="18" charset="0"/>
              </a:rPr>
              <a:t>У Карлсона есть ведро варенья, оно вмещает 7 литров. У него есть 2 пустых ведерка - 4-литровое и 3-литровое. Помогите Карлсону отлить 1 литр варенья к чаю в меньшее (3-литровое) ведерко, оставив 6 литров в большом (7-литровом) ведре.</a:t>
            </a:r>
            <a:endParaRPr lang="ru-RU" sz="36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latin typeface="Times New Roman" pitchFamily="18" charset="0"/>
                <a:cs typeface="Times New Roman" pitchFamily="18" charset="0"/>
              </a:rPr>
              <a:t>Ответ:</a:t>
            </a:r>
            <a:endParaRPr lang="ru-RU" sz="3200"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304800" y="1554163"/>
          <a:ext cx="8686800" cy="4626864"/>
        </p:xfrm>
        <a:graphic>
          <a:graphicData uri="http://schemas.openxmlformats.org/drawingml/2006/table">
            <a:tbl>
              <a:tblPr firstRow="1" bandRow="1">
                <a:tableStyleId>{5C22544A-7EE6-4342-B048-85BDC9FD1C3A}</a:tableStyleId>
              </a:tblPr>
              <a:tblGrid>
                <a:gridCol w="2171700"/>
                <a:gridCol w="2171700"/>
                <a:gridCol w="2171700"/>
                <a:gridCol w="2171700"/>
              </a:tblGrid>
              <a:tr h="370840">
                <a:tc>
                  <a:txBody>
                    <a:bodyPr/>
                    <a:lstStyle/>
                    <a:p>
                      <a:pPr>
                        <a:lnSpc>
                          <a:spcPct val="115000"/>
                        </a:lnSpc>
                        <a:spcAft>
                          <a:spcPts val="0"/>
                        </a:spcAft>
                      </a:pPr>
                      <a:r>
                        <a:rPr lang="ru-RU" sz="2400" b="1" dirty="0">
                          <a:latin typeface="Times New Roman"/>
                          <a:ea typeface="Calibri"/>
                          <a:cs typeface="Times New Roman"/>
                        </a:rPr>
                        <a:t>Ведерко</a:t>
                      </a:r>
                      <a:endParaRPr lang="ru-RU" sz="2400" b="1" dirty="0">
                        <a:latin typeface="Calibri"/>
                        <a:ea typeface="Calibri"/>
                        <a:cs typeface="Times New Roman"/>
                      </a:endParaRPr>
                    </a:p>
                  </a:txBody>
                  <a:tcPr marL="68580" marR="68580" marT="0" marB="0"/>
                </a:tc>
                <a:tc>
                  <a:txBody>
                    <a:bodyPr/>
                    <a:lstStyle/>
                    <a:p>
                      <a:pPr>
                        <a:lnSpc>
                          <a:spcPct val="115000"/>
                        </a:lnSpc>
                        <a:spcAft>
                          <a:spcPts val="0"/>
                        </a:spcAft>
                      </a:pPr>
                      <a:r>
                        <a:rPr lang="ru-RU" sz="2400" b="1">
                          <a:latin typeface="Times New Roman"/>
                          <a:ea typeface="Calibri"/>
                          <a:cs typeface="Times New Roman"/>
                        </a:rPr>
                        <a:t>7 литровое</a:t>
                      </a:r>
                      <a:endParaRPr lang="ru-RU" sz="2400" b="1">
                        <a:latin typeface="Calibri"/>
                        <a:ea typeface="Calibri"/>
                        <a:cs typeface="Times New Roman"/>
                      </a:endParaRPr>
                    </a:p>
                  </a:txBody>
                  <a:tcPr marL="68580" marR="68580" marT="0" marB="0"/>
                </a:tc>
                <a:tc>
                  <a:txBody>
                    <a:bodyPr/>
                    <a:lstStyle/>
                    <a:p>
                      <a:pPr>
                        <a:lnSpc>
                          <a:spcPct val="115000"/>
                        </a:lnSpc>
                        <a:spcAft>
                          <a:spcPts val="0"/>
                        </a:spcAft>
                      </a:pPr>
                      <a:r>
                        <a:rPr lang="ru-RU" sz="2400" b="1">
                          <a:latin typeface="Times New Roman"/>
                          <a:ea typeface="Calibri"/>
                          <a:cs typeface="Times New Roman"/>
                        </a:rPr>
                        <a:t>4 литровое</a:t>
                      </a:r>
                      <a:endParaRPr lang="ru-RU" sz="2400" b="1">
                        <a:latin typeface="Calibri"/>
                        <a:ea typeface="Calibri"/>
                        <a:cs typeface="Times New Roman"/>
                      </a:endParaRPr>
                    </a:p>
                  </a:txBody>
                  <a:tcPr marL="68580" marR="68580" marT="0" marB="0"/>
                </a:tc>
                <a:tc>
                  <a:txBody>
                    <a:bodyPr/>
                    <a:lstStyle/>
                    <a:p>
                      <a:pPr>
                        <a:lnSpc>
                          <a:spcPct val="115000"/>
                        </a:lnSpc>
                        <a:spcAft>
                          <a:spcPts val="0"/>
                        </a:spcAft>
                      </a:pPr>
                      <a:r>
                        <a:rPr lang="ru-RU" sz="2400" b="1">
                          <a:latin typeface="Times New Roman"/>
                          <a:ea typeface="Calibri"/>
                          <a:cs typeface="Times New Roman"/>
                        </a:rPr>
                        <a:t>3 литровое</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Calibri"/>
                          <a:cs typeface="Times New Roman"/>
                        </a:rPr>
                        <a:t> До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7</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1-го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2-го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3-го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4-го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1</a:t>
                      </a:r>
                      <a:endParaRPr lang="ru-RU" sz="2400" b="1" dirty="0">
                        <a:latin typeface="Calibri"/>
                        <a:ea typeface="Calibri"/>
                        <a:cs typeface="Times New Roman"/>
                      </a:endParaRPr>
                    </a:p>
                  </a:txBody>
                  <a:tcPr marL="68580" marR="68580" marT="0" marB="0"/>
                </a:tc>
              </a:tr>
            </a:tbl>
          </a:graphicData>
        </a:graphic>
      </p:graphicFrame>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a:bodyPr>
          <a:lstStyle/>
          <a:p>
            <a:pPr lvl="0"/>
            <a:r>
              <a:rPr lang="ru-RU" sz="3600" b="1" i="1" dirty="0" smtClean="0">
                <a:latin typeface="Times New Roman" pitchFamily="18" charset="0"/>
                <a:cs typeface="Times New Roman" pitchFamily="18" charset="0"/>
              </a:rPr>
              <a:t>Летом Винни Пух сделал запас меда на зиму и решил разделить его пополам, чтобы съесть половину до Нового Года, а другую половину - после Нового года . Весь мед находится в ведре, которое вмещает 6 литров, у него есть 2 пустые банки - 5-литровая и 1-литровая. Может ли он разделить мед так, как задумал? </a:t>
            </a:r>
            <a:endParaRPr lang="ru-RU" sz="36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atin typeface="Times New Roman" pitchFamily="18" charset="0"/>
                <a:cs typeface="Times New Roman" pitchFamily="18" charset="0"/>
              </a:rPr>
              <a:t>Ответ:</a:t>
            </a: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14281" y="1428737"/>
          <a:ext cx="8686800" cy="5143535"/>
        </p:xfrm>
        <a:graphic>
          <a:graphicData uri="http://schemas.openxmlformats.org/drawingml/2006/table">
            <a:tbl>
              <a:tblPr firstRow="1" bandRow="1">
                <a:tableStyleId>{5C22544A-7EE6-4342-B048-85BDC9FD1C3A}</a:tableStyleId>
              </a:tblPr>
              <a:tblGrid>
                <a:gridCol w="4357719"/>
                <a:gridCol w="1357322"/>
                <a:gridCol w="1571636"/>
                <a:gridCol w="1400123"/>
              </a:tblGrid>
              <a:tr h="642775">
                <a:tc>
                  <a:txBody>
                    <a:bodyPr/>
                    <a:lstStyle/>
                    <a:p>
                      <a:pPr algn="ctr">
                        <a:lnSpc>
                          <a:spcPct val="115000"/>
                        </a:lnSpc>
                        <a:spcAft>
                          <a:spcPts val="0"/>
                        </a:spcAft>
                      </a:pPr>
                      <a:r>
                        <a:rPr lang="ru-RU" sz="2400" b="1" dirty="0">
                          <a:latin typeface="Times New Roman"/>
                          <a:ea typeface="Times New Roman"/>
                          <a:cs typeface="Times New Roman"/>
                        </a:rPr>
                        <a:t>Банки</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6 литров </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4 литров </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3 литра </a:t>
                      </a:r>
                      <a:endParaRPr lang="ru-RU" sz="2400" b="1" dirty="0">
                        <a:latin typeface="Calibri"/>
                        <a:ea typeface="Calibri"/>
                        <a:cs typeface="Times New Roman"/>
                      </a:endParaRPr>
                    </a:p>
                  </a:txBody>
                  <a:tcPr marL="9525" marR="9525" marT="9525" marB="9525" anchor="ctr"/>
                </a:tc>
              </a:tr>
              <a:tr h="900152">
                <a:tc>
                  <a:txBody>
                    <a:bodyPr/>
                    <a:lstStyle/>
                    <a:p>
                      <a:pPr algn="ctr">
                        <a:lnSpc>
                          <a:spcPct val="115000"/>
                        </a:lnSpc>
                        <a:spcAft>
                          <a:spcPts val="0"/>
                        </a:spcAft>
                      </a:pPr>
                      <a:r>
                        <a:rPr lang="ru-RU" sz="2400" b="1" dirty="0">
                          <a:latin typeface="Times New Roman"/>
                          <a:ea typeface="Times New Roman"/>
                          <a:cs typeface="Times New Roman"/>
                        </a:rPr>
                        <a:t>До переливания </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6</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r>
              <a:tr h="900152">
                <a:tc>
                  <a:txBody>
                    <a:bodyPr/>
                    <a:lstStyle/>
                    <a:p>
                      <a:pPr algn="ctr">
                        <a:lnSpc>
                          <a:spcPct val="115000"/>
                        </a:lnSpc>
                        <a:spcAft>
                          <a:spcPts val="0"/>
                        </a:spcAft>
                      </a:pPr>
                      <a:r>
                        <a:rPr lang="ru-RU" sz="2400" b="1" dirty="0">
                          <a:latin typeface="Times New Roman"/>
                          <a:ea typeface="Times New Roman"/>
                          <a:cs typeface="Times New Roman"/>
                        </a:rPr>
                        <a:t>После 1-го переливания </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2</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4</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r>
              <a:tr h="900152">
                <a:tc>
                  <a:txBody>
                    <a:bodyPr/>
                    <a:lstStyle/>
                    <a:p>
                      <a:pPr algn="ctr">
                        <a:lnSpc>
                          <a:spcPct val="115000"/>
                        </a:lnSpc>
                        <a:spcAft>
                          <a:spcPts val="0"/>
                        </a:spcAft>
                      </a:pPr>
                      <a:r>
                        <a:rPr lang="ru-RU" sz="2400" b="1" dirty="0">
                          <a:latin typeface="Times New Roman"/>
                          <a:ea typeface="Times New Roman"/>
                          <a:cs typeface="Times New Roman"/>
                        </a:rPr>
                        <a:t>После 2-го переливания </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2</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1</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3</a:t>
                      </a:r>
                      <a:endParaRPr lang="ru-RU" sz="2400" b="1" dirty="0">
                        <a:latin typeface="Calibri"/>
                        <a:ea typeface="Calibri"/>
                        <a:cs typeface="Times New Roman"/>
                      </a:endParaRPr>
                    </a:p>
                  </a:txBody>
                  <a:tcPr marL="9525" marR="9525" marT="9525" marB="9525" anchor="ctr"/>
                </a:tc>
              </a:tr>
              <a:tr h="900152">
                <a:tc>
                  <a:txBody>
                    <a:bodyPr/>
                    <a:lstStyle/>
                    <a:p>
                      <a:pPr algn="ctr">
                        <a:lnSpc>
                          <a:spcPct val="115000"/>
                        </a:lnSpc>
                        <a:spcAft>
                          <a:spcPts val="0"/>
                        </a:spcAft>
                      </a:pPr>
                      <a:r>
                        <a:rPr lang="ru-RU" sz="2400" b="1" dirty="0">
                          <a:latin typeface="Times New Roman"/>
                          <a:ea typeface="Times New Roman"/>
                          <a:cs typeface="Times New Roman"/>
                        </a:rPr>
                        <a:t>После 3-го переливания </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5</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1</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r>
              <a:tr h="900152">
                <a:tc>
                  <a:txBody>
                    <a:bodyPr/>
                    <a:lstStyle/>
                    <a:p>
                      <a:pPr algn="ctr">
                        <a:lnSpc>
                          <a:spcPct val="115000"/>
                        </a:lnSpc>
                        <a:spcAft>
                          <a:spcPts val="0"/>
                        </a:spcAft>
                      </a:pPr>
                      <a:r>
                        <a:rPr lang="ru-RU" sz="2400" b="1" dirty="0">
                          <a:latin typeface="Times New Roman"/>
                          <a:ea typeface="Times New Roman"/>
                          <a:cs typeface="Times New Roman"/>
                        </a:rPr>
                        <a:t>После 4-го переливания </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5</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0</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1</a:t>
                      </a:r>
                      <a:endParaRPr lang="ru-RU" sz="2400" b="1" dirty="0">
                        <a:latin typeface="Calibri"/>
                        <a:ea typeface="Calibri"/>
                        <a:cs typeface="Times New Roman"/>
                      </a:endParaRPr>
                    </a:p>
                  </a:txBody>
                  <a:tcPr marL="9525" marR="9525" marT="9525" marB="9525" anchor="ctr"/>
                </a:tc>
              </a:tr>
            </a:tbl>
          </a:graphicData>
        </a:graphic>
      </p:graphicFrame>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b="1" dirty="0" smtClean="0">
                <a:latin typeface="Times New Roman" pitchFamily="18" charset="0"/>
                <a:cs typeface="Times New Roman" pitchFamily="18" charset="0"/>
              </a:rPr>
              <a:t>Ответ:</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85720" y="1357298"/>
          <a:ext cx="8686800" cy="5468112"/>
        </p:xfrm>
        <a:graphic>
          <a:graphicData uri="http://schemas.openxmlformats.org/drawingml/2006/table">
            <a:tbl>
              <a:tblPr firstRow="1" bandRow="1">
                <a:tableStyleId>{5C22544A-7EE6-4342-B048-85BDC9FD1C3A}</a:tableStyleId>
              </a:tblPr>
              <a:tblGrid>
                <a:gridCol w="2171700"/>
                <a:gridCol w="2171700"/>
                <a:gridCol w="2171700"/>
                <a:gridCol w="2171700"/>
              </a:tblGrid>
              <a:tr h="370840">
                <a:tc>
                  <a:txBody>
                    <a:bodyPr/>
                    <a:lstStyle/>
                    <a:p>
                      <a:pPr>
                        <a:lnSpc>
                          <a:spcPct val="115000"/>
                        </a:lnSpc>
                        <a:spcAft>
                          <a:spcPts val="0"/>
                        </a:spcAft>
                      </a:pPr>
                      <a:r>
                        <a:rPr lang="ru-RU" sz="2400" b="1" dirty="0">
                          <a:latin typeface="Times New Roman"/>
                          <a:ea typeface="Calibri"/>
                          <a:cs typeface="Times New Roman"/>
                        </a:rPr>
                        <a:t>Ведро</a:t>
                      </a:r>
                      <a:endParaRPr lang="ru-RU" sz="2400" b="1" dirty="0">
                        <a:latin typeface="Calibri"/>
                        <a:ea typeface="Calibri"/>
                        <a:cs typeface="Times New Roman"/>
                      </a:endParaRPr>
                    </a:p>
                  </a:txBody>
                  <a:tcPr marL="68580" marR="68580" marT="0" marB="0"/>
                </a:tc>
                <a:tc>
                  <a:txBody>
                    <a:bodyPr/>
                    <a:lstStyle/>
                    <a:p>
                      <a:pPr>
                        <a:lnSpc>
                          <a:spcPct val="115000"/>
                        </a:lnSpc>
                        <a:spcAft>
                          <a:spcPts val="0"/>
                        </a:spcAft>
                      </a:pPr>
                      <a:r>
                        <a:rPr lang="ru-RU" sz="2400" b="1">
                          <a:latin typeface="Times New Roman"/>
                          <a:ea typeface="Calibri"/>
                          <a:cs typeface="Times New Roman"/>
                        </a:rPr>
                        <a:t>6 литровое</a:t>
                      </a:r>
                      <a:endParaRPr lang="ru-RU" sz="2400" b="1">
                        <a:latin typeface="Calibri"/>
                        <a:ea typeface="Calibri"/>
                        <a:cs typeface="Times New Roman"/>
                      </a:endParaRPr>
                    </a:p>
                  </a:txBody>
                  <a:tcPr marL="68580" marR="68580" marT="0" marB="0"/>
                </a:tc>
                <a:tc>
                  <a:txBody>
                    <a:bodyPr/>
                    <a:lstStyle/>
                    <a:p>
                      <a:pPr>
                        <a:lnSpc>
                          <a:spcPct val="115000"/>
                        </a:lnSpc>
                        <a:spcAft>
                          <a:spcPts val="0"/>
                        </a:spcAft>
                      </a:pPr>
                      <a:r>
                        <a:rPr lang="ru-RU" sz="2400" b="1">
                          <a:latin typeface="Times New Roman"/>
                          <a:ea typeface="Calibri"/>
                          <a:cs typeface="Times New Roman"/>
                        </a:rPr>
                        <a:t>5 литровое</a:t>
                      </a:r>
                      <a:endParaRPr lang="ru-RU" sz="2400" b="1">
                        <a:latin typeface="Calibri"/>
                        <a:ea typeface="Calibri"/>
                        <a:cs typeface="Times New Roman"/>
                      </a:endParaRPr>
                    </a:p>
                  </a:txBody>
                  <a:tcPr marL="68580" marR="68580" marT="0" marB="0"/>
                </a:tc>
                <a:tc>
                  <a:txBody>
                    <a:bodyPr/>
                    <a:lstStyle/>
                    <a:p>
                      <a:pPr>
                        <a:lnSpc>
                          <a:spcPct val="115000"/>
                        </a:lnSpc>
                        <a:spcAft>
                          <a:spcPts val="0"/>
                        </a:spcAft>
                      </a:pPr>
                      <a:r>
                        <a:rPr lang="ru-RU" sz="2400" b="1">
                          <a:latin typeface="Times New Roman"/>
                          <a:ea typeface="Calibri"/>
                          <a:cs typeface="Times New Roman"/>
                        </a:rPr>
                        <a:t>литровое</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Calibri"/>
                          <a:cs typeface="Times New Roman"/>
                        </a:rPr>
                        <a:t> До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1-го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5</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2-го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3-го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4-го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5-го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0</a:t>
                      </a:r>
                      <a:endParaRPr lang="ru-RU" sz="2400" b="1" dirty="0">
                        <a:latin typeface="Calibri"/>
                        <a:ea typeface="Calibri"/>
                        <a:cs typeface="Times New Roman"/>
                      </a:endParaRPr>
                    </a:p>
                  </a:txBody>
                  <a:tcPr marL="68580" marR="68580" marT="0" marB="0"/>
                </a:tc>
              </a:tr>
            </a:tbl>
          </a:graphicData>
        </a:graphic>
      </p:graphicFrame>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4000" b="1" i="1" dirty="0" smtClean="0">
                <a:latin typeface="Times New Roman" pitchFamily="18" charset="0"/>
                <a:cs typeface="Times New Roman" pitchFamily="18" charset="0"/>
              </a:rPr>
              <a:t>На другой год Винни Пух запасся 10 литрами меда. Под руками у него два ведра - 7-литровое и 4-литровое. Как ему разделить мед пополам? </a:t>
            </a:r>
            <a:endParaRPr lang="ru-RU" sz="40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b="1" dirty="0" smtClean="0">
                <a:latin typeface="Times New Roman" pitchFamily="18" charset="0"/>
                <a:cs typeface="Times New Roman" pitchFamily="18" charset="0"/>
              </a:rPr>
              <a:t>Ответ:</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85720" y="1785926"/>
          <a:ext cx="8686800" cy="4206240"/>
        </p:xfrm>
        <a:graphic>
          <a:graphicData uri="http://schemas.openxmlformats.org/drawingml/2006/table">
            <a:tbl>
              <a:tblPr firstRow="1" bandRow="1">
                <a:tableStyleId>{5C22544A-7EE6-4342-B048-85BDC9FD1C3A}</a:tableStyleId>
              </a:tblPr>
              <a:tblGrid>
                <a:gridCol w="3500462"/>
                <a:gridCol w="1785950"/>
                <a:gridCol w="1714512"/>
                <a:gridCol w="1685876"/>
              </a:tblGrid>
              <a:tr h="370840">
                <a:tc>
                  <a:txBody>
                    <a:bodyPr/>
                    <a:lstStyle/>
                    <a:p>
                      <a:pPr algn="ctr">
                        <a:lnSpc>
                          <a:spcPct val="115000"/>
                        </a:lnSpc>
                        <a:spcAft>
                          <a:spcPts val="0"/>
                        </a:spcAft>
                      </a:pPr>
                      <a:r>
                        <a:rPr lang="ru-RU" sz="2400" b="1" dirty="0">
                          <a:latin typeface="Times New Roman"/>
                          <a:ea typeface="Calibri"/>
                          <a:cs typeface="Times New Roman"/>
                        </a:rPr>
                        <a:t>Ведро</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10 литровое</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7 литровое</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4 литровое</a:t>
                      </a:r>
                      <a:endParaRPr lang="ru-RU" sz="2400" b="1" dirty="0">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Calibri"/>
                          <a:cs typeface="Times New Roman"/>
                        </a:rPr>
                        <a:t> До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1-го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2-го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6</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3-го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4-го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7</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5-го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9</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6-го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9</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7-го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5</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8-го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5</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5</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0</a:t>
                      </a:r>
                      <a:endParaRPr lang="ru-RU" sz="2400" b="1" dirty="0">
                        <a:latin typeface="Calibri"/>
                        <a:ea typeface="Calibri"/>
                        <a:cs typeface="Times New Roman"/>
                      </a:endParaRPr>
                    </a:p>
                  </a:txBody>
                  <a:tcPr marL="68580" marR="68580" marT="0" marB="0"/>
                </a:tc>
              </a:tr>
            </a:tbl>
          </a:graphicData>
        </a:graphic>
      </p:graphicFrame>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3600" b="1" i="1" dirty="0" smtClean="0">
                <a:latin typeface="Times New Roman" pitchFamily="18" charset="0"/>
                <a:cs typeface="Times New Roman" pitchFamily="18" charset="0"/>
              </a:rPr>
              <a:t>Разбойники раздобыли 10 унций (1 унция - примерно 30 см</a:t>
            </a:r>
            <a:r>
              <a:rPr lang="ru-RU" sz="3600" b="1" i="1" baseline="30000" dirty="0" smtClean="0">
                <a:latin typeface="Times New Roman" pitchFamily="18" charset="0"/>
                <a:cs typeface="Times New Roman" pitchFamily="18" charset="0"/>
              </a:rPr>
              <a:t>3</a:t>
            </a:r>
            <a:r>
              <a:rPr lang="ru-RU" sz="3600" b="1" i="1" dirty="0" smtClean="0">
                <a:latin typeface="Times New Roman" pitchFamily="18" charset="0"/>
                <a:cs typeface="Times New Roman" pitchFamily="18" charset="0"/>
              </a:rPr>
              <a:t>) золотого песка. У них имеется две пустые коробки, емкостью 6 и 4 унции. Как им разделить песок пополам? Если на одно пересыпание требуется 1 минута, то сколько времени они будут делить свою добычу? </a:t>
            </a:r>
            <a:endParaRPr lang="ru-RU" sz="36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dirty="0" smtClean="0">
                <a:latin typeface="Times New Roman" pitchFamily="18" charset="0"/>
                <a:cs typeface="Times New Roman" pitchFamily="18" charset="0"/>
              </a:rPr>
              <a:t>Ответ:</a:t>
            </a:r>
            <a:r>
              <a:rPr lang="ru-RU" dirty="0" smtClean="0"/>
              <a:t> </a:t>
            </a:r>
            <a:endParaRPr lang="ru-RU" dirty="0"/>
          </a:p>
        </p:txBody>
      </p:sp>
      <p:sp>
        <p:nvSpPr>
          <p:cNvPr id="3" name="Содержимое 2"/>
          <p:cNvSpPr>
            <a:spLocks noGrp="1"/>
          </p:cNvSpPr>
          <p:nvPr>
            <p:ph idx="1"/>
          </p:nvPr>
        </p:nvSpPr>
        <p:spPr/>
        <p:txBody>
          <a:bodyPr/>
          <a:lstStyle/>
          <a:p>
            <a:r>
              <a:rPr lang="ru-RU" b="1" dirty="0" smtClean="0">
                <a:latin typeface="Times New Roman" pitchFamily="18" charset="0"/>
                <a:cs typeface="Times New Roman" pitchFamily="18" charset="0"/>
              </a:rPr>
              <a:t>Разделить пополам 10 унций, т.е. получить 5 и 5 унций с помощью коробок в 6 и 4 унций невозможно, т.к. невозможно получить нечетные числа путем вычитания и прибавления четных чисел к четному числу. </a:t>
            </a:r>
          </a:p>
          <a:p>
            <a:endParaRPr lang="ru-RU" dirty="0"/>
          </a:p>
        </p:txBody>
      </p:sp>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3600" b="1" i="1" dirty="0" smtClean="0">
                <a:latin typeface="Times New Roman" pitchFamily="18" charset="0"/>
                <a:cs typeface="Times New Roman" pitchFamily="18" charset="0"/>
              </a:rPr>
              <a:t>Некто имеет полный бочонок сока емкостью 12 пинт (пинта - 0,57 литра) и хочет подарить половину своему другу. Но у него нет сосуда в 6 пинт, а есть два сосуда в 8 пинт и 5 пинт. Каким образом можно налить 6 пинт в сосуд емкостью 8 пинт?  </a:t>
            </a:r>
            <a:endParaRPr lang="ru-RU" sz="36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b="1" dirty="0" smtClean="0">
                <a:latin typeface="Times New Roman" pitchFamily="18" charset="0"/>
                <a:cs typeface="Times New Roman" pitchFamily="18" charset="0"/>
              </a:rPr>
              <a:t>Ответ: </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304800" y="1554163"/>
          <a:ext cx="8686800" cy="4206240"/>
        </p:xfrm>
        <a:graphic>
          <a:graphicData uri="http://schemas.openxmlformats.org/drawingml/2006/table">
            <a:tbl>
              <a:tblPr firstRow="1" bandRow="1">
                <a:tableStyleId>{5C22544A-7EE6-4342-B048-85BDC9FD1C3A}</a:tableStyleId>
              </a:tblPr>
              <a:tblGrid>
                <a:gridCol w="3695696"/>
                <a:gridCol w="1785950"/>
                <a:gridCol w="1571636"/>
                <a:gridCol w="1633518"/>
              </a:tblGrid>
              <a:tr h="370840">
                <a:tc>
                  <a:txBody>
                    <a:bodyPr/>
                    <a:lstStyle/>
                    <a:p>
                      <a:pPr algn="ctr">
                        <a:lnSpc>
                          <a:spcPct val="115000"/>
                        </a:lnSpc>
                        <a:spcAft>
                          <a:spcPts val="0"/>
                        </a:spcAft>
                      </a:pPr>
                      <a:r>
                        <a:rPr lang="ru-RU" sz="2400" b="1" dirty="0">
                          <a:latin typeface="Times New Roman"/>
                          <a:ea typeface="Calibri"/>
                          <a:cs typeface="Times New Roman"/>
                        </a:rPr>
                        <a:t>Бочонок</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12 литровый</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8 литровый</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5 литровый</a:t>
                      </a:r>
                      <a:endParaRPr lang="ru-RU" sz="2400" b="1" dirty="0">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Calibri"/>
                          <a:cs typeface="Times New Roman"/>
                        </a:rPr>
                        <a:t> До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1-го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8</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2-го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4</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5</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3-го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9</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4-го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9</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5-го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8</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6-го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5</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7-го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0</a:t>
                      </a:r>
                      <a:endParaRPr lang="ru-RU" sz="2400" b="1" dirty="0">
                        <a:latin typeface="Calibri"/>
                        <a:ea typeface="Calibri"/>
                        <a:cs typeface="Times New Roman"/>
                      </a:endParaRPr>
                    </a:p>
                  </a:txBody>
                  <a:tcPr marL="68580" marR="68580" marT="0" marB="0"/>
                </a:tc>
              </a:tr>
            </a:tbl>
          </a:graphicData>
        </a:graphic>
      </p:graphicFrame>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10000"/>
          </a:bodyPr>
          <a:lstStyle/>
          <a:p>
            <a:pPr lvl="0"/>
            <a:r>
              <a:rPr lang="ru-RU" b="1" i="1" dirty="0" smtClean="0">
                <a:latin typeface="Times New Roman" pitchFamily="18" charset="0"/>
                <a:cs typeface="Times New Roman" pitchFamily="18" charset="0"/>
              </a:rPr>
              <a:t>Белоснежка ждет в гости гномов. Зима выдалась морозной и снежной, и Белоснежка не знает наверняка, сколько гномов решатся отправиться в далекое путешествие в гости, однако знает, что их будет не более 12. В ее хозяйстве есть кастрюлька на 12 чашек, она наполнена водой, и две пустых - на 9 чашек и на 5. Можно ли приготовить кофе для любого количества гостей, если угощать каждого одной чашкой напитка? </a:t>
            </a:r>
            <a:endParaRPr lang="ru-RU"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r>
              <a:rPr lang="ru-RU" sz="4000" b="1" i="1" dirty="0" smtClean="0">
                <a:latin typeface="Times New Roman" pitchFamily="18" charset="0"/>
                <a:cs typeface="Times New Roman" pitchFamily="18" charset="0"/>
              </a:rPr>
              <a:t>Разрешима ли предыдущая задача, если в хозяйстве у Белоснежки имеются кастрюлька с водой на 12 чашек и пустые кастрюльки на 9 и 7 чашек? </a:t>
            </a:r>
            <a:endParaRPr lang="ru-RU" sz="4000" b="1" dirty="0" smtClean="0">
              <a:latin typeface="Times New Roman" pitchFamily="18" charset="0"/>
              <a:cs typeface="Times New Roman" pitchFamily="18" charset="0"/>
            </a:endParaRPr>
          </a:p>
          <a:p>
            <a:endParaRPr lang="ru-RU" sz="40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latin typeface="Times New Roman" pitchFamily="18" charset="0"/>
                <a:cs typeface="Times New Roman" pitchFamily="18" charset="0"/>
              </a:rPr>
              <a:t>Ответ:</a:t>
            </a:r>
            <a:endParaRPr lang="ru-RU" sz="3200" b="1"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ru-RU" b="1" dirty="0" smtClean="0">
                <a:latin typeface="Times New Roman" pitchFamily="18" charset="0"/>
                <a:cs typeface="Times New Roman" pitchFamily="18" charset="0"/>
              </a:rPr>
              <a:t>Для указанных объемов кастрюлек невозможно отмерить 6 чашек, т.е. невозможно разделить воду пополам. </a:t>
            </a:r>
            <a:endParaRPr lang="ru-RU"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3600" b="1" i="1" dirty="0" smtClean="0">
                <a:latin typeface="Times New Roman" pitchFamily="18" charset="0"/>
                <a:cs typeface="Times New Roman" pitchFamily="18" charset="0"/>
              </a:rPr>
              <a:t>Двое должны разделить поровну 8 ведер кваса, находящегося в восьмиведерном бочонке. Но у них есть только два пустых бочонка, в один из которых входит 5 ведер, а в другой - 3 ведра. Спрашивается, как они могут разделить этот квас, пользуясь только этими тремя бочонками? </a:t>
            </a:r>
            <a:endParaRPr lang="ru-RU" sz="36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20000"/>
          </a:bodyPr>
          <a:lstStyle/>
          <a:p>
            <a:pPr lvl="0"/>
            <a:r>
              <a:rPr lang="ru-RU" b="1" i="1" dirty="0" smtClean="0">
                <a:latin typeface="Times New Roman" pitchFamily="18" charset="0"/>
                <a:cs typeface="Times New Roman" pitchFamily="18" charset="0"/>
              </a:rPr>
              <a:t>Для путешествия по морю необходим запас пресной воды. В плавании вода расходуется со скоростью 1 бочка в сутки. В некоторый момент времени запас воды на берегу составлял 8 бочек, и вода находилась в баке, заполненном до краев. На яхте имеется такой же бак, объемом 8 бочек, но пустой. На сколько дней можно планировать путешествие, если с собой нельзя брать лишнюю воду, а в распоряжении имеется еще две пустых емкости объемом 3 и 6 бочек и их можно использовать для переливания воды? </a:t>
            </a:r>
            <a:endParaRPr lang="ru-RU"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latin typeface="Times New Roman" pitchFamily="18" charset="0"/>
                <a:cs typeface="Times New Roman" pitchFamily="18" charset="0"/>
              </a:rPr>
              <a:t>Ответ: </a:t>
            </a:r>
            <a:endParaRPr lang="ru-RU" sz="3200"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304800" y="1554163"/>
          <a:ext cx="8686800" cy="2523744"/>
        </p:xfrm>
        <a:graphic>
          <a:graphicData uri="http://schemas.openxmlformats.org/drawingml/2006/table">
            <a:tbl>
              <a:tblPr firstRow="1" bandRow="1">
                <a:tableStyleId>{5C22544A-7EE6-4342-B048-85BDC9FD1C3A}</a:tableStyleId>
              </a:tblPr>
              <a:tblGrid>
                <a:gridCol w="4410076"/>
                <a:gridCol w="1357322"/>
                <a:gridCol w="1500198"/>
                <a:gridCol w="1419204"/>
              </a:tblGrid>
              <a:tr h="370840">
                <a:tc>
                  <a:txBody>
                    <a:bodyPr/>
                    <a:lstStyle/>
                    <a:p>
                      <a:pPr>
                        <a:lnSpc>
                          <a:spcPct val="115000"/>
                        </a:lnSpc>
                        <a:spcAft>
                          <a:spcPts val="0"/>
                        </a:spcAft>
                      </a:pPr>
                      <a:r>
                        <a:rPr lang="ru-RU" sz="2400" b="1" dirty="0">
                          <a:latin typeface="Times New Roman"/>
                          <a:ea typeface="Calibri"/>
                          <a:cs typeface="Times New Roman"/>
                        </a:rPr>
                        <a:t> До переливания</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8</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0</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0</a:t>
                      </a:r>
                      <a:endParaRPr lang="ru-RU" sz="2400" b="1" dirty="0">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1-го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0</a:t>
                      </a:r>
                      <a:endParaRPr lang="ru-RU" sz="2400" b="1" dirty="0">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2-го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3</a:t>
                      </a:r>
                      <a:endParaRPr lang="ru-RU" sz="2400" b="1" dirty="0">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3-го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5</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3</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0</a:t>
                      </a:r>
                      <a:endParaRPr lang="ru-RU" sz="2400" b="1" dirty="0">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4-го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5</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3</a:t>
                      </a:r>
                      <a:endParaRPr lang="ru-RU" sz="2400" b="1" dirty="0">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5-го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8</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0</a:t>
                      </a:r>
                      <a:endParaRPr lang="ru-RU" sz="2400" b="1" dirty="0">
                        <a:latin typeface="Calibri"/>
                        <a:ea typeface="Calibri"/>
                        <a:cs typeface="Times New Roman"/>
                      </a:endParaRPr>
                    </a:p>
                  </a:txBody>
                  <a:tcPr marL="68580" marR="68580" marT="0" marB="0"/>
                </a:tc>
              </a:tr>
            </a:tbl>
          </a:graphicData>
        </a:graphic>
      </p:graphicFrame>
      <p:sp>
        <p:nvSpPr>
          <p:cNvPr id="6" name="Прямоугольник 5"/>
          <p:cNvSpPr/>
          <p:nvPr/>
        </p:nvSpPr>
        <p:spPr>
          <a:xfrm>
            <a:off x="285720" y="4572008"/>
            <a:ext cx="8643998" cy="461665"/>
          </a:xfrm>
          <a:prstGeom prst="rect">
            <a:avLst/>
          </a:prstGeom>
        </p:spPr>
        <p:txBody>
          <a:bodyPr wrap="square">
            <a:spAutoFit/>
          </a:bodyPr>
          <a:lstStyle/>
          <a:p>
            <a:r>
              <a:rPr lang="ru-RU" sz="2400" b="1" dirty="0" smtClean="0">
                <a:latin typeface="Times New Roman" pitchFamily="18" charset="0"/>
                <a:cs typeface="Times New Roman" pitchFamily="18" charset="0"/>
              </a:rPr>
              <a:t>Путешествие может планироваться на 2, 3, 5 или 6 дней. </a:t>
            </a:r>
            <a:endParaRPr lang="ru-RU" sz="24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3600" b="1" i="1" dirty="0" smtClean="0">
                <a:latin typeface="Times New Roman" pitchFamily="18" charset="0"/>
                <a:cs typeface="Times New Roman" pitchFamily="18" charset="0"/>
              </a:rPr>
              <a:t>Трое ребят пришли к веселому молочнику за молоком с битонами 3, 4 и 5 литра и попросили налить каждому по 2 литра.У молочника есть 2 полных  больших фляги по 50 литров каждая. Немного подумав, молочник легко справился с этим заданием.</a:t>
            </a:r>
            <a:endParaRPr lang="ru-RU" sz="36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b="1" dirty="0" smtClean="0">
                <a:latin typeface="Times New Roman" pitchFamily="18" charset="0"/>
                <a:cs typeface="Times New Roman" pitchFamily="18" charset="0"/>
              </a:rPr>
              <a:t>Ответ:</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14282" y="1357298"/>
          <a:ext cx="8686800" cy="5047488"/>
        </p:xfrm>
        <a:graphic>
          <a:graphicData uri="http://schemas.openxmlformats.org/drawingml/2006/table">
            <a:tbl>
              <a:tblPr firstRow="1" bandRow="1">
                <a:tableStyleId>{5C22544A-7EE6-4342-B048-85BDC9FD1C3A}</a:tableStyleId>
              </a:tblPr>
              <a:tblGrid>
                <a:gridCol w="3838572"/>
                <a:gridCol w="1000132"/>
                <a:gridCol w="1000132"/>
                <a:gridCol w="1000132"/>
                <a:gridCol w="928694"/>
                <a:gridCol w="919138"/>
              </a:tblGrid>
              <a:tr h="370840">
                <a:tc>
                  <a:txBody>
                    <a:bodyPr/>
                    <a:lstStyle/>
                    <a:p>
                      <a:pPr>
                        <a:lnSpc>
                          <a:spcPct val="115000"/>
                        </a:lnSpc>
                        <a:spcAft>
                          <a:spcPts val="0"/>
                        </a:spcAft>
                      </a:pPr>
                      <a:r>
                        <a:rPr lang="ru-RU" sz="2400" b="1" dirty="0">
                          <a:latin typeface="Times New Roman"/>
                          <a:ea typeface="Calibri"/>
                          <a:cs typeface="Times New Roman"/>
                        </a:rPr>
                        <a:t>Бидон</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5 литровый</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3 литровый</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4 литровый</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50 литр.</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50 литр.</a:t>
                      </a:r>
                      <a:endParaRPr lang="ru-RU" sz="2400" b="1" dirty="0">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Calibri"/>
                          <a:cs typeface="Times New Roman"/>
                        </a:rPr>
                        <a:t> До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50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50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1-го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47</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2-го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5</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47</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3-го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47</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4-го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49</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5-го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49</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6-го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5</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44</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49</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7-го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44</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49</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8-го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44</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50</a:t>
                      </a:r>
                      <a:endParaRPr lang="ru-RU" sz="2400" b="1" dirty="0">
                        <a:latin typeface="Calibri"/>
                        <a:ea typeface="Calibri"/>
                        <a:cs typeface="Times New Roman"/>
                      </a:endParaRPr>
                    </a:p>
                  </a:txBody>
                  <a:tcPr marL="68580" marR="68580" marT="0" marB="0"/>
                </a:tc>
              </a:tr>
            </a:tbl>
          </a:graphicData>
        </a:graphic>
      </p:graphicFrame>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4000" b="1" i="1" dirty="0" smtClean="0">
                <a:latin typeface="Times New Roman" pitchFamily="18" charset="0"/>
                <a:cs typeface="Times New Roman" pitchFamily="18" charset="0"/>
              </a:rPr>
              <a:t>В бочке 20 литров вина. Сосед просит налить ему 5 литров а сам пришел с ведрами на 7 и 13 литров. Нет проблем - сказал хозяин. Как он поступил?</a:t>
            </a:r>
            <a:endParaRPr lang="ru-RU" sz="40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dirty="0" smtClean="0"/>
              <a:t/>
            </a:r>
            <a:br>
              <a:rPr lang="ru-RU" dirty="0" smtClean="0"/>
            </a:br>
            <a:r>
              <a:rPr lang="ru-RU" b="1" dirty="0" smtClean="0">
                <a:latin typeface="Times New Roman" pitchFamily="18" charset="0"/>
                <a:cs typeface="Times New Roman" pitchFamily="18" charset="0"/>
              </a:rPr>
              <a:t>Ответ:</a:t>
            </a:r>
            <a:br>
              <a:rPr lang="ru-RU" b="1" dirty="0" smtClean="0">
                <a:latin typeface="Times New Roman" pitchFamily="18" charset="0"/>
                <a:cs typeface="Times New Roman" pitchFamily="18" charset="0"/>
              </a:rPr>
            </a:br>
            <a:r>
              <a:rPr lang="ru-RU" dirty="0" smtClean="0"/>
              <a:t/>
            </a:r>
            <a:br>
              <a:rPr lang="ru-RU" dirty="0" smtClean="0"/>
            </a:br>
            <a:endParaRPr lang="ru-RU" dirty="0"/>
          </a:p>
        </p:txBody>
      </p:sp>
      <p:graphicFrame>
        <p:nvGraphicFramePr>
          <p:cNvPr id="4" name="Содержимое 3"/>
          <p:cNvGraphicFramePr>
            <a:graphicFrameLocks noGrp="1"/>
          </p:cNvGraphicFramePr>
          <p:nvPr>
            <p:ph idx="1"/>
          </p:nvPr>
        </p:nvGraphicFramePr>
        <p:xfrm>
          <a:off x="304800" y="1554163"/>
          <a:ext cx="8624918" cy="4626864"/>
        </p:xfrm>
        <a:graphic>
          <a:graphicData uri="http://schemas.openxmlformats.org/drawingml/2006/table">
            <a:tbl>
              <a:tblPr firstRow="1" bandRow="1">
                <a:tableStyleId>{5C22544A-7EE6-4342-B048-85BDC9FD1C3A}</a:tableStyleId>
              </a:tblPr>
              <a:tblGrid>
                <a:gridCol w="3695696"/>
                <a:gridCol w="1571636"/>
                <a:gridCol w="1643074"/>
                <a:gridCol w="1714512"/>
              </a:tblGrid>
              <a:tr h="370840">
                <a:tc>
                  <a:txBody>
                    <a:bodyPr/>
                    <a:lstStyle/>
                    <a:p>
                      <a:pPr algn="ctr">
                        <a:lnSpc>
                          <a:spcPct val="115000"/>
                        </a:lnSpc>
                        <a:spcAft>
                          <a:spcPts val="0"/>
                        </a:spcAft>
                      </a:pPr>
                      <a:r>
                        <a:rPr lang="ru-RU" sz="2400" b="1" dirty="0">
                          <a:latin typeface="Times New Roman" pitchFamily="18" charset="0"/>
                          <a:ea typeface="Calibri"/>
                          <a:cs typeface="Times New Roman" pitchFamily="18" charset="0"/>
                        </a:rPr>
                        <a:t>Ведро</a:t>
                      </a:r>
                    </a:p>
                  </a:txBody>
                  <a:tcPr marL="68580" marR="68580" marT="0" marB="0"/>
                </a:tc>
                <a:tc>
                  <a:txBody>
                    <a:bodyPr/>
                    <a:lstStyle/>
                    <a:p>
                      <a:pPr algn="ctr">
                        <a:lnSpc>
                          <a:spcPct val="115000"/>
                        </a:lnSpc>
                        <a:spcAft>
                          <a:spcPts val="0"/>
                        </a:spcAft>
                      </a:pPr>
                      <a:r>
                        <a:rPr lang="ru-RU" sz="2400" b="1" dirty="0">
                          <a:latin typeface="Times New Roman" pitchFamily="18" charset="0"/>
                          <a:ea typeface="Calibri"/>
                          <a:cs typeface="Times New Roman" pitchFamily="18" charset="0"/>
                        </a:rPr>
                        <a:t>7 литровое</a:t>
                      </a:r>
                    </a:p>
                  </a:txBody>
                  <a:tcPr marL="68580" marR="68580" marT="0" marB="0"/>
                </a:tc>
                <a:tc>
                  <a:txBody>
                    <a:bodyPr/>
                    <a:lstStyle/>
                    <a:p>
                      <a:pPr algn="ctr">
                        <a:lnSpc>
                          <a:spcPct val="115000"/>
                        </a:lnSpc>
                        <a:spcAft>
                          <a:spcPts val="0"/>
                        </a:spcAft>
                      </a:pPr>
                      <a:r>
                        <a:rPr lang="ru-RU" sz="2400" b="1" dirty="0">
                          <a:latin typeface="Times New Roman" pitchFamily="18" charset="0"/>
                          <a:ea typeface="Calibri"/>
                          <a:cs typeface="Times New Roman" pitchFamily="18" charset="0"/>
                        </a:rPr>
                        <a:t>13 литровое</a:t>
                      </a:r>
                    </a:p>
                  </a:txBody>
                  <a:tcPr marL="68580" marR="68580" marT="0" marB="0"/>
                </a:tc>
                <a:tc>
                  <a:txBody>
                    <a:bodyPr/>
                    <a:lstStyle/>
                    <a:p>
                      <a:pPr algn="ctr">
                        <a:lnSpc>
                          <a:spcPct val="115000"/>
                        </a:lnSpc>
                        <a:spcAft>
                          <a:spcPts val="0"/>
                        </a:spcAft>
                      </a:pPr>
                      <a:r>
                        <a:rPr lang="ru-RU" sz="2400" b="1" dirty="0">
                          <a:latin typeface="Times New Roman" pitchFamily="18" charset="0"/>
                          <a:ea typeface="Calibri"/>
                          <a:cs typeface="Times New Roman" pitchFamily="18" charset="0"/>
                        </a:rPr>
                        <a:t>20 литровая</a:t>
                      </a:r>
                    </a:p>
                  </a:txBody>
                  <a:tcPr marL="68580" marR="68580" marT="0" marB="0"/>
                </a:tc>
              </a:tr>
              <a:tr h="370840">
                <a:tc>
                  <a:txBody>
                    <a:bodyPr/>
                    <a:lstStyle/>
                    <a:p>
                      <a:pPr>
                        <a:lnSpc>
                          <a:spcPct val="115000"/>
                        </a:lnSpc>
                        <a:spcAft>
                          <a:spcPts val="0"/>
                        </a:spcAft>
                      </a:pPr>
                      <a:r>
                        <a:rPr lang="ru-RU" sz="2400" b="1">
                          <a:latin typeface="Times New Roman" pitchFamily="18" charset="0"/>
                          <a:ea typeface="Calibri"/>
                          <a:cs typeface="Times New Roman" pitchFamily="18" charset="0"/>
                        </a:rPr>
                        <a:t> До переливания</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0</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0</a:t>
                      </a:r>
                    </a:p>
                  </a:txBody>
                  <a:tcPr marL="68580" marR="68580" marT="0" marB="0"/>
                </a:tc>
                <a:tc>
                  <a:txBody>
                    <a:bodyPr/>
                    <a:lstStyle/>
                    <a:p>
                      <a:pPr algn="ctr">
                        <a:lnSpc>
                          <a:spcPct val="115000"/>
                        </a:lnSpc>
                        <a:spcAft>
                          <a:spcPts val="0"/>
                        </a:spcAft>
                      </a:pPr>
                      <a:r>
                        <a:rPr lang="ru-RU" sz="2400" b="1" dirty="0">
                          <a:latin typeface="Times New Roman" pitchFamily="18" charset="0"/>
                          <a:ea typeface="Calibri"/>
                          <a:cs typeface="Times New Roman" pitchFamily="18" charset="0"/>
                        </a:rPr>
                        <a:t>20</a:t>
                      </a:r>
                    </a:p>
                  </a:txBody>
                  <a:tcPr marL="68580" marR="68580" marT="0" marB="0"/>
                </a:tc>
              </a:tr>
              <a:tr h="370840">
                <a:tc>
                  <a:txBody>
                    <a:bodyPr/>
                    <a:lstStyle/>
                    <a:p>
                      <a:pPr>
                        <a:lnSpc>
                          <a:spcPct val="115000"/>
                        </a:lnSpc>
                        <a:spcAft>
                          <a:spcPts val="0"/>
                        </a:spcAft>
                      </a:pPr>
                      <a:r>
                        <a:rPr lang="ru-RU" sz="2400" b="1">
                          <a:latin typeface="Times New Roman" pitchFamily="18" charset="0"/>
                          <a:ea typeface="Times New Roman"/>
                          <a:cs typeface="Times New Roman" pitchFamily="18" charset="0"/>
                        </a:rPr>
                        <a:t>После 1-го переливания</a:t>
                      </a:r>
                      <a:endParaRPr lang="ru-RU" sz="2400" b="1">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0</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13</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7</a:t>
                      </a:r>
                    </a:p>
                  </a:txBody>
                  <a:tcPr marL="68580" marR="68580" marT="0" marB="0"/>
                </a:tc>
              </a:tr>
              <a:tr h="370840">
                <a:tc>
                  <a:txBody>
                    <a:bodyPr/>
                    <a:lstStyle/>
                    <a:p>
                      <a:pPr>
                        <a:lnSpc>
                          <a:spcPct val="115000"/>
                        </a:lnSpc>
                        <a:spcAft>
                          <a:spcPts val="0"/>
                        </a:spcAft>
                      </a:pPr>
                      <a:r>
                        <a:rPr lang="ru-RU" sz="2400" b="1">
                          <a:latin typeface="Times New Roman" pitchFamily="18" charset="0"/>
                          <a:ea typeface="Times New Roman"/>
                          <a:cs typeface="Times New Roman" pitchFamily="18" charset="0"/>
                        </a:rPr>
                        <a:t>После 2-го переливания</a:t>
                      </a:r>
                      <a:endParaRPr lang="ru-RU" sz="2400" b="1">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7</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6</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7</a:t>
                      </a:r>
                    </a:p>
                  </a:txBody>
                  <a:tcPr marL="68580" marR="68580" marT="0" marB="0"/>
                </a:tc>
              </a:tr>
              <a:tr h="370840">
                <a:tc>
                  <a:txBody>
                    <a:bodyPr/>
                    <a:lstStyle/>
                    <a:p>
                      <a:pPr>
                        <a:lnSpc>
                          <a:spcPct val="115000"/>
                        </a:lnSpc>
                        <a:spcAft>
                          <a:spcPts val="0"/>
                        </a:spcAft>
                      </a:pPr>
                      <a:r>
                        <a:rPr lang="ru-RU" sz="2400" b="1">
                          <a:latin typeface="Times New Roman" pitchFamily="18" charset="0"/>
                          <a:ea typeface="Times New Roman"/>
                          <a:cs typeface="Times New Roman" pitchFamily="18" charset="0"/>
                        </a:rPr>
                        <a:t>После 3-го переливания</a:t>
                      </a:r>
                      <a:endParaRPr lang="ru-RU" sz="2400" b="1">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0</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6</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14</a:t>
                      </a:r>
                    </a:p>
                  </a:txBody>
                  <a:tcPr marL="68580" marR="68580" marT="0" marB="0"/>
                </a:tc>
              </a:tr>
              <a:tr h="370840">
                <a:tc>
                  <a:txBody>
                    <a:bodyPr/>
                    <a:lstStyle/>
                    <a:p>
                      <a:pPr>
                        <a:lnSpc>
                          <a:spcPct val="115000"/>
                        </a:lnSpc>
                        <a:spcAft>
                          <a:spcPts val="0"/>
                        </a:spcAft>
                      </a:pPr>
                      <a:r>
                        <a:rPr lang="ru-RU" sz="2400" b="1">
                          <a:latin typeface="Times New Roman" pitchFamily="18" charset="0"/>
                          <a:ea typeface="Times New Roman"/>
                          <a:cs typeface="Times New Roman" pitchFamily="18" charset="0"/>
                        </a:rPr>
                        <a:t>После 4-го переливания</a:t>
                      </a:r>
                      <a:endParaRPr lang="ru-RU" sz="2400" b="1">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pPr>
                      <a:r>
                        <a:rPr lang="ru-RU" sz="2400" b="1" dirty="0">
                          <a:latin typeface="Times New Roman" pitchFamily="18" charset="0"/>
                          <a:ea typeface="Calibri"/>
                          <a:cs typeface="Times New Roman" pitchFamily="18" charset="0"/>
                        </a:rPr>
                        <a:t>6</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0</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14</a:t>
                      </a:r>
                    </a:p>
                  </a:txBody>
                  <a:tcPr marL="68580" marR="68580" marT="0" marB="0"/>
                </a:tc>
              </a:tr>
              <a:tr h="370840">
                <a:tc>
                  <a:txBody>
                    <a:bodyPr/>
                    <a:lstStyle/>
                    <a:p>
                      <a:pPr>
                        <a:lnSpc>
                          <a:spcPct val="115000"/>
                        </a:lnSpc>
                        <a:spcAft>
                          <a:spcPts val="0"/>
                        </a:spcAft>
                      </a:pPr>
                      <a:r>
                        <a:rPr lang="ru-RU" sz="2400" b="1" dirty="0">
                          <a:latin typeface="Times New Roman" pitchFamily="18" charset="0"/>
                          <a:ea typeface="Times New Roman"/>
                          <a:cs typeface="Times New Roman" pitchFamily="18" charset="0"/>
                        </a:rPr>
                        <a:t>После 5-го переливания</a:t>
                      </a:r>
                      <a:endParaRPr lang="ru-RU" sz="2400" b="1"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6</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13</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1</a:t>
                      </a:r>
                    </a:p>
                  </a:txBody>
                  <a:tcPr marL="68580" marR="68580" marT="0" marB="0"/>
                </a:tc>
              </a:tr>
              <a:tr h="370840">
                <a:tc>
                  <a:txBody>
                    <a:bodyPr/>
                    <a:lstStyle/>
                    <a:p>
                      <a:pPr>
                        <a:lnSpc>
                          <a:spcPct val="115000"/>
                        </a:lnSpc>
                        <a:spcAft>
                          <a:spcPts val="0"/>
                        </a:spcAft>
                      </a:pPr>
                      <a:r>
                        <a:rPr lang="ru-RU" sz="2400" b="1">
                          <a:latin typeface="Times New Roman" pitchFamily="18" charset="0"/>
                          <a:ea typeface="Times New Roman"/>
                          <a:cs typeface="Times New Roman" pitchFamily="18" charset="0"/>
                        </a:rPr>
                        <a:t>После 6-го переливания</a:t>
                      </a:r>
                      <a:endParaRPr lang="ru-RU" sz="2400" b="1">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7</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12</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1</a:t>
                      </a:r>
                    </a:p>
                  </a:txBody>
                  <a:tcPr marL="68580" marR="68580" marT="0" marB="0"/>
                </a:tc>
              </a:tr>
              <a:tr h="370840">
                <a:tc>
                  <a:txBody>
                    <a:bodyPr/>
                    <a:lstStyle/>
                    <a:p>
                      <a:pPr>
                        <a:lnSpc>
                          <a:spcPct val="115000"/>
                        </a:lnSpc>
                        <a:spcAft>
                          <a:spcPts val="0"/>
                        </a:spcAft>
                      </a:pPr>
                      <a:r>
                        <a:rPr lang="ru-RU" sz="2400" b="1">
                          <a:latin typeface="Times New Roman" pitchFamily="18" charset="0"/>
                          <a:ea typeface="Times New Roman"/>
                          <a:cs typeface="Times New Roman" pitchFamily="18" charset="0"/>
                        </a:rPr>
                        <a:t>После 7-го переливания</a:t>
                      </a:r>
                      <a:endParaRPr lang="ru-RU" sz="2400" b="1">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0</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12</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8</a:t>
                      </a:r>
                    </a:p>
                  </a:txBody>
                  <a:tcPr marL="68580" marR="68580" marT="0" marB="0"/>
                </a:tc>
              </a:tr>
              <a:tr h="370840">
                <a:tc>
                  <a:txBody>
                    <a:bodyPr/>
                    <a:lstStyle/>
                    <a:p>
                      <a:pPr>
                        <a:lnSpc>
                          <a:spcPct val="115000"/>
                        </a:lnSpc>
                        <a:spcAft>
                          <a:spcPts val="0"/>
                        </a:spcAft>
                      </a:pPr>
                      <a:r>
                        <a:rPr lang="ru-RU" sz="2400" b="1">
                          <a:latin typeface="Times New Roman" pitchFamily="18" charset="0"/>
                          <a:ea typeface="Times New Roman"/>
                          <a:cs typeface="Times New Roman" pitchFamily="18" charset="0"/>
                        </a:rPr>
                        <a:t>После 8-го переливания</a:t>
                      </a:r>
                      <a:endParaRPr lang="ru-RU" sz="2400" b="1">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7</a:t>
                      </a:r>
                    </a:p>
                  </a:txBody>
                  <a:tcPr marL="68580" marR="68580" marT="0" marB="0"/>
                </a:tc>
                <a:tc>
                  <a:txBody>
                    <a:bodyPr/>
                    <a:lstStyle/>
                    <a:p>
                      <a:pPr algn="ctr">
                        <a:lnSpc>
                          <a:spcPct val="115000"/>
                        </a:lnSpc>
                        <a:spcAft>
                          <a:spcPts val="0"/>
                        </a:spcAft>
                      </a:pPr>
                      <a:r>
                        <a:rPr lang="ru-RU" sz="2400" b="1">
                          <a:latin typeface="Times New Roman" pitchFamily="18" charset="0"/>
                          <a:ea typeface="Calibri"/>
                          <a:cs typeface="Times New Roman" pitchFamily="18" charset="0"/>
                        </a:rPr>
                        <a:t>5</a:t>
                      </a:r>
                    </a:p>
                  </a:txBody>
                  <a:tcPr marL="68580" marR="68580" marT="0" marB="0"/>
                </a:tc>
                <a:tc>
                  <a:txBody>
                    <a:bodyPr/>
                    <a:lstStyle/>
                    <a:p>
                      <a:pPr algn="ctr">
                        <a:lnSpc>
                          <a:spcPct val="115000"/>
                        </a:lnSpc>
                        <a:spcAft>
                          <a:spcPts val="0"/>
                        </a:spcAft>
                      </a:pPr>
                      <a:r>
                        <a:rPr lang="ru-RU" sz="2400" b="1" dirty="0">
                          <a:latin typeface="Times New Roman" pitchFamily="18" charset="0"/>
                          <a:ea typeface="Calibri"/>
                          <a:cs typeface="Times New Roman" pitchFamily="18" charset="0"/>
                        </a:rPr>
                        <a:t>8</a:t>
                      </a:r>
                    </a:p>
                  </a:txBody>
                  <a:tcPr marL="68580" marR="68580" marT="0" marB="0"/>
                </a:tc>
              </a:tr>
            </a:tbl>
          </a:graphicData>
        </a:graphic>
      </p:graphicFrame>
    </p:spTree>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4000" b="1" i="1" dirty="0" smtClean="0">
                <a:latin typeface="Times New Roman" pitchFamily="18" charset="0"/>
                <a:cs typeface="Times New Roman" pitchFamily="18" charset="0"/>
              </a:rPr>
              <a:t>Винодел обычно продает свое вино по 30 и по 50 литров и использует для этого кувшины только такого размера. Один из покупателей захотел купить 10 литров. Как винодел отмерил ему 10 литров пользуясь своими кувшинами?</a:t>
            </a:r>
            <a:endParaRPr lang="ru-RU" sz="40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latin typeface="Times New Roman" pitchFamily="18" charset="0"/>
                <a:cs typeface="Times New Roman" pitchFamily="18" charset="0"/>
              </a:rPr>
              <a:t>Ответ:</a:t>
            </a:r>
            <a:endParaRPr lang="ru-RU" sz="3200" b="1"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ru-RU" b="1" dirty="0" smtClean="0">
                <a:latin typeface="Times New Roman" pitchFamily="18" charset="0"/>
                <a:cs typeface="Times New Roman" pitchFamily="18" charset="0"/>
              </a:rPr>
              <a:t>Сначала он наполнил 30-литровый кувшин и вылил его содержимое в 50-литровый. Потом опять наполнил 30-литровый и долил до полного заполнения в 50-литровый. В результате у него в кувшине останется 10 литров.</a:t>
            </a:r>
          </a:p>
          <a:p>
            <a:endParaRPr lang="ru-RU" dirty="0"/>
          </a:p>
        </p:txBody>
      </p:sp>
    </p:spTree>
  </p:cSld>
  <p:clrMapOvr>
    <a:masterClrMapping/>
  </p:clrMapOv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4000" b="1" i="1" dirty="0" smtClean="0">
                <a:latin typeface="Times New Roman" pitchFamily="18" charset="0"/>
                <a:cs typeface="Times New Roman" pitchFamily="18" charset="0"/>
              </a:rPr>
              <a:t>Как, имея пятилитровое ведро и девятилитровую банку, набрать из реки ровно три литра воды?</a:t>
            </a:r>
            <a:endParaRPr lang="ru-RU" sz="40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latin typeface="Times New Roman" pitchFamily="18" charset="0"/>
                <a:cs typeface="Times New Roman" pitchFamily="18" charset="0"/>
              </a:rPr>
              <a:t>Ответ:</a:t>
            </a:r>
            <a:endParaRPr lang="ru-RU" sz="3200"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lnSpcReduction="10000"/>
          </a:bodyPr>
          <a:lstStyle/>
          <a:p>
            <a:r>
              <a:rPr lang="ru-RU" b="1" dirty="0" smtClean="0">
                <a:latin typeface="Times New Roman" pitchFamily="18" charset="0"/>
                <a:cs typeface="Times New Roman" pitchFamily="18" charset="0"/>
              </a:rPr>
              <a:t>Заполняем 9-литровую банку и заливаем из нее в 5-литровое ведро.  В 9 литровой -  4 литра. Выливаем воду из 5-литровой и заливаем туда 4 литра из 9-литровой. Заполняем 9-литровую и выливаем оттуда 1 литр в 5-литровую. Выливаем воду из 5-литровой и заполняем 5-литровую из 9-литровой. В 9-литровой теперь 3 литра. Если 5 литров в ведре не нужно, их можно вылить.</a:t>
            </a:r>
            <a:endParaRPr lang="ru-RU"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atin typeface="Times New Roman" pitchFamily="18" charset="0"/>
                <a:cs typeface="Times New Roman" pitchFamily="18" charset="0"/>
              </a:rPr>
              <a:t>Ответ:  Решение 1:</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14282" y="1285859"/>
          <a:ext cx="8777318" cy="5361372"/>
        </p:xfrm>
        <a:graphic>
          <a:graphicData uri="http://schemas.openxmlformats.org/drawingml/2006/table">
            <a:tbl>
              <a:tblPr firstRow="1" bandRow="1">
                <a:tableStyleId>{5C22544A-7EE6-4342-B048-85BDC9FD1C3A}</a:tableStyleId>
              </a:tblPr>
              <a:tblGrid>
                <a:gridCol w="3786214"/>
                <a:gridCol w="1928826"/>
                <a:gridCol w="1571636"/>
                <a:gridCol w="1490642"/>
              </a:tblGrid>
              <a:tr h="810691">
                <a:tc>
                  <a:txBody>
                    <a:bodyPr/>
                    <a:lstStyle/>
                    <a:p>
                      <a:pPr algn="ctr">
                        <a:lnSpc>
                          <a:spcPct val="115000"/>
                        </a:lnSpc>
                        <a:spcAft>
                          <a:spcPts val="0"/>
                        </a:spcAft>
                      </a:pPr>
                      <a:r>
                        <a:rPr lang="ru-RU" sz="2400" b="1" dirty="0">
                          <a:latin typeface="Times New Roman"/>
                          <a:ea typeface="Times New Roman"/>
                          <a:cs typeface="Times New Roman"/>
                        </a:rPr>
                        <a:t>Бочонки</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Восьмиведерный</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Пятиведерный</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Трехведерный</a:t>
                      </a:r>
                      <a:endParaRPr lang="ru-RU" sz="2400" b="1" dirty="0">
                        <a:latin typeface="Calibri"/>
                        <a:ea typeface="Calibri"/>
                        <a:cs typeface="Times New Roman"/>
                      </a:endParaRPr>
                    </a:p>
                  </a:txBody>
                  <a:tcPr marL="9525" marR="9525" marT="9525" marB="9525" anchor="ctr"/>
                </a:tc>
              </a:tr>
              <a:tr h="414321">
                <a:tc>
                  <a:txBody>
                    <a:bodyPr/>
                    <a:lstStyle/>
                    <a:p>
                      <a:pPr algn="ctr">
                        <a:lnSpc>
                          <a:spcPct val="115000"/>
                        </a:lnSpc>
                        <a:spcAft>
                          <a:spcPts val="0"/>
                        </a:spcAft>
                      </a:pPr>
                      <a:r>
                        <a:rPr lang="ru-RU" sz="2400" b="1" dirty="0">
                          <a:latin typeface="Times New Roman"/>
                          <a:ea typeface="Times New Roman"/>
                          <a:cs typeface="Times New Roman"/>
                        </a:rPr>
                        <a:t>До переливания </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8</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r>
              <a:tr h="580200">
                <a:tc>
                  <a:txBody>
                    <a:bodyPr/>
                    <a:lstStyle/>
                    <a:p>
                      <a:pPr algn="ctr">
                        <a:lnSpc>
                          <a:spcPct val="115000"/>
                        </a:lnSpc>
                        <a:spcAft>
                          <a:spcPts val="0"/>
                        </a:spcAft>
                      </a:pPr>
                      <a:r>
                        <a:rPr lang="ru-RU" sz="2400" b="1">
                          <a:latin typeface="Times New Roman"/>
                          <a:ea typeface="Times New Roman"/>
                          <a:cs typeface="Times New Roman"/>
                        </a:rPr>
                        <a:t>После 1-го переливания </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3</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5</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r>
              <a:tr h="580200">
                <a:tc>
                  <a:txBody>
                    <a:bodyPr/>
                    <a:lstStyle/>
                    <a:p>
                      <a:pPr algn="ctr">
                        <a:lnSpc>
                          <a:spcPct val="115000"/>
                        </a:lnSpc>
                        <a:spcAft>
                          <a:spcPts val="0"/>
                        </a:spcAft>
                      </a:pPr>
                      <a:r>
                        <a:rPr lang="ru-RU" sz="2400" b="1">
                          <a:latin typeface="Times New Roman"/>
                          <a:ea typeface="Times New Roman"/>
                          <a:cs typeface="Times New Roman"/>
                        </a:rPr>
                        <a:t>После 2-го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3</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2</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3</a:t>
                      </a:r>
                      <a:endParaRPr lang="ru-RU" sz="2400" b="1" dirty="0">
                        <a:latin typeface="Calibri"/>
                        <a:ea typeface="Calibri"/>
                        <a:cs typeface="Times New Roman"/>
                      </a:endParaRPr>
                    </a:p>
                  </a:txBody>
                  <a:tcPr marL="9525" marR="9525" marT="9525" marB="9525" anchor="ctr"/>
                </a:tc>
              </a:tr>
              <a:tr h="580200">
                <a:tc>
                  <a:txBody>
                    <a:bodyPr/>
                    <a:lstStyle/>
                    <a:p>
                      <a:pPr algn="ctr">
                        <a:lnSpc>
                          <a:spcPct val="115000"/>
                        </a:lnSpc>
                        <a:spcAft>
                          <a:spcPts val="0"/>
                        </a:spcAft>
                      </a:pPr>
                      <a:r>
                        <a:rPr lang="ru-RU" sz="2400" b="1">
                          <a:latin typeface="Times New Roman"/>
                          <a:ea typeface="Times New Roman"/>
                          <a:cs typeface="Times New Roman"/>
                        </a:rPr>
                        <a:t>После 3-го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6</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2</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r>
              <a:tr h="580200">
                <a:tc>
                  <a:txBody>
                    <a:bodyPr/>
                    <a:lstStyle/>
                    <a:p>
                      <a:pPr algn="ctr">
                        <a:lnSpc>
                          <a:spcPct val="115000"/>
                        </a:lnSpc>
                        <a:spcAft>
                          <a:spcPts val="0"/>
                        </a:spcAft>
                      </a:pPr>
                      <a:r>
                        <a:rPr lang="ru-RU" sz="2400" b="1">
                          <a:latin typeface="Times New Roman"/>
                          <a:ea typeface="Times New Roman"/>
                          <a:cs typeface="Times New Roman"/>
                        </a:rPr>
                        <a:t>После 4-го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6</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2</a:t>
                      </a:r>
                      <a:endParaRPr lang="ru-RU" sz="2400" b="1" dirty="0">
                        <a:latin typeface="Calibri"/>
                        <a:ea typeface="Calibri"/>
                        <a:cs typeface="Times New Roman"/>
                      </a:endParaRPr>
                    </a:p>
                  </a:txBody>
                  <a:tcPr marL="9525" marR="9525" marT="9525" marB="9525" anchor="ctr"/>
                </a:tc>
              </a:tr>
              <a:tr h="580200">
                <a:tc>
                  <a:txBody>
                    <a:bodyPr/>
                    <a:lstStyle/>
                    <a:p>
                      <a:pPr algn="ctr">
                        <a:lnSpc>
                          <a:spcPct val="115000"/>
                        </a:lnSpc>
                        <a:spcAft>
                          <a:spcPts val="0"/>
                        </a:spcAft>
                      </a:pPr>
                      <a:r>
                        <a:rPr lang="ru-RU" sz="2400" b="1">
                          <a:latin typeface="Times New Roman"/>
                          <a:ea typeface="Times New Roman"/>
                          <a:cs typeface="Times New Roman"/>
                        </a:rPr>
                        <a:t>После 5-го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1</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5</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2</a:t>
                      </a:r>
                      <a:endParaRPr lang="ru-RU" sz="2400" b="1" dirty="0">
                        <a:latin typeface="Calibri"/>
                        <a:ea typeface="Calibri"/>
                        <a:cs typeface="Times New Roman"/>
                      </a:endParaRPr>
                    </a:p>
                  </a:txBody>
                  <a:tcPr marL="9525" marR="9525" marT="9525" marB="9525" anchor="ctr"/>
                </a:tc>
              </a:tr>
              <a:tr h="580200">
                <a:tc>
                  <a:txBody>
                    <a:bodyPr/>
                    <a:lstStyle/>
                    <a:p>
                      <a:pPr algn="ctr">
                        <a:lnSpc>
                          <a:spcPct val="115000"/>
                        </a:lnSpc>
                        <a:spcAft>
                          <a:spcPts val="0"/>
                        </a:spcAft>
                      </a:pPr>
                      <a:r>
                        <a:rPr lang="ru-RU" sz="2400" b="1">
                          <a:latin typeface="Times New Roman"/>
                          <a:ea typeface="Times New Roman"/>
                          <a:cs typeface="Times New Roman"/>
                        </a:rPr>
                        <a:t>После 6-го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1</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4</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3</a:t>
                      </a:r>
                      <a:endParaRPr lang="ru-RU" sz="2400" b="1" dirty="0">
                        <a:latin typeface="Calibri"/>
                        <a:ea typeface="Calibri"/>
                        <a:cs typeface="Times New Roman"/>
                      </a:endParaRPr>
                    </a:p>
                  </a:txBody>
                  <a:tcPr marL="9525" marR="9525" marT="9525" marB="9525" anchor="ctr"/>
                </a:tc>
              </a:tr>
              <a:tr h="580200">
                <a:tc>
                  <a:txBody>
                    <a:bodyPr/>
                    <a:lstStyle/>
                    <a:p>
                      <a:pPr algn="ctr">
                        <a:lnSpc>
                          <a:spcPct val="115000"/>
                        </a:lnSpc>
                        <a:spcAft>
                          <a:spcPts val="0"/>
                        </a:spcAft>
                      </a:pPr>
                      <a:r>
                        <a:rPr lang="ru-RU" sz="2400" b="1">
                          <a:latin typeface="Times New Roman"/>
                          <a:ea typeface="Times New Roman"/>
                          <a:cs typeface="Times New Roman"/>
                        </a:rPr>
                        <a:t>После 7-го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4</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4</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r>
            </a:tbl>
          </a:graphicData>
        </a:graphic>
      </p:graphicFrame>
    </p:spTree>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4000" b="1" i="1" dirty="0" smtClean="0">
                <a:latin typeface="Times New Roman" pitchFamily="18" charset="0"/>
                <a:cs typeface="Times New Roman" pitchFamily="18" charset="0"/>
              </a:rPr>
              <a:t>Как из полного сосуда ёмкостью в 12 л отлить половину, пользуясь двумя пустыми сосудами ёмкостью в 8 и 5 л.</a:t>
            </a:r>
            <a:endParaRPr lang="ru-RU" sz="40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latin typeface="Times New Roman" pitchFamily="18" charset="0"/>
                <a:cs typeface="Times New Roman" pitchFamily="18" charset="0"/>
              </a:rPr>
              <a:t>Ответ:</a:t>
            </a:r>
            <a:endParaRPr lang="ru-RU" sz="3200"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85000" lnSpcReduction="20000"/>
          </a:bodyPr>
          <a:lstStyle/>
          <a:p>
            <a:r>
              <a:rPr lang="ru-RU" b="1" dirty="0" smtClean="0">
                <a:latin typeface="Times New Roman" pitchFamily="18" charset="0"/>
                <a:cs typeface="Times New Roman" pitchFamily="18" charset="0"/>
              </a:rPr>
              <a:t>Сначала наливаете 8 литров в 8л., потом из 8л. наливаете полный 5л., в результате получается, что в 12л.-4 литра, в 8л-3литра, а в 5л.-5 литров.</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Переливаете из 5л. в 12л. всю воду (или что там за жидкость), а из 8л. переливаете все 3 литра в 5л. В результате 9 литров в 12л, 0 литров в 8л., и 3 литра в 5л.</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Переливаете из 12л. 8 литров в пустой 8л.,и в 12 л. остается 1 литр.</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Из 8л. доливаете в 5л., пока 5л. не станет полным, (в 5л. было 3л., след. долили мы еще 2литра из 8л.) Тогда в 8л. как раз остается 6л.</a:t>
            </a:r>
          </a:p>
          <a:p>
            <a:endParaRPr lang="ru-RU" dirty="0"/>
          </a:p>
        </p:txBody>
      </p:sp>
    </p:spTree>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a:r>
              <a:rPr lang="ru-RU" sz="4000" b="1" i="1" dirty="0" smtClean="0">
                <a:latin typeface="Times New Roman" pitchFamily="18" charset="0"/>
                <a:cs typeface="Times New Roman" pitchFamily="18" charset="0"/>
              </a:rPr>
              <a:t>Имеются трёхлитровая банка сока и две пустые банки: одна - литровая, другая - двухлитровая. Как разлить сок так, чтобы во всех трёх банках было по одному литру? </a:t>
            </a:r>
            <a:endParaRPr lang="ru-RU" sz="40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latin typeface="Times New Roman" pitchFamily="18" charset="0"/>
                <a:cs typeface="Times New Roman" pitchFamily="18" charset="0"/>
              </a:rPr>
              <a:t>Ответ:</a:t>
            </a:r>
            <a:endParaRPr lang="ru-RU" sz="3200"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85000" lnSpcReduction="10000"/>
          </a:bodyPr>
          <a:lstStyle/>
          <a:p>
            <a:r>
              <a:rPr lang="ru-RU" b="1" dirty="0" smtClean="0">
                <a:latin typeface="Times New Roman" pitchFamily="18" charset="0"/>
                <a:cs typeface="Times New Roman" pitchFamily="18" charset="0"/>
              </a:rPr>
              <a:t>Можно разлить сок так:</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1) наполнить литровую банку,</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2) вылить её содержимое в двухлитровую банку,</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3) наполнить литровую банку из трёхлитровой банки.</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Теперь во всех банках будет по одному литру сока. Однако можно разлить сок и так:</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1) наполнить двухлитровую банку,</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2) наполнить из неё литровую банку.</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Теперь во всех банках будет по одному литру сока.</a:t>
            </a:r>
          </a:p>
          <a:p>
            <a:pPr>
              <a:buNone/>
            </a:pPr>
            <a:r>
              <a:rPr lang="ru-RU" b="1" dirty="0" smtClean="0">
                <a:latin typeface="Times New Roman" pitchFamily="18" charset="0"/>
                <a:cs typeface="Times New Roman" pitchFamily="18" charset="0"/>
              </a:rPr>
              <a:t>    Квас на двоих</a:t>
            </a:r>
          </a:p>
          <a:p>
            <a:endParaRPr lang="ru-RU" dirty="0"/>
          </a:p>
        </p:txBody>
      </p:sp>
    </p:spTree>
  </p:cSld>
  <p:clrMapOvr>
    <a:masterClrMapping/>
  </p:clrMapOvr>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a:bodyPr>
          <a:lstStyle/>
          <a:p>
            <a:pPr lvl="0"/>
            <a:r>
              <a:rPr lang="ru-RU" sz="3600" b="1" i="1" dirty="0" smtClean="0">
                <a:latin typeface="Times New Roman" pitchFamily="18" charset="0"/>
                <a:cs typeface="Times New Roman" pitchFamily="18" charset="0"/>
              </a:rPr>
              <a:t>Двое должны разделить поровну 8 вёдер кваса, находящегося в большом бочонке. Но у них есть ещё только два пустых бочонка, в один из которых входит 5 вёдер, а в другой - 3 ведра. Спрашивается, как они могут разделить этот квас, пользуясь только этими тремя бочонками? Решите задачу двумя способами.</a:t>
            </a:r>
            <a:endParaRPr lang="ru-RU" sz="3600" b="1" dirty="0" smtClean="0">
              <a:latin typeface="Times New Roman" pitchFamily="18" charset="0"/>
              <a:cs typeface="Times New Roman" pitchFamily="18" charset="0"/>
            </a:endParaRPr>
          </a:p>
          <a:p>
            <a:endParaRPr lang="ru-RU" dirty="0"/>
          </a:p>
        </p:txBody>
      </p:sp>
    </p:spTree>
  </p:cSld>
  <p:clrMapOvr>
    <a:masterClrMapping/>
  </p:clrMapOv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latin typeface="Times New Roman" pitchFamily="18" charset="0"/>
                <a:cs typeface="Times New Roman" pitchFamily="18" charset="0"/>
              </a:rPr>
              <a:t>Ответ:</a:t>
            </a:r>
            <a:endParaRPr lang="ru-RU" sz="3200"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304800" y="1554163"/>
          <a:ext cx="8686800" cy="3785616"/>
        </p:xfrm>
        <a:graphic>
          <a:graphicData uri="http://schemas.openxmlformats.org/drawingml/2006/table">
            <a:tbl>
              <a:tblPr firstRow="1" bandRow="1">
                <a:tableStyleId>{5C22544A-7EE6-4342-B048-85BDC9FD1C3A}</a:tableStyleId>
              </a:tblPr>
              <a:tblGrid>
                <a:gridCol w="3481382"/>
                <a:gridCol w="1571636"/>
                <a:gridCol w="1785950"/>
                <a:gridCol w="1847832"/>
              </a:tblGrid>
              <a:tr h="370840">
                <a:tc>
                  <a:txBody>
                    <a:bodyPr/>
                    <a:lstStyle/>
                    <a:p>
                      <a:pPr algn="ctr">
                        <a:lnSpc>
                          <a:spcPct val="115000"/>
                        </a:lnSpc>
                        <a:spcAft>
                          <a:spcPts val="0"/>
                        </a:spcAft>
                      </a:pPr>
                      <a:r>
                        <a:rPr lang="ru-RU" sz="2400" b="1" dirty="0">
                          <a:latin typeface="Times New Roman"/>
                          <a:ea typeface="Calibri"/>
                          <a:cs typeface="Times New Roman"/>
                        </a:rPr>
                        <a:t>Бочонок</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Большой</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5 ведерный</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3 ведерный</a:t>
                      </a:r>
                      <a:endParaRPr lang="ru-RU" sz="2400" b="1" dirty="0">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Calibri"/>
                          <a:cs typeface="Times New Roman"/>
                        </a:rPr>
                        <a:t> До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8</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1-го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5</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0</a:t>
                      </a:r>
                      <a:endParaRPr lang="ru-RU" sz="2400" b="1" dirty="0">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dirty="0">
                          <a:latin typeface="Times New Roman"/>
                          <a:ea typeface="Times New Roman"/>
                          <a:cs typeface="Times New Roman"/>
                        </a:rPr>
                        <a:t>После 2-го переливания</a:t>
                      </a:r>
                      <a:endParaRPr lang="ru-RU" sz="2400" b="1" dirty="0">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3-го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4-го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6</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0</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5-го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5</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2</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6-го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1</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3</a:t>
                      </a:r>
                      <a:endParaRPr lang="ru-RU" sz="2400" b="1">
                        <a:latin typeface="Calibri"/>
                        <a:ea typeface="Calibri"/>
                        <a:cs typeface="Times New Roman"/>
                      </a:endParaRPr>
                    </a:p>
                  </a:txBody>
                  <a:tcPr marL="68580" marR="68580" marT="0" marB="0"/>
                </a:tc>
              </a:tr>
              <a:tr h="370840">
                <a:tc>
                  <a:txBody>
                    <a:bodyPr/>
                    <a:lstStyle/>
                    <a:p>
                      <a:pPr>
                        <a:lnSpc>
                          <a:spcPct val="115000"/>
                        </a:lnSpc>
                        <a:spcAft>
                          <a:spcPts val="0"/>
                        </a:spcAft>
                      </a:pPr>
                      <a:r>
                        <a:rPr lang="ru-RU" sz="2400" b="1">
                          <a:latin typeface="Times New Roman"/>
                          <a:ea typeface="Times New Roman"/>
                          <a:cs typeface="Times New Roman"/>
                        </a:rPr>
                        <a:t>После 7-го переливания</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a:latin typeface="Times New Roman"/>
                          <a:ea typeface="Calibri"/>
                          <a:cs typeface="Times New Roman"/>
                        </a:rPr>
                        <a:t>4</a:t>
                      </a:r>
                      <a:endParaRPr lang="ru-RU" sz="2400" b="1">
                        <a:latin typeface="Calibri"/>
                        <a:ea typeface="Calibri"/>
                        <a:cs typeface="Times New Roman"/>
                      </a:endParaRPr>
                    </a:p>
                  </a:txBody>
                  <a:tcPr marL="68580" marR="68580" marT="0" marB="0"/>
                </a:tc>
                <a:tc>
                  <a:txBody>
                    <a:bodyPr/>
                    <a:lstStyle/>
                    <a:p>
                      <a:pPr algn="ctr">
                        <a:lnSpc>
                          <a:spcPct val="115000"/>
                        </a:lnSpc>
                        <a:spcAft>
                          <a:spcPts val="0"/>
                        </a:spcAft>
                      </a:pPr>
                      <a:r>
                        <a:rPr lang="ru-RU" sz="2400" b="1" dirty="0">
                          <a:latin typeface="Times New Roman"/>
                          <a:ea typeface="Calibri"/>
                          <a:cs typeface="Times New Roman"/>
                        </a:rPr>
                        <a:t>0</a:t>
                      </a:r>
                      <a:endParaRPr lang="ru-RU" sz="2400" b="1" dirty="0">
                        <a:latin typeface="Calibri"/>
                        <a:ea typeface="Calibri"/>
                        <a:cs typeface="Times New Roman"/>
                      </a:endParaRPr>
                    </a:p>
                  </a:txBody>
                  <a:tcPr marL="68580" marR="68580" marT="0" marB="0"/>
                </a:tc>
              </a:tr>
            </a:tbl>
          </a:graphicData>
        </a:graphic>
      </p:graphicFrame>
    </p:spTree>
  </p:cSld>
  <p:clrMapOvr>
    <a:masterClrMapping/>
  </p:clrMapOv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dirty="0" smtClean="0"/>
              <a:t>Литература:</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lvl="0"/>
            <a:r>
              <a:rPr lang="ru-RU" dirty="0" smtClean="0"/>
              <a:t>Ф.Ф.Нагибин</a:t>
            </a:r>
            <a:r>
              <a:rPr lang="ru-RU" dirty="0" smtClean="0"/>
              <a:t>, Е.С.Канин Математическая шкатулка М.: Просвещение, 1988</a:t>
            </a:r>
          </a:p>
          <a:p>
            <a:pPr lvl="0"/>
            <a:r>
              <a:rPr lang="ru-RU" dirty="0" smtClean="0"/>
              <a:t>Я.И.Перельман Занимательная геометрия М.: ГИФМЛ, 1959</a:t>
            </a:r>
          </a:p>
          <a:p>
            <a:pPr lvl="0"/>
            <a:r>
              <a:rPr lang="ru-RU" dirty="0" smtClean="0"/>
              <a:t>В.Н.Русанов Математические олимпиады младших школьников М., Просвещение, 1990</a:t>
            </a:r>
          </a:p>
          <a:p>
            <a:pPr lvl="0"/>
            <a:r>
              <a:rPr lang="ru-RU" dirty="0" smtClean="0"/>
              <a:t>Е.П.Коляда Развитие логического и алгоритмического мышления учащихся //Информатика и образование. 1996. N1.</a:t>
            </a:r>
          </a:p>
          <a:p>
            <a:pPr lvl="0"/>
            <a:r>
              <a:rPr lang="ru-RU" dirty="0" smtClean="0"/>
              <a:t>И.Ф.Шарыгин Математический винегрет М., АГЕНТСТВО "ОРИОН", 1991</a:t>
            </a:r>
          </a:p>
          <a:p>
            <a:endParaRPr lang="ru-RU"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atin typeface="Times New Roman" pitchFamily="18" charset="0"/>
                <a:cs typeface="Times New Roman" pitchFamily="18" charset="0"/>
              </a:rPr>
              <a:t>Решение 2:</a:t>
            </a:r>
            <a:br>
              <a:rPr lang="ru-RU" b="1" dirty="0" smtClean="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304800" y="1285859"/>
          <a:ext cx="8553480" cy="5401460"/>
        </p:xfrm>
        <a:graphic>
          <a:graphicData uri="http://schemas.openxmlformats.org/drawingml/2006/table">
            <a:tbl>
              <a:tblPr firstRow="1" bandRow="1">
                <a:tableStyleId>{5C22544A-7EE6-4342-B048-85BDC9FD1C3A}</a:tableStyleId>
              </a:tblPr>
              <a:tblGrid>
                <a:gridCol w="3695696"/>
                <a:gridCol w="1857388"/>
                <a:gridCol w="1571636"/>
                <a:gridCol w="1428760"/>
              </a:tblGrid>
              <a:tr h="840116">
                <a:tc>
                  <a:txBody>
                    <a:bodyPr/>
                    <a:lstStyle/>
                    <a:p>
                      <a:pPr algn="ctr">
                        <a:lnSpc>
                          <a:spcPct val="115000"/>
                        </a:lnSpc>
                        <a:spcAft>
                          <a:spcPts val="0"/>
                        </a:spcAft>
                      </a:pPr>
                      <a:r>
                        <a:rPr lang="ru-RU" sz="2400" b="1" dirty="0">
                          <a:latin typeface="Times New Roman"/>
                          <a:ea typeface="Times New Roman"/>
                          <a:cs typeface="Times New Roman"/>
                        </a:rPr>
                        <a:t>Бочонки</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Восьмиведерный</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Пятиведерный</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Трехведерный</a:t>
                      </a:r>
                      <a:endParaRPr lang="ru-RU" sz="2400" b="1">
                        <a:latin typeface="Calibri"/>
                        <a:ea typeface="Calibri"/>
                        <a:cs typeface="Times New Roman"/>
                      </a:endParaRPr>
                    </a:p>
                  </a:txBody>
                  <a:tcPr marL="9525" marR="9525" marT="9525" marB="9525" anchor="ctr"/>
                </a:tc>
              </a:tr>
              <a:tr h="416251">
                <a:tc>
                  <a:txBody>
                    <a:bodyPr/>
                    <a:lstStyle/>
                    <a:p>
                      <a:pPr algn="ctr">
                        <a:lnSpc>
                          <a:spcPct val="115000"/>
                        </a:lnSpc>
                        <a:spcAft>
                          <a:spcPts val="0"/>
                        </a:spcAft>
                      </a:pPr>
                      <a:r>
                        <a:rPr lang="ru-RU" sz="2400" b="1">
                          <a:latin typeface="Times New Roman"/>
                          <a:ea typeface="Times New Roman"/>
                          <a:cs typeface="Times New Roman"/>
                        </a:rPr>
                        <a:t>До переливания </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8</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0</a:t>
                      </a:r>
                      <a:endParaRPr lang="ru-RU" sz="2400" b="1">
                        <a:latin typeface="Calibri"/>
                        <a:ea typeface="Calibri"/>
                        <a:cs typeface="Times New Roman"/>
                      </a:endParaRPr>
                    </a:p>
                  </a:txBody>
                  <a:tcPr marL="9525" marR="9525" marT="9525" marB="9525" anchor="ctr"/>
                </a:tc>
              </a:tr>
              <a:tr h="512686">
                <a:tc>
                  <a:txBody>
                    <a:bodyPr/>
                    <a:lstStyle/>
                    <a:p>
                      <a:pPr algn="ctr">
                        <a:lnSpc>
                          <a:spcPct val="115000"/>
                        </a:lnSpc>
                        <a:spcAft>
                          <a:spcPts val="0"/>
                        </a:spcAft>
                      </a:pPr>
                      <a:r>
                        <a:rPr lang="ru-RU" sz="2400" b="1" dirty="0">
                          <a:latin typeface="Times New Roman"/>
                          <a:ea typeface="Times New Roman"/>
                          <a:cs typeface="Times New Roman"/>
                        </a:rPr>
                        <a:t>После 1-го переливания </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5</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3</a:t>
                      </a:r>
                      <a:endParaRPr lang="ru-RU" sz="2400" b="1">
                        <a:latin typeface="Calibri"/>
                        <a:ea typeface="Calibri"/>
                        <a:cs typeface="Times New Roman"/>
                      </a:endParaRPr>
                    </a:p>
                  </a:txBody>
                  <a:tcPr marL="9525" marR="9525" marT="9525" marB="9525" anchor="ctr"/>
                </a:tc>
              </a:tr>
              <a:tr h="512686">
                <a:tc>
                  <a:txBody>
                    <a:bodyPr/>
                    <a:lstStyle/>
                    <a:p>
                      <a:pPr algn="ctr">
                        <a:lnSpc>
                          <a:spcPct val="115000"/>
                        </a:lnSpc>
                        <a:spcAft>
                          <a:spcPts val="0"/>
                        </a:spcAft>
                      </a:pPr>
                      <a:r>
                        <a:rPr lang="ru-RU" sz="2400" b="1">
                          <a:latin typeface="Times New Roman"/>
                          <a:ea typeface="Times New Roman"/>
                          <a:cs typeface="Times New Roman"/>
                        </a:rPr>
                        <a:t>После 2-го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5</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3</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3</a:t>
                      </a:r>
                      <a:endParaRPr lang="ru-RU" sz="2400" b="1" dirty="0">
                        <a:latin typeface="Calibri"/>
                        <a:ea typeface="Calibri"/>
                        <a:cs typeface="Times New Roman"/>
                      </a:endParaRPr>
                    </a:p>
                  </a:txBody>
                  <a:tcPr marL="9525" marR="9525" marT="9525" marB="9525" anchor="ctr"/>
                </a:tc>
              </a:tr>
              <a:tr h="512686">
                <a:tc>
                  <a:txBody>
                    <a:bodyPr/>
                    <a:lstStyle/>
                    <a:p>
                      <a:pPr algn="ctr">
                        <a:lnSpc>
                          <a:spcPct val="115000"/>
                        </a:lnSpc>
                        <a:spcAft>
                          <a:spcPts val="0"/>
                        </a:spcAft>
                      </a:pPr>
                      <a:r>
                        <a:rPr lang="ru-RU" sz="2400" b="1" dirty="0">
                          <a:latin typeface="Times New Roman"/>
                          <a:ea typeface="Times New Roman"/>
                          <a:cs typeface="Times New Roman"/>
                        </a:rPr>
                        <a:t>После 3-го переливания</a:t>
                      </a:r>
                      <a:endParaRPr lang="ru-RU" sz="2400" b="1" dirty="0">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2</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3</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1</a:t>
                      </a:r>
                      <a:endParaRPr lang="ru-RU" sz="2400" b="1" dirty="0">
                        <a:latin typeface="Calibri"/>
                        <a:ea typeface="Calibri"/>
                        <a:cs typeface="Times New Roman"/>
                      </a:endParaRPr>
                    </a:p>
                  </a:txBody>
                  <a:tcPr marL="9525" marR="9525" marT="9525" marB="9525" anchor="ctr"/>
                </a:tc>
              </a:tr>
              <a:tr h="512686">
                <a:tc>
                  <a:txBody>
                    <a:bodyPr/>
                    <a:lstStyle/>
                    <a:p>
                      <a:pPr algn="ctr">
                        <a:lnSpc>
                          <a:spcPct val="115000"/>
                        </a:lnSpc>
                        <a:spcAft>
                          <a:spcPts val="0"/>
                        </a:spcAft>
                      </a:pPr>
                      <a:r>
                        <a:rPr lang="ru-RU" sz="2400" b="1">
                          <a:latin typeface="Times New Roman"/>
                          <a:ea typeface="Times New Roman"/>
                          <a:cs typeface="Times New Roman"/>
                        </a:rPr>
                        <a:t>После 4-го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2</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5</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1</a:t>
                      </a:r>
                      <a:endParaRPr lang="ru-RU" sz="2400" b="1" dirty="0">
                        <a:latin typeface="Calibri"/>
                        <a:ea typeface="Calibri"/>
                        <a:cs typeface="Times New Roman"/>
                      </a:endParaRPr>
                    </a:p>
                  </a:txBody>
                  <a:tcPr marL="9525" marR="9525" marT="9525" marB="9525" anchor="ctr"/>
                </a:tc>
              </a:tr>
              <a:tr h="512686">
                <a:tc>
                  <a:txBody>
                    <a:bodyPr/>
                    <a:lstStyle/>
                    <a:p>
                      <a:pPr algn="ctr">
                        <a:lnSpc>
                          <a:spcPct val="115000"/>
                        </a:lnSpc>
                        <a:spcAft>
                          <a:spcPts val="0"/>
                        </a:spcAft>
                      </a:pPr>
                      <a:r>
                        <a:rPr lang="ru-RU" sz="2400" b="1">
                          <a:latin typeface="Times New Roman"/>
                          <a:ea typeface="Times New Roman"/>
                          <a:cs typeface="Times New Roman"/>
                        </a:rPr>
                        <a:t>После 5-го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7</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0</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r>
              <a:tr h="512686">
                <a:tc>
                  <a:txBody>
                    <a:bodyPr/>
                    <a:lstStyle/>
                    <a:p>
                      <a:pPr algn="ctr">
                        <a:lnSpc>
                          <a:spcPct val="115000"/>
                        </a:lnSpc>
                        <a:spcAft>
                          <a:spcPts val="0"/>
                        </a:spcAft>
                      </a:pPr>
                      <a:r>
                        <a:rPr lang="ru-RU" sz="2400" b="1">
                          <a:latin typeface="Times New Roman"/>
                          <a:ea typeface="Times New Roman"/>
                          <a:cs typeface="Times New Roman"/>
                        </a:rPr>
                        <a:t>После 6-го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7</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1</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3</a:t>
                      </a:r>
                      <a:endParaRPr lang="ru-RU" sz="2400" b="1" dirty="0">
                        <a:latin typeface="Calibri"/>
                        <a:ea typeface="Calibri"/>
                        <a:cs typeface="Times New Roman"/>
                      </a:endParaRPr>
                    </a:p>
                  </a:txBody>
                  <a:tcPr marL="9525" marR="9525" marT="9525" marB="9525" anchor="ctr"/>
                </a:tc>
              </a:tr>
              <a:tr h="512686">
                <a:tc>
                  <a:txBody>
                    <a:bodyPr/>
                    <a:lstStyle/>
                    <a:p>
                      <a:pPr algn="ctr">
                        <a:lnSpc>
                          <a:spcPct val="115000"/>
                        </a:lnSpc>
                        <a:spcAft>
                          <a:spcPts val="0"/>
                        </a:spcAft>
                      </a:pPr>
                      <a:r>
                        <a:rPr lang="ru-RU" sz="2400" b="1">
                          <a:latin typeface="Times New Roman"/>
                          <a:ea typeface="Times New Roman"/>
                          <a:cs typeface="Times New Roman"/>
                        </a:rPr>
                        <a:t>После 7-го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4</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1</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0</a:t>
                      </a:r>
                      <a:endParaRPr lang="ru-RU" sz="2400" b="1" dirty="0">
                        <a:latin typeface="Calibri"/>
                        <a:ea typeface="Calibri"/>
                        <a:cs typeface="Times New Roman"/>
                      </a:endParaRPr>
                    </a:p>
                  </a:txBody>
                  <a:tcPr marL="9525" marR="9525" marT="9525" marB="9525" anchor="ctr"/>
                </a:tc>
              </a:tr>
              <a:tr h="512686">
                <a:tc>
                  <a:txBody>
                    <a:bodyPr/>
                    <a:lstStyle/>
                    <a:p>
                      <a:pPr algn="ctr">
                        <a:lnSpc>
                          <a:spcPct val="115000"/>
                        </a:lnSpc>
                        <a:spcAft>
                          <a:spcPts val="0"/>
                        </a:spcAft>
                      </a:pPr>
                      <a:r>
                        <a:rPr lang="ru-RU" sz="2400" b="1">
                          <a:latin typeface="Times New Roman"/>
                          <a:ea typeface="Times New Roman"/>
                          <a:cs typeface="Times New Roman"/>
                        </a:rPr>
                        <a:t>После 8-го переливания</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4</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a:latin typeface="Times New Roman"/>
                          <a:ea typeface="Times New Roman"/>
                          <a:cs typeface="Times New Roman"/>
                        </a:rPr>
                        <a:t>4</a:t>
                      </a:r>
                      <a:endParaRPr lang="ru-RU" sz="2400" b="1">
                        <a:latin typeface="Calibri"/>
                        <a:ea typeface="Calibri"/>
                        <a:cs typeface="Times New Roman"/>
                      </a:endParaRPr>
                    </a:p>
                  </a:txBody>
                  <a:tcPr marL="9525" marR="9525" marT="9525" marB="9525" anchor="ctr"/>
                </a:tc>
                <a:tc>
                  <a:txBody>
                    <a:bodyPr/>
                    <a:lstStyle/>
                    <a:p>
                      <a:pPr algn="ctr">
                        <a:lnSpc>
                          <a:spcPct val="115000"/>
                        </a:lnSpc>
                        <a:spcAft>
                          <a:spcPts val="0"/>
                        </a:spcAft>
                      </a:pPr>
                      <a:r>
                        <a:rPr lang="ru-RU" sz="2400" b="1" dirty="0">
                          <a:latin typeface="Times New Roman"/>
                          <a:ea typeface="Times New Roman"/>
                          <a:cs typeface="Times New Roman"/>
                        </a:rPr>
                        <a:t> </a:t>
                      </a:r>
                      <a:endParaRPr lang="ru-RU" sz="2400" b="1" dirty="0">
                        <a:latin typeface="Calibri"/>
                        <a:ea typeface="Calibri"/>
                        <a:cs typeface="Times New Roman"/>
                      </a:endParaRPr>
                    </a:p>
                  </a:txBody>
                  <a:tcPr marL="9525" marR="9525" marT="9525" marB="9525" anchor="ctr"/>
                </a:tc>
              </a:tr>
            </a:tbl>
          </a:graphicData>
        </a:graphic>
      </p:graphicFrame>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150</TotalTime>
  <Words>3853</Words>
  <Application>Microsoft Office PowerPoint</Application>
  <PresentationFormat>Экран (4:3)</PresentationFormat>
  <Paragraphs>942</Paragraphs>
  <Slides>86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86</vt:i4>
      </vt:variant>
    </vt:vector>
  </HeadingPairs>
  <TitlesOfParts>
    <vt:vector size="87" baseType="lpstr">
      <vt:lpstr>Трек</vt:lpstr>
      <vt:lpstr>Задачи на переливание                                           Шапкина  Светлана  Игоревна                                                                                            221 – 947 - 946</vt:lpstr>
      <vt:lpstr>Слайд 2</vt:lpstr>
      <vt:lpstr>Слайд 3</vt:lpstr>
      <vt:lpstr>Слайд 4</vt:lpstr>
      <vt:lpstr>Слайд 5</vt:lpstr>
      <vt:lpstr>Ответ:</vt:lpstr>
      <vt:lpstr>Слайд 7</vt:lpstr>
      <vt:lpstr>Ответ:  Решение 1: </vt:lpstr>
      <vt:lpstr>Решение 2: </vt:lpstr>
      <vt:lpstr>Слайд 10</vt:lpstr>
      <vt:lpstr>Ответ:   Решение 1:  </vt:lpstr>
      <vt:lpstr>Решение 2:</vt:lpstr>
      <vt:lpstr>Слайд 13</vt:lpstr>
      <vt:lpstr>Ответ:  </vt:lpstr>
      <vt:lpstr>Слайд 15</vt:lpstr>
      <vt:lpstr>Ответ:  Решение 1: </vt:lpstr>
      <vt:lpstr>Решение 2: </vt:lpstr>
      <vt:lpstr>Слайд 18</vt:lpstr>
      <vt:lpstr>Ответ:  </vt:lpstr>
      <vt:lpstr>Слайд 20</vt:lpstr>
      <vt:lpstr>Ответ:</vt:lpstr>
      <vt:lpstr>Слайд 22</vt:lpstr>
      <vt:lpstr>Ответ: </vt:lpstr>
      <vt:lpstr>Слайд 24</vt:lpstr>
      <vt:lpstr>Ответ:</vt:lpstr>
      <vt:lpstr>Слайд 26</vt:lpstr>
      <vt:lpstr>Ответ: Решение 1: </vt:lpstr>
      <vt:lpstr>  Решение 2:  </vt:lpstr>
      <vt:lpstr>Слайд 29</vt:lpstr>
      <vt:lpstr> Ответ: </vt:lpstr>
      <vt:lpstr>Слайд 31</vt:lpstr>
      <vt:lpstr> Ответ: </vt:lpstr>
      <vt:lpstr>Слайд 33</vt:lpstr>
      <vt:lpstr> Ответ: </vt:lpstr>
      <vt:lpstr>Слайд 35</vt:lpstr>
      <vt:lpstr> Ответ:  </vt:lpstr>
      <vt:lpstr>Слайд 37</vt:lpstr>
      <vt:lpstr>Ответ:</vt:lpstr>
      <vt:lpstr>Слайд 39</vt:lpstr>
      <vt:lpstr> Ответ: </vt:lpstr>
      <vt:lpstr>Слайд 41</vt:lpstr>
      <vt:lpstr> Ответ: </vt:lpstr>
      <vt:lpstr>Слайд 43</vt:lpstr>
      <vt:lpstr> Ответ: </vt:lpstr>
      <vt:lpstr>Слайд 45</vt:lpstr>
      <vt:lpstr>Ответ:</vt:lpstr>
      <vt:lpstr>Слайд 47</vt:lpstr>
      <vt:lpstr>Ответ: </vt:lpstr>
      <vt:lpstr>Слайд 49</vt:lpstr>
      <vt:lpstr>Ответ:</vt:lpstr>
      <vt:lpstr>Слайд 51</vt:lpstr>
      <vt:lpstr>Ответ: </vt:lpstr>
      <vt:lpstr>Слайд 53</vt:lpstr>
      <vt:lpstr> Ответ:  </vt:lpstr>
      <vt:lpstr>Слайд 55</vt:lpstr>
      <vt:lpstr> Ответ:  </vt:lpstr>
      <vt:lpstr>Слайд 57</vt:lpstr>
      <vt:lpstr>Ответ:</vt:lpstr>
      <vt:lpstr>Слайд 59</vt:lpstr>
      <vt:lpstr> Ответ: </vt:lpstr>
      <vt:lpstr>Слайд 61</vt:lpstr>
      <vt:lpstr> Ответ: </vt:lpstr>
      <vt:lpstr>Слайд 63</vt:lpstr>
      <vt:lpstr>Ответ: </vt:lpstr>
      <vt:lpstr>Слайд 65</vt:lpstr>
      <vt:lpstr> Ответ:  </vt:lpstr>
      <vt:lpstr>Слайд 67</vt:lpstr>
      <vt:lpstr>Слайд 68</vt:lpstr>
      <vt:lpstr>Ответ:</vt:lpstr>
      <vt:lpstr>Слайд 70</vt:lpstr>
      <vt:lpstr>Ответ: </vt:lpstr>
      <vt:lpstr>Слайд 72</vt:lpstr>
      <vt:lpstr> Ответ: </vt:lpstr>
      <vt:lpstr>Слайд 74</vt:lpstr>
      <vt:lpstr>  Ответ:  </vt:lpstr>
      <vt:lpstr>Слайд 76</vt:lpstr>
      <vt:lpstr>Ответ:</vt:lpstr>
      <vt:lpstr>Слайд 78</vt:lpstr>
      <vt:lpstr>Ответ:</vt:lpstr>
      <vt:lpstr>Слайд 80</vt:lpstr>
      <vt:lpstr>Ответ:</vt:lpstr>
      <vt:lpstr>Слайд 82</vt:lpstr>
      <vt:lpstr>Ответ:</vt:lpstr>
      <vt:lpstr>Слайд 84</vt:lpstr>
      <vt:lpstr>Ответ:</vt:lpstr>
      <vt:lpstr>Литература: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Задачи на переливание</dc:title>
  <cp:lastModifiedBy>User</cp:lastModifiedBy>
  <cp:revision>20</cp:revision>
  <dcterms:modified xsi:type="dcterms:W3CDTF">2010-01-24T07:56:24Z</dcterms:modified>
</cp:coreProperties>
</file>