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4"/>
  </p:notes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8" r:id="rId12"/>
    <p:sldId id="26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D9DF4D-A9B3-4662-A464-C624633E12D4}" type="datetimeFigureOut">
              <a:rPr lang="ru-RU" smtClean="0"/>
              <a:pPr/>
              <a:t>29.01.2010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0CB53-EDC1-414C-8347-C3BA9933F6F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0CB53-EDC1-414C-8347-C3BA9933F6FF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82CF5-4B6F-47D2-9194-803CBF5B962D}" type="datetimeFigureOut">
              <a:rPr lang="ru-RU"/>
              <a:pPr>
                <a:defRPr/>
              </a:pPr>
              <a:t>29.01.2010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2E252-11F3-4537-9000-9F511CD01C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66234-A490-4625-9526-6E8124D5CE40}" type="datetimeFigureOut">
              <a:rPr lang="ru-RU"/>
              <a:pPr>
                <a:defRPr/>
              </a:pPr>
              <a:t>29.01.2010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98AFD-B350-4E48-BABF-B45DE28998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4650E-76C2-46EA-9011-1BA32F3F530E}" type="datetimeFigureOut">
              <a:rPr lang="ru-RU"/>
              <a:pPr>
                <a:defRPr/>
              </a:pPr>
              <a:t>29.01.2010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11481-7523-493C-87DF-9D88A86B6C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3B14C-12FF-4E81-B7B8-3577082ABC36}" type="datetimeFigureOut">
              <a:rPr lang="ru-RU"/>
              <a:pPr>
                <a:defRPr/>
              </a:pPr>
              <a:t>29.01.2010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02AA9-36FD-4DA3-9927-07799DB9AE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993A7-8417-42C6-99AA-35C66B94AD6E}" type="datetimeFigureOut">
              <a:rPr lang="ru-RU"/>
              <a:pPr>
                <a:defRPr/>
              </a:pPr>
              <a:t>29.01.2010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61591-322F-4102-AF8C-BB80A9A208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92DF4-9E32-4A6D-AC4D-E0DEC4C8078A}" type="datetimeFigureOut">
              <a:rPr lang="ru-RU"/>
              <a:pPr>
                <a:defRPr/>
              </a:pPr>
              <a:t>29.01.2010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29CF0-985A-4AE8-ADAE-CD890F661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A68EB-D25B-4C48-993A-F1C6744CCB79}" type="datetimeFigureOut">
              <a:rPr lang="ru-RU"/>
              <a:pPr>
                <a:defRPr/>
              </a:pPr>
              <a:t>29.01.2010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8784E-58D1-42A0-94D1-606F22FEE5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400DA-192E-4686-B44F-5371D81A4A45}" type="datetimeFigureOut">
              <a:rPr lang="ru-RU"/>
              <a:pPr>
                <a:defRPr/>
              </a:pPr>
              <a:t>29.01.2010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4E1EB-0339-425E-9357-27ACD28C35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03A3F-88A7-42AA-80BA-F9FAE3F70967}" type="datetimeFigureOut">
              <a:rPr lang="ru-RU"/>
              <a:pPr>
                <a:defRPr/>
              </a:pPr>
              <a:t>29.01.2010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2AEA7-9597-414B-962F-7768258908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B056F-08B0-4025-8720-F498CA170F65}" type="datetimeFigureOut">
              <a:rPr lang="ru-RU"/>
              <a:pPr>
                <a:defRPr/>
              </a:pPr>
              <a:t>29.01.2010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EF34C-0ED0-445F-8A0A-71F5F18609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D8B64-2FB4-4D8B-8606-E0C22D2DB075}" type="datetimeFigureOut">
              <a:rPr lang="ru-RU"/>
              <a:pPr>
                <a:defRPr/>
              </a:pPr>
              <a:t>29.01.2010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57CF1-3F7E-4C6B-B777-1A660AC7AE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79B5547-EED1-4FE7-8B10-E2845AB0390C}" type="datetimeFigureOut">
              <a:rPr lang="ru-RU"/>
              <a:pPr>
                <a:defRPr/>
              </a:pPr>
              <a:t>29.01.2010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36C0EF8-E2D2-444A-BBA3-48BBCB467B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27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Иван Сергеевич Тургенев</a:t>
            </a:r>
            <a:br>
              <a:rPr lang="ru-RU" dirty="0" smtClean="0"/>
            </a:br>
            <a:r>
              <a:rPr lang="ru-RU" dirty="0" smtClean="0"/>
              <a:t>1818-1883 гг.</a:t>
            </a:r>
            <a:endParaRPr lang="ru-RU" dirty="0"/>
          </a:p>
        </p:txBody>
      </p:sp>
      <p:pic>
        <p:nvPicPr>
          <p:cNvPr id="3075" name="Содержимое 6" descr="Turgenev_Perov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357438" y="1428750"/>
            <a:ext cx="4286250" cy="5257800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428596" y="928670"/>
            <a:ext cx="4038600" cy="5000660"/>
          </a:xfrm>
        </p:spPr>
        <p:txBody>
          <a:bodyPr/>
          <a:lstStyle/>
          <a:p>
            <a:pPr marL="0" indent="411163" algn="just">
              <a:buNone/>
            </a:pPr>
            <a:r>
              <a:rPr lang="ru-RU" dirty="0" smtClean="0"/>
              <a:t>Тургенев И. С. пишет: «… прошу, позвольте мне, в знак прощения, пламенно поцеловать эти дорогие ноги, которым принадлежит вся моя душа…</a:t>
            </a:r>
          </a:p>
          <a:p>
            <a:pPr marL="0" indent="411163" algn="just">
              <a:buNone/>
            </a:pPr>
            <a:r>
              <a:rPr lang="ru-RU" dirty="0" smtClean="0"/>
              <a:t>У ваших милых ног хочу я вечно жить и умереть. Целую вас целыми часами и остаюсь вашим другом».</a:t>
            </a:r>
            <a:endParaRPr lang="ru-RU" dirty="0"/>
          </a:p>
        </p:txBody>
      </p:sp>
      <p:pic>
        <p:nvPicPr>
          <p:cNvPr id="10" name="Содержимое 9" descr="turg_viardo_2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3438" y="857232"/>
            <a:ext cx="4143403" cy="5131738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357158" y="1142984"/>
            <a:ext cx="3714776" cy="4525963"/>
          </a:xfrm>
        </p:spPr>
        <p:txBody>
          <a:bodyPr/>
          <a:lstStyle/>
          <a:p>
            <a:pPr marL="0" indent="411163" algn="just">
              <a:buNone/>
            </a:pPr>
            <a:r>
              <a:rPr lang="ru-RU" dirty="0" smtClean="0"/>
              <a:t>Умер И. С. Тургенев 3 сентября (по старому стилю - 22 августа) 1883 в местечке Буживаль, близ Парижа. По желанию писателя, тело его было привезено в Россию, в Санкт-Петербург и похоронено на Литераторских мостках Волковского кладбища. </a:t>
            </a:r>
            <a:endParaRPr lang="ru-RU" dirty="0"/>
          </a:p>
        </p:txBody>
      </p:sp>
      <p:pic>
        <p:nvPicPr>
          <p:cNvPr id="10" name="Содержимое 9" descr="turgenev1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143372" y="200002"/>
            <a:ext cx="4643470" cy="6500858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Содержимое 9" descr="09022830549a98032dc926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28662" y="428604"/>
            <a:ext cx="3967166" cy="5977197"/>
          </a:xfrm>
        </p:spPr>
      </p:pic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5572132" y="1500174"/>
            <a:ext cx="3114668" cy="4114816"/>
          </a:xfrm>
        </p:spPr>
        <p:txBody>
          <a:bodyPr/>
          <a:lstStyle/>
          <a:p>
            <a:pPr marL="0" indent="411163" algn="just">
              <a:buNone/>
            </a:pPr>
            <a:r>
              <a:rPr lang="ru-RU" dirty="0" smtClean="0"/>
              <a:t>Виардо сильно пережила Тургенева, как он предвосхитил в стихотворении «Когда меня не будет…», и она не ходила на его могилу, что тоже было предсказано писателем.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511156"/>
          </a:xfrm>
        </p:spPr>
        <p:txBody>
          <a:bodyPr/>
          <a:lstStyle/>
          <a:p>
            <a:pPr algn="just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И. С. Тургенев написал стихотворение в прозе:</a:t>
            </a:r>
          </a:p>
        </p:txBody>
      </p:sp>
      <p:pic>
        <p:nvPicPr>
          <p:cNvPr id="4099" name="Содержимое 6" descr="62226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l="8571" t="8571" r="12141"/>
          <a:stretch>
            <a:fillRect/>
          </a:stretch>
        </p:blipFill>
        <p:spPr>
          <a:xfrm>
            <a:off x="571500" y="2000250"/>
            <a:ext cx="2643188" cy="3048000"/>
          </a:xfrm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3643313" y="1000125"/>
            <a:ext cx="4786312" cy="5143500"/>
          </a:xfrm>
        </p:spPr>
        <p:txBody>
          <a:bodyPr>
            <a:noAutofit/>
          </a:bodyPr>
          <a:lstStyle/>
          <a:p>
            <a:pPr marL="0" indent="274320"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400" b="1" dirty="0" smtClean="0">
                <a:ln w="6350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«Когда меня не будет, когда все, что было мною, рассыплется прахом, мой единственный друг, о ты, которую я любил так глубоко и так нежно, ты, которая наверно переживешь меня, –не ход на мою могилу… Тебе там делать нечего».</a:t>
            </a:r>
          </a:p>
          <a:p>
            <a:pPr marL="0" indent="274320" algn="just" fontAlgn="auto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400" b="1" dirty="0" smtClean="0">
                <a:ln w="6350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 произведение  посвящено Полине Виардо, женщине, романтическую любовь к которой Тургенев пронес через многие годы своей жизни, до самого последнего вздоха.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28728" y="142852"/>
            <a:ext cx="749808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Ее полное имя – Мишель Фернанда Полина Гарсия</a:t>
            </a:r>
            <a:endParaRPr lang="ru-RU" dirty="0"/>
          </a:p>
        </p:txBody>
      </p:sp>
      <p:pic>
        <p:nvPicPr>
          <p:cNvPr id="5123" name="Содержимое 8" descr="70cc59276e1ce6c0fb074591f9c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77838" y="1357313"/>
            <a:ext cx="4022725" cy="5043487"/>
          </a:xfrm>
        </p:spPr>
      </p:pic>
      <p:sp>
        <p:nvSpPr>
          <p:cNvPr id="10" name="Содержимое 9"/>
          <p:cNvSpPr>
            <a:spLocks noGrp="1"/>
          </p:cNvSpPr>
          <p:nvPr>
            <p:ph sz="half" idx="2"/>
          </p:nvPr>
        </p:nvSpPr>
        <p:spPr>
          <a:xfrm>
            <a:off x="4643438" y="1500188"/>
            <a:ext cx="4059237" cy="4214812"/>
          </a:xfrm>
        </p:spPr>
        <p:txBody>
          <a:bodyPr>
            <a:noAutofit/>
          </a:bodyPr>
          <a:lstStyle/>
          <a:p>
            <a:pPr marL="0" indent="274320" algn="just" fontAlgn="auto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>
                <a:ln w="6350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Отец – Мануэль Гарсия – тенор парижского, итальянского театров, композитор, сочинитель опер.</a:t>
            </a:r>
          </a:p>
          <a:p>
            <a:pPr marL="0" indent="274320"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>
                <a:ln w="6350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Старшая сестра Полины – Мария Фелисита Милибран успешно выступала в оперных партиях на сценах Европы и Америки.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357166"/>
            <a:ext cx="9144000" cy="657244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Луи Виардо – литератор и журналист</a:t>
            </a:r>
            <a:endParaRPr lang="ru-RU" dirty="0"/>
          </a:p>
        </p:txBody>
      </p:sp>
      <p:pic>
        <p:nvPicPr>
          <p:cNvPr id="6147" name="Содержимое 8" descr="16_08.gif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85813" y="1292225"/>
            <a:ext cx="3286125" cy="4995863"/>
          </a:xfrm>
        </p:spPr>
      </p:pic>
      <p:pic>
        <p:nvPicPr>
          <p:cNvPr id="6148" name="Содержимое 10" descr="1140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643438" y="1285875"/>
            <a:ext cx="4000500" cy="500062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357188" y="714375"/>
            <a:ext cx="3714750" cy="5286375"/>
          </a:xfrm>
        </p:spPr>
        <p:txBody>
          <a:bodyPr>
            <a:noAutofit/>
          </a:bodyPr>
          <a:lstStyle/>
          <a:p>
            <a:pPr marL="0" indent="274320"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>
                <a:ln w="6350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Красотою Виардо не славилась. Выступающие вперед губы, большой рот, но замечательные черные глаза – пламенные и выразительные. Волосы тоже как смоль – она зачесывала их гладко на пробор, с буклями над ушами, они очень  блестели и лоснились. В разговоре жива, блестяща, смела.</a:t>
            </a:r>
          </a:p>
        </p:txBody>
      </p:sp>
      <p:pic>
        <p:nvPicPr>
          <p:cNvPr id="7171" name="Содержимое 17" descr="704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429125" y="1143000"/>
            <a:ext cx="4357688" cy="435768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Содержимое 4" descr="cover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8625" y="438150"/>
            <a:ext cx="3643313" cy="568325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643063"/>
            <a:ext cx="4071937" cy="2928937"/>
          </a:xfrm>
        </p:spPr>
        <p:txBody>
          <a:bodyPr>
            <a:noAutofit/>
          </a:bodyPr>
          <a:lstStyle/>
          <a:p>
            <a:pPr marL="0" indent="274320"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>
                <a:ln w="6350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1840 году  Полина знакомится с известной французской писательницей Жорж</a:t>
            </a:r>
            <a:r>
              <a:rPr lang="en-US" b="1" dirty="0" smtClean="0">
                <a:ln w="6350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ln w="6350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Санд, изобразившая певицу в главном образе романа «Консуэла».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86874" cy="1143000"/>
          </a:xfrm>
        </p:spPr>
        <p:txBody>
          <a:bodyPr>
            <a:noAutofit/>
          </a:bodyPr>
          <a:lstStyle/>
          <a:p>
            <a:pPr indent="274320" algn="just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defRPr/>
            </a:pPr>
            <a:r>
              <a:rPr lang="ru-RU" sz="2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В это время Тургеневу исполнилось 25 лет, Виардо – 22 года. С этого момента Полина – владычица его сердца. Возникает союз двух ярких талантливых людей.</a:t>
            </a:r>
          </a:p>
        </p:txBody>
      </p:sp>
      <p:pic>
        <p:nvPicPr>
          <p:cNvPr id="9219" name="Содержимое 7" descr="Turgenev_Lami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00063" y="1500188"/>
            <a:ext cx="3954462" cy="5124450"/>
          </a:xfrm>
        </p:spPr>
      </p:pic>
      <p:pic>
        <p:nvPicPr>
          <p:cNvPr id="9220" name="Содержимое 8" descr="viardot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572000" y="1500188"/>
            <a:ext cx="4143375" cy="512445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Друзья И. С. Тургенева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cap="none" dirty="0" smtClean="0"/>
              <a:t>Аксаков С. Т. </a:t>
            </a:r>
            <a:endParaRPr lang="ru-RU" cap="none" dirty="0"/>
          </a:p>
        </p:txBody>
      </p:sp>
      <p:pic>
        <p:nvPicPr>
          <p:cNvPr id="5" name="Содержимое 4" descr="Аксаков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1020468" y="2362200"/>
            <a:ext cx="2913652" cy="3763963"/>
          </a:xfrm>
        </p:spPr>
      </p:pic>
      <p:sp>
        <p:nvSpPr>
          <p:cNvPr id="10244" name="Содержимое 3"/>
          <p:cNvSpPr>
            <a:spLocks noGrp="1"/>
          </p:cNvSpPr>
          <p:nvPr>
            <p:ph sz="quarter" idx="4"/>
          </p:nvPr>
        </p:nvSpPr>
        <p:spPr>
          <a:xfrm>
            <a:off x="4643438" y="2928934"/>
            <a:ext cx="4041775" cy="2281246"/>
          </a:xfrm>
        </p:spPr>
        <p:txBody>
          <a:bodyPr/>
          <a:lstStyle/>
          <a:p>
            <a:pPr marL="0" indent="411163" algn="just">
              <a:buNone/>
            </a:pPr>
            <a:r>
              <a:rPr lang="ru-RU" dirty="0" smtClean="0"/>
              <a:t>И. С. Тургеневу везло на дружбу: Гончаров, Грановский, Белинский, Герцен, Л. Толстой, С. Аксаков, Боткин, Фет – прямо созвездие друзей.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Друзья И. С. Тургенева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cap="none" dirty="0" smtClean="0"/>
              <a:t>Белинский В. Г.</a:t>
            </a:r>
            <a:endParaRPr lang="ru-RU" cap="none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ru-RU" cap="none" dirty="0" smtClean="0"/>
              <a:t>Герцен А. И.</a:t>
            </a:r>
            <a:endParaRPr lang="ru-RU" cap="none" dirty="0"/>
          </a:p>
        </p:txBody>
      </p:sp>
      <p:pic>
        <p:nvPicPr>
          <p:cNvPr id="5" name="Содержимое 4" descr="Белинский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714348" y="2143116"/>
            <a:ext cx="3643338" cy="4424053"/>
          </a:xfrm>
        </p:spPr>
      </p:pic>
      <p:pic>
        <p:nvPicPr>
          <p:cNvPr id="6" name="Содержимое 5" descr="Герцен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072066" y="2143116"/>
            <a:ext cx="3286148" cy="4413281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170</TotalTime>
  <Words>424</Words>
  <Application>Microsoft Office PowerPoint</Application>
  <PresentationFormat>Экран (4:3)</PresentationFormat>
  <Paragraphs>22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Апекс</vt:lpstr>
      <vt:lpstr>Иван Сергеевич Тургенев 1818-1883 гг.</vt:lpstr>
      <vt:lpstr>И. С. Тургенев написал стихотворение в прозе:</vt:lpstr>
      <vt:lpstr>Ее полное имя – Мишель Фернанда Полина Гарсия</vt:lpstr>
      <vt:lpstr>Луи Виардо – литератор и журналист</vt:lpstr>
      <vt:lpstr>Слайд 5</vt:lpstr>
      <vt:lpstr>Слайд 6</vt:lpstr>
      <vt:lpstr>В это время Тургеневу исполнилось 25 лет, Виардо – 22 года. С этого момента Полина – владычица его сердца. Возникает союз двух ярких талантливых людей.</vt:lpstr>
      <vt:lpstr>Друзья И. С. Тургенева</vt:lpstr>
      <vt:lpstr>Друзья И. С. Тургенева</vt:lpstr>
      <vt:lpstr>Слайд 10</vt:lpstr>
      <vt:lpstr>Слайд 11</vt:lpstr>
      <vt:lpstr>Слайд 12</vt:lpstr>
    </vt:vector>
  </TitlesOfParts>
  <Company>HomeLab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37</cp:revision>
  <dcterms:created xsi:type="dcterms:W3CDTF">2010-01-29T08:48:26Z</dcterms:created>
  <dcterms:modified xsi:type="dcterms:W3CDTF">2010-01-29T17:21:36Z</dcterms:modified>
</cp:coreProperties>
</file>