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0" r:id="rId2"/>
    <p:sldMasterId id="2147483732" r:id="rId3"/>
    <p:sldMasterId id="2147483744" r:id="rId4"/>
    <p:sldMasterId id="2147483756" r:id="rId5"/>
  </p:sldMasterIdLst>
  <p:notesMasterIdLst>
    <p:notesMasterId r:id="rId53"/>
  </p:notesMasterIdLst>
  <p:sldIdLst>
    <p:sldId id="256" r:id="rId6"/>
    <p:sldId id="288" r:id="rId7"/>
    <p:sldId id="298" r:id="rId8"/>
    <p:sldId id="299" r:id="rId9"/>
    <p:sldId id="300" r:id="rId10"/>
    <p:sldId id="291" r:id="rId11"/>
    <p:sldId id="292" r:id="rId12"/>
    <p:sldId id="289" r:id="rId13"/>
    <p:sldId id="296" r:id="rId14"/>
    <p:sldId id="301" r:id="rId15"/>
    <p:sldId id="311" r:id="rId16"/>
    <p:sldId id="312" r:id="rId17"/>
    <p:sldId id="317" r:id="rId18"/>
    <p:sldId id="303" r:id="rId19"/>
    <p:sldId id="307" r:id="rId20"/>
    <p:sldId id="306" r:id="rId21"/>
    <p:sldId id="309" r:id="rId22"/>
    <p:sldId id="310" r:id="rId23"/>
    <p:sldId id="321" r:id="rId24"/>
    <p:sldId id="314" r:id="rId25"/>
    <p:sldId id="319" r:id="rId26"/>
    <p:sldId id="323" r:id="rId27"/>
    <p:sldId id="270" r:id="rId28"/>
    <p:sldId id="273" r:id="rId29"/>
    <p:sldId id="274" r:id="rId30"/>
    <p:sldId id="276" r:id="rId31"/>
    <p:sldId id="278" r:id="rId32"/>
    <p:sldId id="281" r:id="rId33"/>
    <p:sldId id="287" r:id="rId34"/>
    <p:sldId id="286" r:id="rId35"/>
    <p:sldId id="324" r:id="rId36"/>
    <p:sldId id="325" r:id="rId37"/>
    <p:sldId id="330" r:id="rId38"/>
    <p:sldId id="331" r:id="rId39"/>
    <p:sldId id="339" r:id="rId40"/>
    <p:sldId id="257" r:id="rId41"/>
    <p:sldId id="266" r:id="rId42"/>
    <p:sldId id="259" r:id="rId43"/>
    <p:sldId id="260" r:id="rId44"/>
    <p:sldId id="261" r:id="rId45"/>
    <p:sldId id="262" r:id="rId46"/>
    <p:sldId id="263" r:id="rId47"/>
    <p:sldId id="267" r:id="rId48"/>
    <p:sldId id="265" r:id="rId49"/>
    <p:sldId id="264" r:id="rId50"/>
    <p:sldId id="269" r:id="rId51"/>
    <p:sldId id="268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42A"/>
    <a:srgbClr val="E741C7"/>
    <a:srgbClr val="FFFF66"/>
    <a:srgbClr val="A32146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775" autoAdjust="0"/>
  </p:normalViewPr>
  <p:slideViewPr>
    <p:cSldViewPr>
      <p:cViewPr varScale="1">
        <p:scale>
          <a:sx n="88" d="100"/>
          <a:sy n="88" d="100"/>
        </p:scale>
        <p:origin x="-9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A2A02-EDA3-4859-AAEC-4FF3B12406EC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07CD2-F868-440D-9B66-7439F026C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F2C2865-7FDF-44D3-99F1-D914B3507278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46C7C23-B5F0-429D-9862-15AD8DE20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785926"/>
            <a:ext cx="8229600" cy="150019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И физика, и лирика…</a:t>
            </a:r>
            <a:endParaRPr lang="ru-RU" sz="5400" b="1" i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 –повторение по теме</a:t>
            </a:r>
          </a:p>
          <a:p>
            <a:pPr algn="ctr"/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«Оптические явления»</a:t>
            </a:r>
            <a:endParaRPr lang="ru-RU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323" name="WordArt 11"/>
          <p:cNvSpPr>
            <a:spLocks noChangeArrowheads="1" noChangeShapeType="1" noTextEdit="1"/>
          </p:cNvSpPr>
          <p:nvPr/>
        </p:nvSpPr>
        <p:spPr bwMode="auto">
          <a:xfrm>
            <a:off x="611188" y="1196975"/>
            <a:ext cx="8269287" cy="3455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44"/>
              </a:avLst>
            </a:prstTxWarp>
          </a:bodyPr>
          <a:lstStyle/>
          <a:p>
            <a:pPr algn="ctr"/>
            <a:r>
              <a:rPr lang="ru-RU" sz="5400" b="1" i="1" kern="10" spc="1081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световые </a:t>
            </a:r>
          </a:p>
          <a:p>
            <a:pPr algn="ctr"/>
            <a:r>
              <a:rPr lang="ru-RU" sz="5400" b="1" i="1" kern="10" spc="1081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явления</a:t>
            </a:r>
          </a:p>
          <a:p>
            <a:pPr algn="ctr"/>
            <a:r>
              <a:rPr lang="ru-RU" sz="5400" b="1" i="1" kern="10" spc="1081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5400" b="1" i="1" kern="10" spc="1081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живописи</a:t>
            </a:r>
            <a:endParaRPr lang="ru-RU" sz="5400" b="1" i="1" kern="10" spc="1081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1835150" y="4076700"/>
            <a:ext cx="604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5" name="Рисунок 4" descr="Рисунок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1042988" y="5373688"/>
            <a:ext cx="7200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 dirty="0">
                <a:solidFill>
                  <a:schemeClr val="hlink"/>
                </a:solidFill>
              </a:rPr>
              <a:t>Солнечный свет состоит из семи основных цветов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Рисунок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62"/>
            <a:ext cx="9144000" cy="6864661"/>
          </a:xfrm>
          <a:prstGeom prst="rect">
            <a:avLst/>
          </a:prstGeom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250825" y="6237288"/>
            <a:ext cx="504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красный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5508625" y="5589588"/>
            <a:ext cx="280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оранжевый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395288" y="5445125"/>
            <a:ext cx="3024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желтый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5795963" y="4221163"/>
            <a:ext cx="309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зеленый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395288" y="4076700"/>
            <a:ext cx="266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голубой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6084888" y="1916113"/>
            <a:ext cx="2519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синий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468313" y="2349500"/>
            <a:ext cx="381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фиолетовый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357158" y="0"/>
            <a:ext cx="49688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i="1" dirty="0"/>
              <a:t>Эти спектральные цвета являются самыми насыщенными и самыми чистыми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  <p:bldP spid="54278" grpId="0"/>
      <p:bldP spid="54279" grpId="0"/>
      <p:bldP spid="54280" grpId="0"/>
      <p:bldP spid="54281" grpId="0"/>
      <p:bldP spid="54282" grpId="0"/>
      <p:bldP spid="54283" grpId="0"/>
      <p:bldP spid="542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5724525" y="333375"/>
            <a:ext cx="3024188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При смешении двух недополнительных цветов в определенных количественных соотношениях получаются цвета промежуточные по тону, например: синий с красным дает фиолетовый, красный с оранжевым — красно-оранжевый, зеленый с голубым — зелено-голубой и т. д.</a:t>
            </a:r>
          </a:p>
        </p:txBody>
      </p:sp>
      <p:pic>
        <p:nvPicPr>
          <p:cNvPr id="4" name="Рисунок 3" descr="Рисунок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071546"/>
            <a:ext cx="4218039" cy="4197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23850" y="5300663"/>
            <a:ext cx="705643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Свет отражается и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преломляется. При разных показателях часть света отразится, а часть преломится</a:t>
            </a:r>
          </a:p>
          <a:p>
            <a:pPr>
              <a:spcBef>
                <a:spcPct val="50000"/>
              </a:spcBef>
            </a:pPr>
            <a:endParaRPr lang="ru-RU" sz="4000" i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059113" y="5661025"/>
            <a:ext cx="57610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F2E42A"/>
                </a:solidFill>
              </a:rPr>
              <a:t>Матовая поверхность отражает свет рассеянно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6"/>
            <a:ext cx="4354286" cy="6255657"/>
          </a:xfrm>
          <a:prstGeom prst="rect">
            <a:avLst/>
          </a:prstGeom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900113" y="692150"/>
            <a:ext cx="3743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i="1" dirty="0">
                <a:solidFill>
                  <a:srgbClr val="F2E42A"/>
                </a:solidFill>
              </a:rPr>
              <a:t>В шкафу</a:t>
            </a:r>
          </a:p>
        </p:txBody>
      </p:sp>
      <p:pic>
        <p:nvPicPr>
          <p:cNvPr id="7" name="Рисунок 6" descr="Рисунок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7166"/>
            <a:ext cx="4354286" cy="6255657"/>
          </a:xfrm>
          <a:prstGeom prst="rect">
            <a:avLst/>
          </a:prstGeom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508625" y="620713"/>
            <a:ext cx="3455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i="1" dirty="0">
                <a:solidFill>
                  <a:srgbClr val="F2E42A"/>
                </a:solidFill>
              </a:rPr>
              <a:t>На</a:t>
            </a:r>
            <a:r>
              <a:rPr lang="ru-RU" sz="4000" b="1" i="1" dirty="0">
                <a:solidFill>
                  <a:srgbClr val="F2E42A"/>
                </a:solidFill>
              </a:rPr>
              <a:t> </a:t>
            </a:r>
            <a:r>
              <a:rPr lang="ru-RU" sz="4000" i="1" dirty="0">
                <a:solidFill>
                  <a:srgbClr val="F2E42A"/>
                </a:solidFill>
              </a:rPr>
              <a:t>солнце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0"/>
            <a:ext cx="7143800" cy="6858694"/>
          </a:xfrm>
          <a:prstGeom prst="rect">
            <a:avLst/>
          </a:prstGeom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619250" y="5300663"/>
            <a:ext cx="64087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rgbClr val="F2E42A"/>
                </a:solidFill>
              </a:rPr>
              <a:t>При разных показателях часть света отразится, а часть преломится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741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286375" y="571500"/>
            <a:ext cx="335756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Calibri" pitchFamily="34" charset="0"/>
                <a:cs typeface="Times New Roman" pitchFamily="18" charset="0"/>
              </a:rPr>
              <a:t>Всякий свет краски имеет определенные основные свойства: светлоту, цветовой тон и насыщенность.</a:t>
            </a:r>
            <a:endParaRPr lang="ru-RU" sz="2400">
              <a:cs typeface="Arial" charset="0"/>
            </a:endParaRPr>
          </a:p>
          <a:p>
            <a:pPr eaLnBrk="0" hangingPunct="0"/>
            <a:r>
              <a:rPr lang="ru-RU" sz="2400">
                <a:latin typeface="Calibri" pitchFamily="34" charset="0"/>
                <a:cs typeface="Times New Roman" pitchFamily="18" charset="0"/>
              </a:rPr>
              <a:t>Предметы, от которых больше отражается света, кажутся нам светлее, меньше света отражается от темных предметов. Белые пигменты отличаются между собой количеством отраженного света</a:t>
            </a:r>
            <a:r>
              <a:rPr lang="ru-RU" sz="1000">
                <a:latin typeface="Calibri" pitchFamily="34" charset="0"/>
                <a:cs typeface="Times New Roman" pitchFamily="18" charset="0"/>
              </a:rPr>
              <a:t>.</a:t>
            </a:r>
            <a:endParaRPr lang="ru-RU">
              <a:cs typeface="Arial" charset="0"/>
            </a:endParaRPr>
          </a:p>
        </p:txBody>
      </p:sp>
      <p:pic>
        <p:nvPicPr>
          <p:cNvPr id="4" name="Рисунок 3" descr="Рисунок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642918"/>
            <a:ext cx="4505032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2987675" y="765175"/>
            <a:ext cx="662463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>
                <a:solidFill>
                  <a:schemeClr val="hlink"/>
                </a:solidFill>
              </a:rPr>
              <a:t>Расположение света на предметах в разной силе называется светотенью. 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142844" y="4286256"/>
            <a:ext cx="532765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i="1" dirty="0">
                <a:solidFill>
                  <a:schemeClr val="hlink"/>
                </a:solidFill>
              </a:rPr>
              <a:t>Светотень играет большую роль в построении объема формы. Обычно света пишутся </a:t>
            </a:r>
            <a:r>
              <a:rPr lang="ru-RU" sz="2800" i="1" dirty="0" err="1">
                <a:solidFill>
                  <a:schemeClr val="hlink"/>
                </a:solidFill>
              </a:rPr>
              <a:t>корпусно</a:t>
            </a:r>
            <a:r>
              <a:rPr lang="ru-RU" sz="2800" i="1" dirty="0">
                <a:solidFill>
                  <a:schemeClr val="hlink"/>
                </a:solidFill>
              </a:rPr>
              <a:t>, а тени и полутени прозрачно</a:t>
            </a:r>
          </a:p>
        </p:txBody>
      </p:sp>
      <p:pic>
        <p:nvPicPr>
          <p:cNvPr id="8" name="Рисунок 7" descr="Рисунок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179" y="-1661"/>
            <a:ext cx="9258179" cy="6859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/>
      <p:bldP spid="614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4572032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«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Грош цена вашей физике, если она застилает для вас всё остальное: шорох леса, краски заката, звон рифм…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   Физик, не воспринимающий поэзии, искусства, - плохой физик.»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             Л.Ландау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landa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614" y="285728"/>
            <a:ext cx="3959604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0750" y="642938"/>
            <a:ext cx="3000375" cy="592931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mtClean="0"/>
              <a:t>По аналогии с законами смешения света, краски, которые в смеси дают серый или грязный цвет назвали дополнительными. В одном мазке их смесь (замес) используется крайне условно – например в тенях, поскольку добавляется серый цвет, который темнит колорит</a:t>
            </a:r>
          </a:p>
        </p:txBody>
      </p:sp>
      <p:pic>
        <p:nvPicPr>
          <p:cNvPr id="4" name="Рисунок 3" descr="Рисунок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5286412" cy="6118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250825" y="6165850"/>
            <a:ext cx="755967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i="1" dirty="0">
                <a:solidFill>
                  <a:schemeClr val="bg2">
                    <a:lumMod val="25000"/>
                  </a:schemeClr>
                </a:solidFill>
              </a:rPr>
              <a:t>Прозрачные 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краски и 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кроющие краски</a:t>
            </a:r>
          </a:p>
          <a:p>
            <a:pPr>
              <a:spcBef>
                <a:spcPct val="50000"/>
              </a:spcBef>
            </a:pPr>
            <a:endParaRPr lang="ru-RU" sz="28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 descr="Рисунок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0"/>
            <a:ext cx="8286808" cy="6225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900113" y="4581525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755650" y="595313"/>
            <a:ext cx="81375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i="1">
                <a:solidFill>
                  <a:schemeClr val="hlink"/>
                </a:solidFill>
              </a:rPr>
              <a:t>Прием двойного освещения позволяет сосредоточить внимание зрителей на главных фигурах и создать впечатление глубины.</a:t>
            </a:r>
          </a:p>
        </p:txBody>
      </p:sp>
      <p:pic>
        <p:nvPicPr>
          <p:cNvPr id="7" name="Рисунок 6" descr="Рисунок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737360"/>
            <a:ext cx="6824133" cy="512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773238"/>
            <a:ext cx="3384550" cy="44592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  П. Дрождин. „Портрет художника А.П. Антропова с сыном перед портретом жены“. 1776 год. Русский музей, Санкт-Петербург.</a:t>
            </a:r>
          </a:p>
        </p:txBody>
      </p:sp>
      <p:pic>
        <p:nvPicPr>
          <p:cNvPr id="4" name="Рисунок 3" descr="Рисунок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022" y="0"/>
            <a:ext cx="5550978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651500" y="404813"/>
            <a:ext cx="3035300" cy="57261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/>
              <a:t>Р. Магритт. „Удел человеческий“. 1933 год. Национальная художественная галерея, Вашингтон.</a:t>
            </a:r>
          </a:p>
        </p:txBody>
      </p:sp>
      <p:pic>
        <p:nvPicPr>
          <p:cNvPr id="4" name="Рисунок 3" descr="Рисунок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5166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651500" y="404813"/>
            <a:ext cx="3035300" cy="57261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 О. Каню. „Капрал фиалок (силуэты Бонапарта, его жены и сына)“. 1815 год. В названии картины содержится напоминание о том, что Наполеон начинал воинскую службу в чине капрала.</a:t>
            </a:r>
          </a:p>
        </p:txBody>
      </p:sp>
      <p:pic>
        <p:nvPicPr>
          <p:cNvPr id="4" name="Рисунок 3" descr="Рисунок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0386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5805488"/>
            <a:ext cx="8229600" cy="863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С. Дель-Прете. „Тайна между осенними листьями“. 1991 год. Галерея в Берне, Швейцария.</a:t>
            </a:r>
          </a:p>
        </p:txBody>
      </p:sp>
      <p:pic>
        <p:nvPicPr>
          <p:cNvPr id="4" name="Рисунок 3" descr="Рисунок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69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5651500" y="1052513"/>
            <a:ext cx="3851275" cy="53228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/>
              <a:t>Почтовая открытка. </a:t>
            </a:r>
          </a:p>
          <a:p>
            <a:pPr>
              <a:buFont typeface="Wingdings" pitchFamily="2" charset="2"/>
              <a:buNone/>
            </a:pPr>
            <a:r>
              <a:rPr lang="ru-RU" smtClean="0"/>
              <a:t>„Моя жена и моя тёща“. </a:t>
            </a:r>
          </a:p>
          <a:p>
            <a:endParaRPr lang="ru-RU" smtClean="0"/>
          </a:p>
          <a:p>
            <a:pPr>
              <a:buFont typeface="Wingdings" pitchFamily="2" charset="2"/>
              <a:buNone/>
            </a:pPr>
            <a:r>
              <a:rPr lang="ru-RU" smtClean="0"/>
              <a:t>Начало ХХ века. Россия.</a:t>
            </a:r>
          </a:p>
        </p:txBody>
      </p:sp>
      <p:pic>
        <p:nvPicPr>
          <p:cNvPr id="4" name="Рисунок 3" descr="Рисунок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4409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388" y="1341438"/>
            <a:ext cx="3251200" cy="47466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Картина Сальвадора Дали: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 „Голова женщины в виде битвы“. 1936 год;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dirty="0" smtClean="0"/>
          </a:p>
        </p:txBody>
      </p:sp>
      <p:pic>
        <p:nvPicPr>
          <p:cNvPr id="4" name="Рисунок 3" descr="Рисунок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242" y="30480"/>
            <a:ext cx="4860758" cy="682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929882" cy="71438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Световые явления в литературе 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2571744"/>
            <a:ext cx="8146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714488"/>
            <a:ext cx="3100552" cy="4246179"/>
          </a:xfrm>
          <a:prstGeom prst="rect">
            <a:avLst/>
          </a:prstGeom>
        </p:spPr>
      </p:pic>
      <p:pic>
        <p:nvPicPr>
          <p:cNvPr id="8" name="Рисунок 7" descr="Рисунок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714488"/>
            <a:ext cx="3512658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143000"/>
            <a:ext cx="3857625" cy="5160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/>
              <a:t>   В. Коваль. „Kovalland (автопортрет художника)“. </a:t>
            </a:r>
          </a:p>
          <a:p>
            <a:pPr>
              <a:buFont typeface="Wingdings" pitchFamily="2" charset="2"/>
              <a:buNone/>
            </a:pPr>
            <a:endParaRPr lang="ru-RU" smtClean="0"/>
          </a:p>
          <a:p>
            <a:pPr>
              <a:buFont typeface="Wingdings" pitchFamily="2" charset="2"/>
              <a:buNone/>
            </a:pPr>
            <a:r>
              <a:rPr lang="ru-RU" smtClean="0"/>
              <a:t>    1994 год.</a:t>
            </a:r>
          </a:p>
        </p:txBody>
      </p:sp>
      <p:pic>
        <p:nvPicPr>
          <p:cNvPr id="4" name="Рисунок 3" descr="Рисунок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333" y="0"/>
            <a:ext cx="535566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ota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2714620"/>
            <a:ext cx="3143272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85728"/>
            <a:ext cx="7772400" cy="300039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РОЛЬ СВЕТА В МУЗЫКЕ</a:t>
            </a:r>
            <a:endParaRPr lang="ru-RU" sz="6000" dirty="0"/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3214686"/>
            <a:ext cx="2143140" cy="24631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Музыка цвета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285860"/>
            <a:ext cx="5500726" cy="487375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Идея "видения музыки", как     известно, была выдвинута задолго до реальных светомузыкальных экспериментов - еще в 18 веке. Идея эта была чисто умозрительная, и собственно к искусству никакого отношения не мела. В ее основе лежала механистическая аналогия "цвет-звук" ("спектр-октава", "звукоряд- </a:t>
            </a:r>
            <a:r>
              <a:rPr lang="ru-RU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цветоряд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"), нечаянно открытая Ньютоном. 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Рисунок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150" y="1214422"/>
            <a:ext cx="3509850" cy="421484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500034" y="285728"/>
            <a:ext cx="3657600" cy="1571636"/>
          </a:xfrm>
        </p:spPr>
        <p:txBody>
          <a:bodyPr/>
          <a:lstStyle/>
          <a:p>
            <a:endParaRPr lang="ru-RU" sz="1600" dirty="0" smtClean="0"/>
          </a:p>
          <a:p>
            <a:r>
              <a:rPr lang="ru-RU" sz="1600" dirty="0" smtClean="0"/>
              <a:t>Исполнение фортепианной пьесы "Темное пламя" со световым сопровождением на инструменте "Кристалл" (Казань, 1966).</a:t>
            </a:r>
            <a:r>
              <a:rPr lang="ru-RU" dirty="0" smtClean="0"/>
              <a:t>	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86314" y="285728"/>
            <a:ext cx="3657600" cy="1071570"/>
          </a:xfrm>
        </p:spPr>
        <p:txBody>
          <a:bodyPr/>
          <a:lstStyle/>
          <a:p>
            <a:r>
              <a:rPr lang="ru-RU" sz="1600" dirty="0" smtClean="0"/>
              <a:t> Исполнение "Прометея" со светом в Нью-Хейвене(США, 1971 г.).</a:t>
            </a:r>
          </a:p>
          <a:p>
            <a:endParaRPr lang="ru-RU" dirty="0"/>
          </a:p>
        </p:txBody>
      </p:sp>
      <p:pic>
        <p:nvPicPr>
          <p:cNvPr id="7" name="Рисунок 6" descr="sapwos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214554"/>
            <a:ext cx="3714776" cy="3929090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Рисунок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836" y="1285860"/>
            <a:ext cx="4453553" cy="50006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4043362" cy="107157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Светомузыкальные фонтаны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Рисунок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742" y="0"/>
            <a:ext cx="3828822" cy="3571876"/>
          </a:xfrm>
          <a:prstGeom prst="rect">
            <a:avLst/>
          </a:prstGeom>
        </p:spPr>
      </p:pic>
      <p:pic>
        <p:nvPicPr>
          <p:cNvPr id="8" name="Рисунок 7" descr="Рисунок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370801"/>
            <a:ext cx="4572032" cy="4487199"/>
          </a:xfrm>
          <a:prstGeom prst="rect">
            <a:avLst/>
          </a:prstGeom>
        </p:spPr>
      </p:pic>
      <p:pic>
        <p:nvPicPr>
          <p:cNvPr id="9" name="Рисунок 8" descr="Рисунок4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207" y="2714620"/>
            <a:ext cx="4439793" cy="38576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14290"/>
            <a:ext cx="7048629" cy="62366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85720" y="214290"/>
            <a:ext cx="842968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К. Бальмонт</a:t>
            </a:r>
          </a:p>
          <a:p>
            <a:r>
              <a:rPr lang="ru-RU" sz="2800" dirty="0" smtClean="0">
                <a:solidFill>
                  <a:schemeClr val="accent4">
                    <a:lumMod val="25000"/>
                  </a:schemeClr>
                </a:solidFill>
              </a:rPr>
              <a:t>О, как ты далёк! Не найти мне тебя, не найти!</a:t>
            </a:r>
          </a:p>
          <a:p>
            <a:r>
              <a:rPr lang="ru-RU" sz="2800" dirty="0" smtClean="0">
                <a:solidFill>
                  <a:schemeClr val="accent4">
                    <a:lumMod val="25000"/>
                  </a:schemeClr>
                </a:solidFill>
              </a:rPr>
              <a:t>Устали глаза от простора пустыни безлюдной.</a:t>
            </a:r>
          </a:p>
          <a:p>
            <a:r>
              <a:rPr lang="ru-RU" sz="2800" dirty="0" smtClean="0">
                <a:solidFill>
                  <a:schemeClr val="accent4">
                    <a:lumMod val="25000"/>
                  </a:schemeClr>
                </a:solidFill>
              </a:rPr>
              <a:t>Лишь кости верблюдов белеют на тусклом пути</a:t>
            </a:r>
          </a:p>
          <a:p>
            <a:r>
              <a:rPr lang="ru-RU" sz="2800" dirty="0" smtClean="0">
                <a:solidFill>
                  <a:schemeClr val="accent4">
                    <a:lumMod val="25000"/>
                  </a:schemeClr>
                </a:solidFill>
              </a:rPr>
              <a:t>Да чахлые травы змеятся над почвою скудной.</a:t>
            </a:r>
          </a:p>
          <a:p>
            <a:r>
              <a:rPr lang="ru-RU" sz="2800" dirty="0" smtClean="0">
                <a:solidFill>
                  <a:schemeClr val="accent4">
                    <a:lumMod val="25000"/>
                  </a:schemeClr>
                </a:solidFill>
              </a:rPr>
              <a:t>Я жду, я тоскую. Вдали вырастают сады.</a:t>
            </a:r>
          </a:p>
          <a:p>
            <a:r>
              <a:rPr lang="ru-RU" sz="2800" dirty="0" smtClean="0">
                <a:solidFill>
                  <a:schemeClr val="accent4">
                    <a:lumMod val="25000"/>
                  </a:schemeClr>
                </a:solidFill>
              </a:rPr>
              <a:t>О, радость! Я вижу, как пальмы растут, зеленея.</a:t>
            </a:r>
          </a:p>
          <a:p>
            <a:r>
              <a:rPr lang="ru-RU" sz="2800" dirty="0" smtClean="0">
                <a:solidFill>
                  <a:schemeClr val="accent4">
                    <a:lumMod val="25000"/>
                  </a:schemeClr>
                </a:solidFill>
              </a:rPr>
              <a:t>Сверкают кувшины, звеня от блестящей воды.</a:t>
            </a:r>
          </a:p>
          <a:p>
            <a:r>
              <a:rPr lang="ru-RU" sz="2800" dirty="0" smtClean="0">
                <a:solidFill>
                  <a:schemeClr val="accent4">
                    <a:lumMod val="25000"/>
                  </a:schemeClr>
                </a:solidFill>
              </a:rPr>
              <a:t>Всё ближе, всё ярче! – И сердце забилось, робея.</a:t>
            </a:r>
          </a:p>
          <a:p>
            <a:r>
              <a:rPr lang="ru-RU" sz="2800" dirty="0" smtClean="0">
                <a:solidFill>
                  <a:schemeClr val="accent4">
                    <a:lumMod val="25000"/>
                  </a:schemeClr>
                </a:solidFill>
              </a:rPr>
              <a:t>Боится и шепчет: «Оазис!» – Как сладко цвести</a:t>
            </a:r>
          </a:p>
          <a:p>
            <a:r>
              <a:rPr lang="ru-RU" sz="2800" dirty="0" smtClean="0">
                <a:solidFill>
                  <a:schemeClr val="accent4">
                    <a:lumMod val="25000"/>
                  </a:schemeClr>
                </a:solidFill>
              </a:rPr>
              <a:t>В садах, где как праздник пленительна жизнь молодая!</a:t>
            </a:r>
          </a:p>
          <a:p>
            <a:r>
              <a:rPr lang="ru-RU" sz="2800" dirty="0" smtClean="0">
                <a:solidFill>
                  <a:schemeClr val="accent4">
                    <a:lumMod val="25000"/>
                  </a:schemeClr>
                </a:solidFill>
              </a:rPr>
              <a:t>     Но что это? Кости верблюдов лежат на пути!</a:t>
            </a:r>
          </a:p>
          <a:p>
            <a:r>
              <a:rPr lang="ru-RU" sz="2800" dirty="0" smtClean="0">
                <a:solidFill>
                  <a:schemeClr val="accent4">
                    <a:lumMod val="25000"/>
                  </a:schemeClr>
                </a:solidFill>
              </a:rPr>
              <a:t>     Всё скрылось. Лишь носится ветер, пески наметая…</a:t>
            </a:r>
            <a:endParaRPr lang="ru-RU" sz="2800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i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В.А.Жуковский</a:t>
            </a:r>
            <a:endParaRPr lang="ru-RU" sz="2800" i="1" u="sng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Нечеловечьими руками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Жемчужный, разноцветный мост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вод построен над водами.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Чудесный вид, огромный рост!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Раскинув паруса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шумящи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раз корабль под ним проплыл;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на хребет его блестящий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Ещё никто не восходил.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Идешь к нему – он прочь стремится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 то же время недвижим;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своим потоком он родится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вместе исчезает с ним.</a:t>
            </a:r>
            <a:endParaRPr lang="ru-RU" dirty="0">
              <a:solidFill>
                <a:schemeClr val="accent4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00042"/>
            <a:ext cx="59293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i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800" i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800" i="1" u="sng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800" b="1" i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3.Лю </a:t>
            </a:r>
            <a:r>
              <a:rPr lang="ru-RU" sz="2800" b="1" i="1" u="sng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Дабай</a:t>
            </a:r>
            <a:endParaRPr lang="ru-RU" sz="2800" b="1" i="1" u="sng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800" i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rgbClr val="FFFFFF"/>
                </a:solidFill>
              </a:rPr>
              <a:t>Яркий снег слепит глаза людей,</a:t>
            </a:r>
          </a:p>
          <a:p>
            <a:r>
              <a:rPr lang="ru-RU" sz="2800" dirty="0" smtClean="0">
                <a:solidFill>
                  <a:srgbClr val="FFFFFF"/>
                </a:solidFill>
              </a:rPr>
              <a:t>Белый снег, он серебра белей,</a:t>
            </a:r>
          </a:p>
          <a:p>
            <a:r>
              <a:rPr lang="ru-RU" sz="2800" dirty="0" smtClean="0">
                <a:solidFill>
                  <a:srgbClr val="FFFFFF"/>
                </a:solidFill>
              </a:rPr>
              <a:t>Он своей поспорит белизной</a:t>
            </a:r>
          </a:p>
          <a:p>
            <a:r>
              <a:rPr lang="ru-RU" sz="2800" dirty="0" smtClean="0">
                <a:solidFill>
                  <a:srgbClr val="FFFFFF"/>
                </a:solidFill>
              </a:rPr>
              <a:t>С мягкой ватой, с рисовой мукой.</a:t>
            </a:r>
            <a:endParaRPr lang="ru-RU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642918"/>
            <a:ext cx="67866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i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800" i="1" u="sng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800" b="1" i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Л.  Мартынов</a:t>
            </a:r>
          </a:p>
          <a:p>
            <a:endParaRPr lang="ru-RU" sz="2800" i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rgbClr val="A32146"/>
                </a:solidFill>
              </a:rPr>
              <a:t>И нефть попав из бака в водоем,</a:t>
            </a:r>
          </a:p>
          <a:p>
            <a:r>
              <a:rPr lang="ru-RU" sz="2800" dirty="0" smtClean="0">
                <a:solidFill>
                  <a:srgbClr val="A32146"/>
                </a:solidFill>
              </a:rPr>
              <a:t>Павлиний хвост внезапно распустила.</a:t>
            </a:r>
          </a:p>
          <a:p>
            <a:r>
              <a:rPr lang="ru-RU" sz="2800" dirty="0" smtClean="0">
                <a:solidFill>
                  <a:srgbClr val="A32146"/>
                </a:solidFill>
              </a:rPr>
              <a:t>Она об органическом своем</a:t>
            </a:r>
          </a:p>
          <a:p>
            <a:r>
              <a:rPr lang="ru-RU" sz="2800" dirty="0" smtClean="0">
                <a:solidFill>
                  <a:srgbClr val="A32146"/>
                </a:solidFill>
              </a:rPr>
              <a:t>Происхожденье снова загрустила.</a:t>
            </a:r>
            <a:endParaRPr lang="ru-RU" sz="2800" dirty="0">
              <a:solidFill>
                <a:srgbClr val="A3214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0"/>
            <a:ext cx="70341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None/>
            </a:pPr>
            <a:r>
              <a:rPr lang="ru-RU" sz="5400" b="1" i="1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Сергей Александрович</a:t>
            </a:r>
          </a:p>
          <a:p>
            <a:pPr>
              <a:buNone/>
            </a:pPr>
            <a:r>
              <a:rPr lang="ru-RU" sz="5400" b="1" i="1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          Есенин</a:t>
            </a:r>
          </a:p>
        </p:txBody>
      </p:sp>
      <p:pic>
        <p:nvPicPr>
          <p:cNvPr id="6" name="Рисунок 5" descr="Рисунок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1" y="1785926"/>
            <a:ext cx="6443803" cy="428628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3857604"/>
            <a:ext cx="5429256" cy="350048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Белая береза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Под моим окном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Принакрылась снегом,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Точно серебром…</a:t>
            </a:r>
          </a:p>
          <a:p>
            <a:endParaRPr lang="ru-RU" dirty="0">
              <a:solidFill>
                <a:srgbClr val="00B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Рисунок 7" descr="Рисунок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928670"/>
            <a:ext cx="2143108" cy="3243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71480"/>
            <a:ext cx="59293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i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800" i="1" u="sng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800" i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800" b="1" i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А. Чижевский</a:t>
            </a:r>
          </a:p>
          <a:p>
            <a:endParaRPr lang="ru-RU" sz="2800" i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2">
                    <a:lumMod val="25000"/>
                  </a:schemeClr>
                </a:solidFill>
              </a:rPr>
              <a:t>Лик солнца у тебя, </a:t>
            </a:r>
          </a:p>
          <a:p>
            <a:r>
              <a:rPr lang="ru-RU" sz="2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2">
                    <a:lumMod val="25000"/>
                  </a:schemeClr>
                </a:solidFill>
              </a:rPr>
              <a:t>                    подсолнечник простой:</a:t>
            </a:r>
          </a:p>
          <a:p>
            <a:r>
              <a:rPr lang="ru-RU" sz="2800" dirty="0" smtClean="0">
                <a:solidFill>
                  <a:schemeClr val="tx2">
                    <a:lumMod val="25000"/>
                  </a:schemeClr>
                </a:solidFill>
              </a:rPr>
              <a:t>Посередине диск, </a:t>
            </a:r>
          </a:p>
          <a:p>
            <a:r>
              <a:rPr lang="ru-RU" sz="2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2">
                    <a:lumMod val="25000"/>
                  </a:schemeClr>
                </a:solidFill>
              </a:rPr>
              <a:t>                    вокруг – протуберанцы.</a:t>
            </a:r>
            <a:endParaRPr lang="ru-RU" sz="28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71480"/>
            <a:ext cx="700092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i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800" b="1" i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Ж. Верн  «Таинственный остров»</a:t>
            </a:r>
          </a:p>
          <a:p>
            <a:endParaRPr lang="ru-RU" sz="2400" i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</a:rPr>
              <a:t>Сайрес Смит для того чтобы разжечь костер, взял «два стекла, снятые с часов инженера и </a:t>
            </a:r>
            <a:r>
              <a:rPr lang="ru-RU" sz="2800" dirty="0" err="1" smtClean="0">
                <a:solidFill>
                  <a:schemeClr val="accent5">
                    <a:lumMod val="10000"/>
                  </a:schemeClr>
                </a:solidFill>
              </a:rPr>
              <a:t>Спилета</a:t>
            </a:r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</a:rPr>
              <a:t>. Наполнив их водой и скрепив их края с помощью глины, Сайрес Смит сфабриковал настоящие зажигательное стекло, которое сосредоточило лучи солнца на охапке сухого мха и воспламенило его».</a:t>
            </a:r>
            <a:endParaRPr lang="ru-RU" sz="2800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034" y="214290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 И. И. Левитан</a:t>
            </a:r>
            <a:endParaRPr lang="ru-RU" sz="2800" b="1" i="1" u="sng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Рисунок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928670"/>
            <a:ext cx="7494661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428604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И. Айвазовский</a:t>
            </a:r>
            <a:endParaRPr lang="ru-RU" sz="2800" b="1" i="1" u="sng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Рисунок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1285860"/>
            <a:ext cx="6506174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i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9.  В.М.  Васнецов </a:t>
            </a:r>
            <a:endParaRPr lang="ru-RU" sz="2800" i="1" u="sng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Содержимое 4" descr="Рисунок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357298"/>
            <a:ext cx="5931481" cy="52864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i="1" u="sng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10. И. Левитан</a:t>
            </a:r>
            <a:endParaRPr lang="ru-RU" sz="2800" i="1" u="sng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Содержимое 6" descr="Рисунок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500173"/>
            <a:ext cx="6143668" cy="513500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ПРОВЕРКА</a:t>
            </a:r>
            <a:endParaRPr lang="ru-RU" sz="32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51510" indent="-514350">
              <a:buClr>
                <a:schemeClr val="accent4">
                  <a:lumMod val="10000"/>
                </a:schemeClr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Мираж</a:t>
            </a:r>
          </a:p>
          <a:p>
            <a:pPr marL="651510" indent="-514350">
              <a:buClr>
                <a:schemeClr val="accent4">
                  <a:lumMod val="10000"/>
                </a:schemeClr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Радуга</a:t>
            </a:r>
          </a:p>
          <a:p>
            <a:pPr marL="651510" indent="-514350">
              <a:buClr>
                <a:schemeClr val="accent4">
                  <a:lumMod val="10000"/>
                </a:schemeClr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Отражает все световые лучи</a:t>
            </a:r>
          </a:p>
          <a:p>
            <a:pPr marL="651510" indent="-514350">
              <a:buClr>
                <a:schemeClr val="accent4">
                  <a:lumMod val="10000"/>
                </a:schemeClr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Интерференция</a:t>
            </a:r>
          </a:p>
          <a:p>
            <a:pPr marL="651510" indent="-514350">
              <a:buClr>
                <a:schemeClr val="accent4">
                  <a:lumMod val="10000"/>
                </a:schemeClr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Солнечное затмение</a:t>
            </a:r>
          </a:p>
          <a:p>
            <a:pPr marL="651510" indent="-514350">
              <a:buClr>
                <a:schemeClr val="accent4">
                  <a:lumMod val="10000"/>
                </a:schemeClr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Собирающая линза</a:t>
            </a:r>
          </a:p>
          <a:p>
            <a:pPr marL="651510" indent="-514350">
              <a:buClr>
                <a:schemeClr val="accent4">
                  <a:lumMod val="10000"/>
                </a:schemeClr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Отражение света</a:t>
            </a:r>
          </a:p>
          <a:p>
            <a:pPr marL="651510" indent="-514350">
              <a:buClr>
                <a:schemeClr val="accent4">
                  <a:lumMod val="10000"/>
                </a:schemeClr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«Радуга»</a:t>
            </a:r>
          </a:p>
          <a:p>
            <a:pPr marL="651510" indent="-514350">
              <a:buClr>
                <a:schemeClr val="accent4">
                  <a:lumMod val="10000"/>
                </a:schemeClr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Прямолинейное распространение света</a:t>
            </a:r>
          </a:p>
          <a:p>
            <a:pPr marL="651510" indent="-514350">
              <a:buClr>
                <a:schemeClr val="accent4">
                  <a:lumMod val="10000"/>
                </a:schemeClr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Образование тени</a:t>
            </a:r>
          </a:p>
          <a:p>
            <a:pPr marL="651510" indent="-514350">
              <a:buClr>
                <a:schemeClr val="accent4">
                  <a:lumMod val="10000"/>
                </a:schemeClr>
              </a:buClr>
              <a:buFont typeface="+mj-lt"/>
              <a:buAutoNum type="arabicPeriod"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651510" indent="-514350">
              <a:buClr>
                <a:schemeClr val="accent4">
                  <a:lumMod val="10000"/>
                </a:schemeClr>
              </a:buClr>
              <a:buFont typeface="+mj-lt"/>
              <a:buAutoNum type="arabicPeriod"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651510" indent="-514350">
              <a:buClr>
                <a:schemeClr val="accent4">
                  <a:lumMod val="10000"/>
                </a:schemeClr>
              </a:buClr>
              <a:buFont typeface="+mj-lt"/>
              <a:buAutoNum type="arabicPeriod"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651510" indent="-514350">
              <a:buClr>
                <a:schemeClr val="accent4">
                  <a:lumMod val="10000"/>
                </a:schemeClr>
              </a:buClr>
              <a:buFont typeface="+mj-lt"/>
              <a:buAutoNum type="arabicPeriod"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651510" indent="-514350">
              <a:buClr>
                <a:schemeClr val="accent4">
                  <a:lumMod val="10000"/>
                </a:schemeClr>
              </a:buClr>
              <a:buFont typeface="+mj-lt"/>
              <a:buAutoNum type="arabicPeriod"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651510" indent="-514350">
              <a:buClr>
                <a:schemeClr val="accent4">
                  <a:lumMod val="10000"/>
                </a:schemeClr>
              </a:buClr>
              <a:buFont typeface="+mj-lt"/>
              <a:buAutoNum type="arabicPeriod"/>
            </a:pP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3063"/>
            <a:ext cx="9144000" cy="7011063"/>
          </a:xfrm>
          <a:prstGeom prst="rect">
            <a:avLst/>
          </a:prstGeom>
        </p:spPr>
      </p:pic>
      <p:pic>
        <p:nvPicPr>
          <p:cNvPr id="9" name="Рисунок 8" descr="Рисунок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-99086"/>
            <a:ext cx="5357850" cy="7431322"/>
          </a:xfrm>
          <a:prstGeom prst="rect">
            <a:avLst/>
          </a:prstGeom>
        </p:spPr>
      </p:pic>
      <p:pic>
        <p:nvPicPr>
          <p:cNvPr id="10" name="Рисунок 9" descr="Рисунок5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9076"/>
            <a:ext cx="9144000" cy="4717311"/>
          </a:xfrm>
          <a:prstGeom prst="rect">
            <a:avLst/>
          </a:prstGeom>
        </p:spPr>
      </p:pic>
      <p:pic>
        <p:nvPicPr>
          <p:cNvPr id="12" name="Рисунок 11" descr="Рисунок5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42900"/>
            <a:ext cx="9143999" cy="7500989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1472" y="4303455"/>
            <a:ext cx="712849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вечереет, ночь близка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Длинней с горы ложится тень,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небе гаснут облака…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Уж поздно. Вечереет день.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357166"/>
            <a:ext cx="76883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Федор Иванович Тютчев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429256" y="1571612"/>
            <a:ext cx="3429024" cy="4554551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«Попав в тень чуть зеленеющих лип, писатели первым долгом бросились к пестро раскрашенной будочке с надписью «Пиво и вода».»(Гл. 1, стр. 5)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71480"/>
            <a:ext cx="8429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Оптика и световые явления в произведении</a:t>
            </a:r>
            <a:br>
              <a:rPr lang="ru-RU" sz="3200" b="1" dirty="0" smtClean="0"/>
            </a:br>
            <a:r>
              <a:rPr lang="ru-RU" sz="3200" b="1" dirty="0" smtClean="0"/>
              <a:t>М.Булгакова "Мастер и Маргарита"</a:t>
            </a:r>
          </a:p>
        </p:txBody>
      </p:sp>
      <p:pic>
        <p:nvPicPr>
          <p:cNvPr id="6" name="Рисунок 5" descr="Рисунок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285992"/>
            <a:ext cx="5286412" cy="4161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3429000"/>
            <a:ext cx="7929618" cy="309720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«Он остановил взор на верхних этажах, ослепительно отражающих в стеклах изломанное и навсегда уходящее от Михаила Александровича солнце, затем перевел его вниз, где стекла начали предвечерне темнеть, чему-то снисходительно усмехнулся, прищурился, руки положил на набалдашник, а подбородок на руки.» (Гл. 1, стр. 10)</a:t>
            </a:r>
          </a:p>
        </p:txBody>
      </p:sp>
      <p:pic>
        <p:nvPicPr>
          <p:cNvPr id="4" name="Рисунок 3" descr="Рисунок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14290"/>
            <a:ext cx="5836920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273050"/>
            <a:ext cx="4257676" cy="116205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А. Блок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Рисунок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22"/>
            <a:ext cx="5500694" cy="5643578"/>
          </a:xfrm>
          <a:prstGeom prst="rect">
            <a:avLst/>
          </a:prstGeom>
        </p:spPr>
      </p:pic>
      <p:sp>
        <p:nvSpPr>
          <p:cNvPr id="15" name="Текст 14"/>
          <p:cNvSpPr>
            <a:spLocks noGrp="1"/>
          </p:cNvSpPr>
          <p:nvPr>
            <p:ph type="body" idx="2"/>
          </p:nvPr>
        </p:nvSpPr>
        <p:spPr>
          <a:xfrm>
            <a:off x="142844" y="1857364"/>
            <a:ext cx="4214842" cy="4714908"/>
          </a:xfrm>
        </p:spPr>
        <p:txBody>
          <a:bodyPr>
            <a:noAutofit/>
          </a:bodyPr>
          <a:lstStyle/>
          <a:p>
            <a:r>
              <a:rPr lang="ru-RU" sz="2800" b="1" spc="100" dirty="0" smtClean="0">
                <a:ln w="180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Шар раскаленный золотой </a:t>
            </a:r>
          </a:p>
          <a:p>
            <a:r>
              <a:rPr lang="ru-RU" sz="2800" b="1" spc="100" dirty="0" smtClean="0">
                <a:ln w="180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Пошлет в пространство луч огромный, </a:t>
            </a:r>
          </a:p>
          <a:p>
            <a:r>
              <a:rPr lang="ru-RU" sz="2800" b="1" spc="100" dirty="0" smtClean="0">
                <a:ln w="180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и длинный конус тени темной </a:t>
            </a:r>
          </a:p>
          <a:p>
            <a:r>
              <a:rPr lang="ru-RU" sz="2800" b="1" spc="100" dirty="0" smtClean="0">
                <a:ln w="180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В пространство бросит шар другой. </a:t>
            </a:r>
          </a:p>
          <a:p>
            <a:endParaRPr lang="ru-RU" sz="4000" dirty="0"/>
          </a:p>
        </p:txBody>
      </p:sp>
      <p:pic>
        <p:nvPicPr>
          <p:cNvPr id="7" name="Содержимое 6" descr="Рисунок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417454" y="0"/>
            <a:ext cx="4726546" cy="354169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И.В. Гете  «Фауст»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Когда узнаешь ты, как страны</a:t>
            </a:r>
          </a:p>
          <a:p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Сицилии фата </a:t>
            </a:r>
            <a:r>
              <a:rPr lang="ru-RU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морганы</a:t>
            </a:r>
            <a:endParaRPr lang="ru-RU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Вопросов этих не задашь.</a:t>
            </a:r>
          </a:p>
          <a:p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Там часто в воздухе стеною</a:t>
            </a:r>
          </a:p>
          <a:p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Средь бела дня, на зыбком зное</a:t>
            </a:r>
          </a:p>
          <a:p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Встает обманчивый мираж…</a:t>
            </a:r>
            <a:endParaRPr lang="ru-RU" sz="2400" dirty="0"/>
          </a:p>
        </p:txBody>
      </p:sp>
      <p:pic>
        <p:nvPicPr>
          <p:cNvPr id="8" name="Содержимое 7" descr="Рисунок1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29058" y="142852"/>
            <a:ext cx="4923728" cy="3286148"/>
          </a:xfrm>
        </p:spPr>
      </p:pic>
      <p:pic>
        <p:nvPicPr>
          <p:cNvPr id="9" name="Рисунок 8" descr="Рисунок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3714752"/>
            <a:ext cx="4773476" cy="3143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Апекс">
  <a:themeElements>
    <a:clrScheme name="Другая 3">
      <a:dk1>
        <a:srgbClr val="FFC000"/>
      </a:dk1>
      <a:lt1>
        <a:srgbClr val="FFFF00"/>
      </a:lt1>
      <a:dk2>
        <a:srgbClr val="FFDA70"/>
      </a:dk2>
      <a:lt2>
        <a:srgbClr val="FFE599"/>
      </a:lt2>
      <a:accent1>
        <a:srgbClr val="FFFF65"/>
      </a:accent1>
      <a:accent2>
        <a:srgbClr val="FFD965"/>
      </a:accent2>
      <a:accent3>
        <a:srgbClr val="FFFF00"/>
      </a:accent3>
      <a:accent4>
        <a:srgbClr val="FFE599"/>
      </a:accent4>
      <a:accent5>
        <a:srgbClr val="FFFFA3"/>
      </a:accent5>
      <a:accent6>
        <a:srgbClr val="FFFF66"/>
      </a:accent6>
      <a:hlink>
        <a:srgbClr val="FFFF66"/>
      </a:hlink>
      <a:folHlink>
        <a:srgbClr val="FFFE0C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</TotalTime>
  <Words>1092</Words>
  <Application>Microsoft Office PowerPoint</Application>
  <PresentationFormat>Экран (4:3)</PresentationFormat>
  <Paragraphs>157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47</vt:i4>
      </vt:variant>
    </vt:vector>
  </HeadingPairs>
  <TitlesOfParts>
    <vt:vector size="52" baseType="lpstr">
      <vt:lpstr>1_Апекс</vt:lpstr>
      <vt:lpstr>Тема1</vt:lpstr>
      <vt:lpstr>Трек</vt:lpstr>
      <vt:lpstr>Эркер</vt:lpstr>
      <vt:lpstr>Апекс</vt:lpstr>
      <vt:lpstr>И физика, и лирика…</vt:lpstr>
      <vt:lpstr>Слайд 2</vt:lpstr>
      <vt:lpstr>Световые явления в литературе </vt:lpstr>
      <vt:lpstr>Слайд 4</vt:lpstr>
      <vt:lpstr>Слайд 5</vt:lpstr>
      <vt:lpstr>     </vt:lpstr>
      <vt:lpstr>Слайд 7</vt:lpstr>
      <vt:lpstr>А. Блок  </vt:lpstr>
      <vt:lpstr>И.В. Гете  «Фауст»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РОЛЬ СВЕТА В МУЗЫКЕ</vt:lpstr>
      <vt:lpstr>      Музыка цвета</vt:lpstr>
      <vt:lpstr>Слайд 33</vt:lpstr>
      <vt:lpstr>Слайд 34</vt:lpstr>
      <vt:lpstr>Слайд 35</vt:lpstr>
      <vt:lpstr>Слайд 36</vt:lpstr>
      <vt:lpstr>2. В.А.Жуковский</vt:lpstr>
      <vt:lpstr>Слайд 38</vt:lpstr>
      <vt:lpstr>Слайд 39</vt:lpstr>
      <vt:lpstr>Слайд 40</vt:lpstr>
      <vt:lpstr>Слайд 41</vt:lpstr>
      <vt:lpstr>Слайд 42</vt:lpstr>
      <vt:lpstr>Слайд 43</vt:lpstr>
      <vt:lpstr>9.  В.М.  Васнецов </vt:lpstr>
      <vt:lpstr>10. И. Левитан</vt:lpstr>
      <vt:lpstr>ПРОВЕРКА</vt:lpstr>
      <vt:lpstr>Слайд 47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 физика, и лирика…</dc:title>
  <dc:creator>User</dc:creator>
  <cp:lastModifiedBy>Ученик_4</cp:lastModifiedBy>
  <cp:revision>55</cp:revision>
  <dcterms:created xsi:type="dcterms:W3CDTF">2009-12-15T17:15:48Z</dcterms:created>
  <dcterms:modified xsi:type="dcterms:W3CDTF">2010-01-29T12:10:42Z</dcterms:modified>
</cp:coreProperties>
</file>