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6" r:id="rId3"/>
    <p:sldId id="269" r:id="rId4"/>
    <p:sldId id="264" r:id="rId5"/>
    <p:sldId id="261" r:id="rId6"/>
    <p:sldId id="270" r:id="rId7"/>
    <p:sldId id="258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FFFF00"/>
    <a:srgbClr val="000066"/>
    <a:srgbClr val="4BB6FF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BBF552-5C8D-4D94-B873-E755B9002D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ADD6C-7EF7-4E48-9DCA-6446E15860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3388E7-B9E3-4A1E-B0E9-AD87C8030F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2DF14-9A7C-4F13-87D7-3730DA9AE6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95B483-E4B6-4C9F-B870-9FF9B374A0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48481D-33F6-41BA-81E8-E7B1C12FFA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5CDAB7-6FB1-496C-BD29-51AE3855D2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BF5015-E132-475B-A65F-4188FB5686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8C5AD6-32D2-44C1-A76F-13A2E3880B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FD7B06-CCB1-405C-8D87-B62B35DD1C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1109A1-F9E8-45AD-BC0C-E35008982C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707F4F7-D4C8-4D35-9C72-174CDD185D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&#1057;&#1090;&#1072;&#1090;&#1100;&#1103;.docx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9"/>
          <p:cNvSpPr>
            <a:spLocks noChangeArrowheads="1"/>
          </p:cNvSpPr>
          <p:nvPr/>
        </p:nvSpPr>
        <p:spPr bwMode="auto">
          <a:xfrm>
            <a:off x="3959225" y="2393950"/>
            <a:ext cx="247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/>
              <a:t> </a:t>
            </a:r>
          </a:p>
        </p:txBody>
      </p:sp>
      <p:sp>
        <p:nvSpPr>
          <p:cNvPr id="2051" name="Rectangle 10"/>
          <p:cNvSpPr>
            <a:spLocks noChangeArrowheads="1"/>
          </p:cNvSpPr>
          <p:nvPr/>
        </p:nvSpPr>
        <p:spPr bwMode="auto">
          <a:xfrm>
            <a:off x="6407150" y="23939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/>
              <a:t>  </a:t>
            </a:r>
          </a:p>
        </p:txBody>
      </p:sp>
      <p:sp>
        <p:nvSpPr>
          <p:cNvPr id="2052" name="Rectangle 16"/>
          <p:cNvSpPr>
            <a:spLocks noChangeArrowheads="1"/>
          </p:cNvSpPr>
          <p:nvPr/>
        </p:nvSpPr>
        <p:spPr bwMode="auto">
          <a:xfrm>
            <a:off x="1331913" y="4365625"/>
            <a:ext cx="2124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ru-RU" b="1">
                <a:solidFill>
                  <a:srgbClr val="990000"/>
                </a:solidFill>
              </a:rPr>
              <a:t>    </a:t>
            </a:r>
            <a:endParaRPr lang="ru-RU" b="1"/>
          </a:p>
        </p:txBody>
      </p:sp>
      <p:sp>
        <p:nvSpPr>
          <p:cNvPr id="5137" name="Rectangle 17"/>
          <p:cNvSpPr>
            <a:spLocks noChangeArrowheads="1"/>
          </p:cNvSpPr>
          <p:nvPr/>
        </p:nvSpPr>
        <p:spPr bwMode="auto">
          <a:xfrm>
            <a:off x="214282" y="1928802"/>
            <a:ext cx="8604250" cy="324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Tx/>
              <a:buChar char="•"/>
            </a:pPr>
            <a:r>
              <a:rPr lang="ru-RU" b="1" dirty="0">
                <a:solidFill>
                  <a:srgbClr val="FF0000"/>
                </a:solidFill>
              </a:rPr>
              <a:t>Лесозаготовительные предприятия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ru-RU" b="1" dirty="0">
                <a:solidFill>
                  <a:srgbClr val="FF0000"/>
                </a:solidFill>
              </a:rPr>
              <a:t>Индустриальные комплексы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ru-RU" b="1" dirty="0">
                <a:solidFill>
                  <a:srgbClr val="FF0000"/>
                </a:solidFill>
              </a:rPr>
              <a:t>Участок Байкало-Амурской магистрали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ru-RU" b="1" dirty="0">
                <a:solidFill>
                  <a:srgbClr val="FF0000"/>
                </a:solidFill>
              </a:rPr>
              <a:t>Иркутский ТЭК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ru-RU" b="1" dirty="0">
                <a:solidFill>
                  <a:srgbClr val="FF0000"/>
                </a:solidFill>
              </a:rPr>
              <a:t>Предприятия целлюлозно-бумажной промышленности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ru-RU" b="1" dirty="0">
                <a:solidFill>
                  <a:srgbClr val="FF0000"/>
                </a:solidFill>
              </a:rPr>
              <a:t>Сельскохозяйственные предприятия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ru-RU" b="1" dirty="0">
                <a:solidFill>
                  <a:srgbClr val="FF0000"/>
                </a:solidFill>
              </a:rPr>
              <a:t>Межрегиональный и глобальный атмосферный перенос загрязняющих веществ. 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ru-RU" b="1" dirty="0">
                <a:solidFill>
                  <a:srgbClr val="FF0000"/>
                </a:solidFill>
              </a:rPr>
              <a:t>Браконьерство 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ru-RU" b="1" dirty="0">
                <a:solidFill>
                  <a:srgbClr val="FF0000"/>
                </a:solidFill>
              </a:rPr>
              <a:t>Участок железнодорожной Транссибирской магистрали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ru-RU" b="1" dirty="0" err="1">
                <a:solidFill>
                  <a:srgbClr val="FF0000"/>
                </a:solidFill>
              </a:rPr>
              <a:t>Иркутско-Черемховский</a:t>
            </a:r>
            <a:r>
              <a:rPr lang="ru-RU" b="1" dirty="0">
                <a:solidFill>
                  <a:srgbClr val="FF0000"/>
                </a:solidFill>
              </a:rPr>
              <a:t> промышленный узел (воздушные выбросы). 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ru-RU" b="1" dirty="0">
                <a:solidFill>
                  <a:srgbClr val="FF0000"/>
                </a:solidFill>
              </a:rPr>
              <a:t>Водохранилище Иркутской ГЭС</a:t>
            </a:r>
            <a:endParaRPr lang="en-US" b="1" dirty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buFontTx/>
              <a:buChar char="•"/>
            </a:pPr>
            <a:r>
              <a:rPr lang="ru-RU" b="1" dirty="0">
                <a:solidFill>
                  <a:srgbClr val="FF0000"/>
                </a:solidFill>
              </a:rPr>
              <a:t>Байкальский ЦБК</a:t>
            </a:r>
          </a:p>
          <a:p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9" name="WordArt 20"/>
          <p:cNvSpPr>
            <a:spLocks noChangeArrowheads="1" noChangeShapeType="1" noTextEdit="1"/>
          </p:cNvSpPr>
          <p:nvPr/>
        </p:nvSpPr>
        <p:spPr bwMode="auto">
          <a:xfrm rot="-975891">
            <a:off x="998538" y="-4763"/>
            <a:ext cx="5842000" cy="1844676"/>
          </a:xfrm>
          <a:prstGeom prst="rect">
            <a:avLst/>
          </a:prstGeom>
        </p:spPr>
        <p:txBody>
          <a:bodyPr wrap="none" fromWordArt="1">
            <a:prstTxWarp prst="textFadeRight">
              <a:avLst>
                <a:gd name="adj" fmla="val 31773"/>
              </a:avLst>
            </a:prstTxWarp>
            <a:scene3d>
              <a:camera prst="legacyPerspectiveFront">
                <a:rot lat="19799994" lon="19439993" rev="0"/>
              </a:camera>
              <a:lightRig rig="legacyNormal2" dir="t"/>
            </a:scene3d>
            <a:sp3d extrusionH="354000" prstMaterial="legacyMatte">
              <a:extrusionClr>
                <a:srgbClr val="939676"/>
              </a:extrusionClr>
            </a:sp3d>
          </a:bodyPr>
          <a:lstStyle/>
          <a:p>
            <a:pPr algn="ctr"/>
            <a:r>
              <a:rPr lang="ru-RU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FF">
                        <a:alpha val="46001"/>
                      </a:srgbClr>
                    </a:gs>
                    <a:gs pos="100000">
                      <a:srgbClr val="4BB6FF"/>
                    </a:gs>
                  </a:gsLst>
                  <a:lin ang="3240000" scaled="1"/>
                </a:gradFill>
                <a:latin typeface="Impact"/>
              </a:rPr>
              <a:t>  Экологические проблемы </a:t>
            </a:r>
          </a:p>
        </p:txBody>
      </p:sp>
      <p:sp>
        <p:nvSpPr>
          <p:cNvPr id="10" name="WordArt 17"/>
          <p:cNvSpPr>
            <a:spLocks noChangeArrowheads="1" noChangeShapeType="1" noTextEdit="1"/>
          </p:cNvSpPr>
          <p:nvPr/>
        </p:nvSpPr>
        <p:spPr bwMode="auto">
          <a:xfrm rot="1763644">
            <a:off x="6154738" y="976313"/>
            <a:ext cx="2859087" cy="1281112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28569"/>
              </a:avLst>
            </a:prstTxWarp>
            <a:scene3d>
              <a:camera prst="legacyPerspectiveFront">
                <a:rot lat="19799994" lon="19439993" rev="0"/>
              </a:camera>
              <a:lightRig rig="legacyNormal2" dir="t"/>
            </a:scene3d>
            <a:sp3d extrusionH="354000" prstMaterial="legacyMatte">
              <a:extrusionClr>
                <a:srgbClr val="939676"/>
              </a:extrusionClr>
            </a:sp3d>
          </a:bodyPr>
          <a:lstStyle/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FF">
                        <a:alpha val="49001"/>
                      </a:srgbClr>
                    </a:gs>
                    <a:gs pos="100000">
                      <a:srgbClr val="4BB6FF"/>
                    </a:gs>
                  </a:gsLst>
                  <a:lin ang="3480000" scaled="1"/>
                </a:gradFill>
                <a:latin typeface="Impact"/>
              </a:rPr>
              <a:t>Байкала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5" dur="10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7" grpId="0"/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3571875" y="642938"/>
            <a:ext cx="5429250" cy="612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>
              <a:defRPr/>
            </a:pPr>
            <a:r>
              <a:rPr lang="ru-RU" sz="1600" b="1" i="1" dirty="0"/>
              <a:t>Более 45 лет на водосборной территории ведутся интенсивные промышленные лесозаготовки без соблюдения экологических </a:t>
            </a:r>
            <a:r>
              <a:rPr lang="ru-RU" sz="1600" b="1" i="1" dirty="0" err="1"/>
              <a:t>требований,что</a:t>
            </a:r>
            <a:r>
              <a:rPr lang="ru-RU" sz="1600" b="1" i="1" dirty="0"/>
              <a:t> привело к нарушению водного баланса региона, к усилению эрозии почвы, к размножению вредителей, к болезням леса и его обитателей.</a:t>
            </a:r>
            <a:endParaRPr lang="en-US" sz="1600" b="1" i="1" dirty="0"/>
          </a:p>
          <a:p>
            <a:pPr marL="342900" indent="-342900" algn="r">
              <a:defRPr/>
            </a:pPr>
            <a:r>
              <a:rPr lang="ru-RU" sz="1600" b="1" dirty="0">
                <a:solidFill>
                  <a:srgbClr val="FF0000"/>
                </a:solidFill>
              </a:rPr>
              <a:t> Индустриальные комплексы Улан-Удэ, </a:t>
            </a:r>
            <a:r>
              <a:rPr lang="ru-RU" sz="1600" b="1" dirty="0" err="1">
                <a:solidFill>
                  <a:srgbClr val="FF0000"/>
                </a:solidFill>
              </a:rPr>
              <a:t>Селенгинска</a:t>
            </a:r>
            <a:r>
              <a:rPr lang="ru-RU" sz="1600" b="1" dirty="0"/>
              <a:t> и других городов бассейна р. Селенги (промышленные стоки и воздушные выбросы).       Огромный  вред Байкалу принося промышленные стоки, потому то в них содержатся примеси, химикаты, которые очень вредны  для живых организмов и загрязняют воду Байкала. Ежегодно по данным Минприроды России, в среднем выпадает 150 тыс. тонн минеральных веществ, 15 тыс. тонн сульфатов, 80 тыс. тонн органических веществ, 200 тыс. тонн взвешенных веществ. </a:t>
            </a:r>
          </a:p>
          <a:p>
            <a:pPr marL="342900" indent="-342900" algn="r">
              <a:defRPr/>
            </a:pPr>
            <a:r>
              <a:rPr lang="ru-RU" sz="1600" b="1" dirty="0"/>
              <a:t>	</a:t>
            </a:r>
            <a:r>
              <a:rPr lang="ru-RU" sz="1600" b="1" dirty="0">
                <a:solidFill>
                  <a:srgbClr val="FF0000"/>
                </a:solidFill>
              </a:rPr>
              <a:t>Только огромность Байкала  растягивает во времени его деградацию!!!</a:t>
            </a:r>
            <a:r>
              <a:rPr lang="ru-RU" sz="1600" b="1" i="1" dirty="0"/>
              <a:t> </a:t>
            </a:r>
          </a:p>
          <a:p>
            <a:pPr algn="r">
              <a:defRPr/>
            </a:pPr>
            <a:endParaRPr lang="ru-RU" dirty="0"/>
          </a:p>
          <a:p>
            <a:pPr algn="r">
              <a:defRPr/>
            </a:pPr>
            <a:endParaRPr lang="ru-RU" dirty="0"/>
          </a:p>
          <a:p>
            <a:pPr algn="r" eaLnBrk="0" hangingPunct="0">
              <a:defRPr/>
            </a:pPr>
            <a:endParaRPr lang="ru-RU" dirty="0"/>
          </a:p>
        </p:txBody>
      </p:sp>
      <p:sp>
        <p:nvSpPr>
          <p:cNvPr id="3075" name="Text Box 7"/>
          <p:cNvSpPr txBox="1">
            <a:spLocks noChangeArrowheads="1"/>
          </p:cNvSpPr>
          <p:nvPr/>
        </p:nvSpPr>
        <p:spPr bwMode="auto">
          <a:xfrm>
            <a:off x="2214563" y="214313"/>
            <a:ext cx="692943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i="1"/>
              <a:t>Одна из важнейших проблем Сибири- это </a:t>
            </a:r>
            <a:r>
              <a:rPr lang="ru-RU" b="1" i="1">
                <a:solidFill>
                  <a:srgbClr val="FF0000"/>
                </a:solidFill>
              </a:rPr>
              <a:t>вырубка лесов</a:t>
            </a:r>
            <a:r>
              <a:rPr lang="ru-RU" b="1" i="1"/>
              <a:t>.</a:t>
            </a:r>
          </a:p>
          <a:p>
            <a:pPr algn="ctr"/>
            <a:endParaRPr lang="ru-RU"/>
          </a:p>
        </p:txBody>
      </p:sp>
      <p:sp>
        <p:nvSpPr>
          <p:cNvPr id="8" name="Rectangle 35"/>
          <p:cNvSpPr>
            <a:spLocks noChangeArrowheads="1"/>
          </p:cNvSpPr>
          <p:nvPr/>
        </p:nvSpPr>
        <p:spPr bwMode="auto">
          <a:xfrm>
            <a:off x="0" y="4071938"/>
            <a:ext cx="89646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ru-RU" b="1">
                <a:solidFill>
                  <a:srgbClr val="FF0000"/>
                </a:solidFill>
              </a:rPr>
              <a:t>	</a:t>
            </a:r>
            <a:endParaRPr lang="ru-RU" sz="16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1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468313" y="188913"/>
            <a:ext cx="8316912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 </a:t>
            </a:r>
            <a:r>
              <a:rPr lang="ru-RU">
                <a:solidFill>
                  <a:srgbClr val="FF0000"/>
                </a:solidFill>
              </a:rPr>
              <a:t> </a:t>
            </a:r>
            <a:r>
              <a:rPr lang="ru-RU" b="1">
                <a:solidFill>
                  <a:srgbClr val="FF0000"/>
                </a:solidFill>
              </a:rPr>
              <a:t>Иркутский ТЭК</a:t>
            </a:r>
            <a:r>
              <a:rPr lang="ru-RU"/>
              <a:t> </a:t>
            </a:r>
            <a:r>
              <a:rPr lang="ru-RU" b="1" i="1"/>
              <a:t>и др. предприятия района используют, в основном, низкосортный бурый уголь, поставляющий в атмосферу тысячи тонн золы и углекислого газа. </a:t>
            </a:r>
          </a:p>
          <a:p>
            <a:r>
              <a:rPr lang="ru-RU"/>
              <a:t>  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4211638" y="1196975"/>
            <a:ext cx="4752975" cy="2563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/>
              <a:t>Атмосферные осадки, очищая атмосферу, переправляют основную массу этого в озеро. Решению проблемы может способствовать лес, но в районе озера ведётся интенсивная лесозаготовка, а объём лесовосстановительных работ значительно отстаёт. </a:t>
            </a:r>
            <a:br>
              <a:rPr lang="ru-RU" b="1" i="1"/>
            </a:br>
            <a:endParaRPr lang="ru-RU" b="1" i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/>
      <p:bldP spid="1638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2571750" y="1857375"/>
            <a:ext cx="6357938" cy="390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/>
            <a:r>
              <a:rPr lang="ru-RU" dirty="0"/>
              <a:t>  </a:t>
            </a:r>
            <a:br>
              <a:rPr lang="ru-RU" dirty="0"/>
            </a:br>
            <a:r>
              <a:rPr lang="ru-RU" sz="1600" b="1" i="1" dirty="0" smtClean="0"/>
              <a:t>особенно Байкальский целлюлозно-бумажный и </a:t>
            </a:r>
            <a:r>
              <a:rPr lang="ru-RU" sz="1600" b="1" i="1" dirty="0" err="1" smtClean="0"/>
              <a:t>Селенгинский</a:t>
            </a:r>
            <a:r>
              <a:rPr lang="ru-RU" sz="1600" b="1" i="1" dirty="0" smtClean="0"/>
              <a:t> целлюлозно-картонный комбинаты. </a:t>
            </a:r>
          </a:p>
          <a:p>
            <a:pPr algn="r"/>
            <a:r>
              <a:rPr lang="ru-RU" sz="1600" b="1" i="1" dirty="0" smtClean="0"/>
              <a:t>Кроме того, р. Селенга (крупнейшая река впадающая в озеро) несёт и массу других отходов.</a:t>
            </a:r>
          </a:p>
          <a:p>
            <a:pPr algn="r"/>
            <a:r>
              <a:rPr lang="ru-RU" sz="1600" b="1" i="1" dirty="0" smtClean="0"/>
              <a:t> Принимаемые в последние годы меры</a:t>
            </a:r>
          </a:p>
          <a:p>
            <a:pPr algn="r"/>
            <a:r>
              <a:rPr lang="ru-RU" sz="1600" b="1" i="1" dirty="0" smtClean="0"/>
              <a:t> (ряд предприятий были перепрофилированы или закрыты) несколько улучшили ситуацию,  но о полном решении проблемы говорить пока ещё рано</a:t>
            </a:r>
            <a:r>
              <a:rPr lang="ru-RU" b="1" i="1" dirty="0" smtClean="0"/>
              <a:t>.</a:t>
            </a:r>
            <a:r>
              <a:rPr lang="ru-RU" b="1" dirty="0" smtClean="0"/>
              <a:t> </a:t>
            </a:r>
            <a:endParaRPr lang="en-US" b="1" dirty="0" smtClean="0"/>
          </a:p>
          <a:p>
            <a:pPr algn="r"/>
            <a:r>
              <a:rPr lang="ru-RU" sz="1600" b="1" i="1" dirty="0" smtClean="0"/>
              <a:t>Участок железнодорожной </a:t>
            </a:r>
            <a:r>
              <a:rPr lang="ru-RU" sz="1600" b="1" i="1" dirty="0" smtClean="0">
                <a:solidFill>
                  <a:srgbClr val="FF0000"/>
                </a:solidFill>
              </a:rPr>
              <a:t>Транссибирской </a:t>
            </a:r>
            <a:r>
              <a:rPr lang="ru-RU" sz="1600" b="1" i="1" dirty="0" smtClean="0"/>
              <a:t>магистрали</a:t>
            </a:r>
            <a:r>
              <a:rPr lang="en-US" sz="1600" b="1" i="1" dirty="0" smtClean="0"/>
              <a:t>.</a:t>
            </a:r>
          </a:p>
          <a:p>
            <a:pPr algn="r"/>
            <a:r>
              <a:rPr lang="ru-RU" sz="1600" b="1" i="1" dirty="0" smtClean="0"/>
              <a:t>Участок </a:t>
            </a:r>
            <a:r>
              <a:rPr lang="ru-RU" sz="1600" b="1" i="1" dirty="0" smtClean="0">
                <a:solidFill>
                  <a:srgbClr val="FF0000"/>
                </a:solidFill>
              </a:rPr>
              <a:t>Байкало-Амурской</a:t>
            </a:r>
            <a:r>
              <a:rPr lang="ru-RU" sz="1600" b="1" i="1" dirty="0" smtClean="0"/>
              <a:t> магистрали</a:t>
            </a:r>
            <a:r>
              <a:rPr lang="en-US" sz="1600" b="1" i="1" dirty="0" smtClean="0"/>
              <a:t>.</a:t>
            </a:r>
            <a:r>
              <a:rPr lang="ru-RU" sz="1600" b="1" i="1" dirty="0" smtClean="0">
                <a:solidFill>
                  <a:srgbClr val="FF0000"/>
                </a:solidFill>
              </a:rPr>
              <a:t> </a:t>
            </a:r>
            <a:endParaRPr lang="en-US" sz="1600" b="1" i="1" dirty="0" smtClean="0">
              <a:solidFill>
                <a:srgbClr val="FF0000"/>
              </a:solidFill>
            </a:endParaRPr>
          </a:p>
          <a:p>
            <a:pPr algn="r"/>
            <a:r>
              <a:rPr lang="ru-RU" sz="1600" b="1" i="1" dirty="0" err="1" smtClean="0">
                <a:solidFill>
                  <a:srgbClr val="FF0000"/>
                </a:solidFill>
              </a:rPr>
              <a:t>Иркутско-Черемховский</a:t>
            </a:r>
            <a:r>
              <a:rPr lang="ru-RU" sz="1600" b="1" i="1" dirty="0" smtClean="0"/>
              <a:t> промышленный узел (воздушные выбросы). </a:t>
            </a:r>
            <a:endParaRPr lang="en-US" sz="1600" b="1" i="1" dirty="0" smtClean="0"/>
          </a:p>
          <a:p>
            <a:endParaRPr lang="ru-RU" b="1" dirty="0" smtClean="0"/>
          </a:p>
          <a:p>
            <a:pPr algn="r"/>
            <a:r>
              <a:rPr lang="ru-RU" b="1" i="1" dirty="0" smtClean="0">
                <a:solidFill>
                  <a:srgbClr val="990000"/>
                </a:solidFill>
              </a:rPr>
              <a:t> </a:t>
            </a:r>
            <a:endParaRPr lang="ru-RU" b="1" i="1" dirty="0">
              <a:solidFill>
                <a:srgbClr val="990000"/>
              </a:solidFill>
            </a:endParaRPr>
          </a:p>
        </p:txBody>
      </p:sp>
      <p:sp>
        <p:nvSpPr>
          <p:cNvPr id="5123" name="Text Box 6"/>
          <p:cNvSpPr txBox="1">
            <a:spLocks noChangeArrowheads="1"/>
          </p:cNvSpPr>
          <p:nvPr/>
        </p:nvSpPr>
        <p:spPr bwMode="auto">
          <a:xfrm>
            <a:off x="971550" y="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539750" y="260350"/>
            <a:ext cx="82089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i="1" dirty="0"/>
              <a:t> Наибольший вред природе Байкала наносят </a:t>
            </a:r>
          </a:p>
          <a:p>
            <a:pPr algn="ctr"/>
            <a:r>
              <a:rPr lang="ru-RU" b="1" i="1" dirty="0">
                <a:solidFill>
                  <a:srgbClr val="FF0000"/>
                </a:solidFill>
              </a:rPr>
              <a:t>предприятия целлюлозно-бумажной промышленности</a:t>
            </a:r>
            <a:r>
              <a:rPr lang="ru-RU" b="1" i="1" dirty="0"/>
              <a:t>,</a:t>
            </a:r>
            <a:r>
              <a:rPr lang="ru-RU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  <p:bldP spid="1024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430213" y="3284538"/>
            <a:ext cx="8713787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rgbClr val="FF0000"/>
                </a:solidFill>
              </a:rPr>
              <a:t> </a:t>
            </a:r>
            <a:r>
              <a:rPr lang="ru-RU" sz="2000" b="1" i="1">
                <a:solidFill>
                  <a:srgbClr val="FF0000"/>
                </a:solidFill>
              </a:rPr>
              <a:t>Браконьерство</a:t>
            </a:r>
            <a:r>
              <a:rPr lang="ru-RU" sz="2000" b="1" i="1"/>
              <a:t> </a:t>
            </a:r>
            <a:r>
              <a:rPr lang="ru-RU" sz="2000" b="1" i="1">
                <a:solidFill>
                  <a:srgbClr val="990000"/>
                </a:solidFill>
              </a:rPr>
              <a:t>в последние годы </a:t>
            </a:r>
            <a:r>
              <a:rPr lang="ru-RU" b="1" i="1">
                <a:solidFill>
                  <a:srgbClr val="990000"/>
                </a:solidFill>
              </a:rPr>
              <a:t>стало</a:t>
            </a:r>
            <a:r>
              <a:rPr lang="ru-RU">
                <a:solidFill>
                  <a:srgbClr val="990000"/>
                </a:solidFill>
              </a:rPr>
              <a:t> </a:t>
            </a:r>
            <a:r>
              <a:rPr lang="ru-RU" sz="2000" b="1" i="1">
                <a:solidFill>
                  <a:srgbClr val="990000"/>
                </a:solidFill>
              </a:rPr>
              <a:t>настоящим бичом озера. </a:t>
            </a:r>
          </a:p>
          <a:p>
            <a:r>
              <a:rPr lang="ru-RU" sz="2000" b="1" i="1">
                <a:solidFill>
                  <a:srgbClr val="990000"/>
                </a:solidFill>
              </a:rPr>
              <a:t>Решить данную проблему очень сложно, т.к. количество работников природоохранных служб значительно меньше числа желающих подзаработать на природных богатствах озера. Рыбные запасы озера последние десятилетия оскудели по самым скромным подсчётам в 2 раза.</a:t>
            </a:r>
            <a:r>
              <a:rPr lang="ru-RU" sz="2000" b="1" i="1"/>
              <a:t> </a:t>
            </a:r>
            <a:br>
              <a:rPr lang="ru-RU" sz="2000" b="1" i="1"/>
            </a:br>
            <a:r>
              <a:rPr lang="ru-RU" sz="2000" b="1" i="1"/>
              <a:t/>
            </a:r>
            <a:br>
              <a:rPr lang="ru-RU" sz="2000" b="1" i="1"/>
            </a:br>
            <a:endParaRPr lang="ru-RU" sz="2000" b="1" i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395288" y="428625"/>
            <a:ext cx="8462962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b="1" i="1"/>
              <a:t>Две трети Байкала заключено в подпоре воды-каскад электростанций (</a:t>
            </a:r>
            <a:r>
              <a:rPr lang="ru-RU" b="1" i="1">
                <a:solidFill>
                  <a:srgbClr val="FF0000"/>
                </a:solidFill>
              </a:rPr>
              <a:t>Братская, Иркутская, Усть-илимская, Богучанская</a:t>
            </a:r>
            <a:r>
              <a:rPr lang="ru-RU" b="1" i="1"/>
              <a:t>). Подпор уровня воды озера разрушает  берега.</a:t>
            </a:r>
          </a:p>
          <a:p>
            <a:r>
              <a:rPr lang="ru-RU" b="1" i="1"/>
              <a:t>Вынос почвы в озеро Байкал до трех миллионов тонн в год,</a:t>
            </a:r>
          </a:p>
          <a:p>
            <a:r>
              <a:rPr lang="ru-RU" b="1" i="1"/>
              <a:t>Нарушена кормовая база омуля: исчезает эпишура, циклопы, юр, бычки. Снизилась температура воды, высококалорийные теплолюбивые кормовые организмы сменились на малопродуктивные. Упала и продуктивность омуля. </a:t>
            </a:r>
          </a:p>
          <a:p>
            <a:endParaRPr lang="ru-RU" b="1" i="1"/>
          </a:p>
          <a:p>
            <a:r>
              <a:rPr lang="ru-RU" b="1" i="1">
                <a:solidFill>
                  <a:srgbClr val="FFFF00"/>
                </a:solidFill>
              </a:rPr>
              <a:t>Самое значительное воздействие оказывает </a:t>
            </a:r>
            <a:r>
              <a:rPr lang="ru-RU" b="1" i="1">
                <a:solidFill>
                  <a:srgbClr val="FF0000"/>
                </a:solidFill>
              </a:rPr>
              <a:t>Байкальский ЦБК</a:t>
            </a:r>
            <a:r>
              <a:rPr lang="ru-RU" b="1" i="1"/>
              <a:t>. </a:t>
            </a:r>
            <a:r>
              <a:rPr lang="ru-RU" b="1" i="1">
                <a:solidFill>
                  <a:srgbClr val="FFFF00"/>
                </a:solidFill>
              </a:rPr>
              <a:t>Отходы, сбрасываемые в воду-вещества, которые не встречаются в природе, многие из них являются крайне опасными:</a:t>
            </a:r>
          </a:p>
          <a:p>
            <a:r>
              <a:rPr lang="ru-RU" b="1" i="1">
                <a:solidFill>
                  <a:srgbClr val="FFFF00"/>
                </a:solidFill>
              </a:rPr>
              <a:t> диоксины, которые даже в малых количествах подавляют иммунную и репродуктивную  систему живых организмов, лигнин, фенолы, сульфаты, нитраты, ртуть. </a:t>
            </a:r>
          </a:p>
          <a:p>
            <a:endParaRPr lang="ru-RU" b="1" i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2771775" y="0"/>
            <a:ext cx="583247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ru-RU" sz="2400" b="1">
                <a:solidFill>
                  <a:srgbClr val="990000"/>
                </a:solidFill>
              </a:rPr>
              <a:t>Кроме того, для Байкальского региона острыми экологическими проблемами являются: </a:t>
            </a:r>
            <a:br>
              <a:rPr lang="ru-RU" sz="2400" b="1">
                <a:solidFill>
                  <a:srgbClr val="990000"/>
                </a:solidFill>
              </a:rPr>
            </a:br>
            <a:endParaRPr lang="en-US" sz="2400" b="1">
              <a:solidFill>
                <a:srgbClr val="990000"/>
              </a:solidFill>
            </a:endParaRPr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323850" y="1341438"/>
            <a:ext cx="2684463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ru-RU" b="1">
                <a:solidFill>
                  <a:schemeClr val="bg1"/>
                </a:solidFill>
              </a:rPr>
              <a:t> экологическая ситуация в гг. Братске, Зиме, Саянске, Усолье-Сибирском, Ангарске и Шелихове.</a:t>
            </a:r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323850" y="3284538"/>
            <a:ext cx="2987675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ru-RU" b="1">
                <a:solidFill>
                  <a:schemeClr val="bg1"/>
                </a:solidFill>
              </a:rPr>
              <a:t> загрязнение земель токсическими выбросами вокруг промышленных предприятий. </a:t>
            </a:r>
            <a:br>
              <a:rPr lang="ru-RU" b="1">
                <a:solidFill>
                  <a:schemeClr val="bg1"/>
                </a:solidFill>
              </a:rPr>
            </a:br>
            <a:endParaRPr lang="ru-RU" b="1">
              <a:solidFill>
                <a:schemeClr val="bg1"/>
              </a:solidFill>
            </a:endParaRPr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4967288" y="1341438"/>
            <a:ext cx="4176712" cy="256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Tx/>
              <a:buChar char="•"/>
            </a:pPr>
            <a:r>
              <a:rPr lang="ru-RU" b="1">
                <a:solidFill>
                  <a:srgbClr val="990000"/>
                </a:solidFill>
              </a:rPr>
              <a:t> локальное радиоактивное загрязнение</a:t>
            </a:r>
          </a:p>
          <a:p>
            <a:pPr algn="ctr">
              <a:buFontTx/>
              <a:buChar char="•"/>
            </a:pPr>
            <a:endParaRPr lang="ru-RU" b="1">
              <a:solidFill>
                <a:srgbClr val="990000"/>
              </a:solidFill>
            </a:endParaRPr>
          </a:p>
          <a:p>
            <a:pPr algn="ctr">
              <a:buFontTx/>
              <a:buChar char="•"/>
            </a:pPr>
            <a:r>
              <a:rPr lang="ru-RU" b="1">
                <a:solidFill>
                  <a:srgbClr val="990000"/>
                </a:solidFill>
              </a:rPr>
              <a:t> туризм, рекреационная деятельность, промысловое и любительское изъятие биоресурсов, браконьерство. </a:t>
            </a:r>
            <a:br>
              <a:rPr lang="ru-RU" b="1">
                <a:solidFill>
                  <a:srgbClr val="990000"/>
                </a:solidFill>
              </a:rPr>
            </a:br>
            <a:endParaRPr lang="ru-RU" b="1">
              <a:solidFill>
                <a:srgbClr val="990000"/>
              </a:solidFill>
            </a:endParaRPr>
          </a:p>
          <a:p>
            <a:endParaRPr lang="ru-RU"/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468313" y="5300663"/>
            <a:ext cx="5853112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 </a:t>
            </a:r>
            <a:r>
              <a:rPr lang="ru-RU" b="1">
                <a:solidFill>
                  <a:schemeClr val="bg1"/>
                </a:solidFill>
              </a:rPr>
              <a:t>города и поселки на берегах Байкала (коммунальные стоки).</a:t>
            </a:r>
            <a:r>
              <a:rPr lang="ru-RU">
                <a:solidFill>
                  <a:schemeClr val="bg1"/>
                </a:solidFill>
              </a:rPr>
              <a:t> </a:t>
            </a:r>
          </a:p>
          <a:p>
            <a:endParaRPr lang="ru-RU">
              <a:solidFill>
                <a:schemeClr val="bg1"/>
              </a:solidFill>
            </a:endParaRPr>
          </a:p>
        </p:txBody>
      </p:sp>
      <p:sp>
        <p:nvSpPr>
          <p:cNvPr id="7" name="Стрелка влево 6">
            <a:hlinkClick r:id="rId3" action="ppaction://hlinkfile"/>
          </p:cNvPr>
          <p:cNvSpPr/>
          <p:nvPr/>
        </p:nvSpPr>
        <p:spPr>
          <a:xfrm>
            <a:off x="6929454" y="6286520"/>
            <a:ext cx="1643074" cy="5714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назад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4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4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4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4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4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6" grpId="0"/>
      <p:bldP spid="4110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</TotalTime>
  <Words>391</Words>
  <Application>Microsoft Office PowerPoint</Application>
  <PresentationFormat>Экран (4:3)</PresentationFormat>
  <Paragraphs>53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WareZ Provider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МАРЬЯНА</dc:creator>
  <cp:lastModifiedBy> О@zi$</cp:lastModifiedBy>
  <cp:revision>19</cp:revision>
  <dcterms:created xsi:type="dcterms:W3CDTF">2008-11-21T11:59:18Z</dcterms:created>
  <dcterms:modified xsi:type="dcterms:W3CDTF">2010-01-25T12:44:18Z</dcterms:modified>
</cp:coreProperties>
</file>