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5" r:id="rId5"/>
    <p:sldId id="266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2BB95-23ED-4573-9AC0-9D87B35A8E7A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9AF24-376D-4DA6-A967-D6CCFE33F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432D4-62CD-4EBA-97D2-E42E4E6EDAFB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3F622-404B-48B4-8B8F-FCF8F6249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794FD-67CB-486B-AD06-A15C1DDA3734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17F3A-113D-4E65-AEAD-DEFA5C8B95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39BF9-7298-453D-8128-006DCC01A428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50824-2BA0-4CD4-8F9B-4828522D2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974A-48BB-4B01-8EDA-A8D8BEC09A45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D9C53-0374-4D38-9D87-78681242C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ABFBF-7D07-454B-9D85-DA83115A46A3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8A832-DE49-4029-8FAA-A4A4F34D70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D8895-F6C6-4729-8CD7-984F13688166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D702F-5DA1-4F33-93D5-8D862A4126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21F8B-6F74-4119-AAF9-7E2DB56191CC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CC1C3-362F-41FA-B3E2-11F30F692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1B6DA-27BF-4155-84E3-482B3F9B23E5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79DD2-C61B-4F42-9BB0-417565F3B5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F1EC5-F8ED-467B-9F47-18581E35F9A8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E054-F1BF-4B21-845D-A0491E202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994B2-C76C-4038-AB45-E694C5BCFC17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0743B-A348-4856-B7EA-4583206E66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48633F-65AA-4039-99A6-F7DBD26E8C63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436422-0872-49AF-BBAE-91F56B7745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0;&#1072;&#1090;&#1100;&#1103;.docx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00034" y="3571876"/>
            <a:ext cx="828680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Байкал самое глубокое пресноводное озеро в мире.</a:t>
            </a: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По объёму водной массы оно занимает второе место.</a:t>
            </a: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Байкал вмещает 1/5 мировых запасов и более 4/5 запасов пресных вод нашей страны. </a:t>
            </a:r>
            <a:endParaRPr lang="en-US" sz="2000" b="1" dirty="0">
              <a:solidFill>
                <a:srgbClr val="FFFF00"/>
              </a:solidFill>
              <a:latin typeface="Calibri" pitchFamily="34" charset="0"/>
            </a:endParaRP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Температура воды летом:</a:t>
            </a: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поверхностных слоёв  +8… +9 °С  </a:t>
            </a: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в отдельных заливах 15°С</a:t>
            </a: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глубинных слоёв +3… +5°С</a:t>
            </a:r>
          </a:p>
          <a:p>
            <a:pPr algn="ctr"/>
            <a:endParaRPr lang="ru-RU" sz="20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2051" name="WordArt 9"/>
          <p:cNvSpPr>
            <a:spLocks noChangeArrowheads="1" noChangeShapeType="1" noTextEdit="1"/>
          </p:cNvSpPr>
          <p:nvPr/>
        </p:nvSpPr>
        <p:spPr bwMode="auto">
          <a:xfrm>
            <a:off x="2214546" y="1357298"/>
            <a:ext cx="5165725" cy="8064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PerspectiveBottom">
                <a:rot lat="899994" lon="0" rev="0"/>
              </a:camera>
              <a:lightRig rig="legacyFlat1" dir="t"/>
            </a:scene3d>
            <a:sp3d extrusionH="887400" prstMaterial="legacyMatte">
              <a:extrusionClr>
                <a:srgbClr val="9999FF"/>
              </a:extrusionClr>
            </a:sp3d>
          </a:bodyPr>
          <a:lstStyle/>
          <a:p>
            <a:pPr algn="ctr"/>
            <a:r>
              <a:rPr lang="ru-RU" sz="3600" kern="10" normalizeH="1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Воды Байкала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000125" y="714375"/>
            <a:ext cx="6605588" cy="85725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Масса веществ растворенных в </a:t>
            </a:r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Байкале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: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57250" y="4000500"/>
            <a:ext cx="77152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Comic Sans MS" pitchFamily="66" charset="0"/>
              </a:rPr>
              <a:t>Общая минерализация воды в Байкале</a:t>
            </a:r>
            <a:r>
              <a:rPr lang="en-US" sz="2400" dirty="0">
                <a:solidFill>
                  <a:schemeClr val="bg1"/>
                </a:solidFill>
                <a:latin typeface="Comic Sans MS" pitchFamily="66" charset="0"/>
              </a:rPr>
              <a:t>:</a:t>
            </a:r>
            <a:endParaRPr lang="ru-RU" sz="2400" dirty="0">
              <a:latin typeface="Comic Sans MS" pitchFamily="66" charset="0"/>
            </a:endParaRPr>
          </a:p>
          <a:p>
            <a:pPr algn="ctr"/>
            <a:r>
              <a:rPr lang="ru-RU" sz="2400" dirty="0">
                <a:latin typeface="Calibri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omic Sans MS" pitchFamily="66" charset="0"/>
              </a:rPr>
              <a:t>составляет 120 мг/л,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Comic Sans MS" pitchFamily="66" charset="0"/>
              </a:rPr>
              <a:t>суммарное содержание ионов в воде озера - 96,7 мг/л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000125" y="214313"/>
            <a:ext cx="5468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33CC"/>
                </a:solidFill>
                <a:latin typeface="Comic Sans MS" pitchFamily="66" charset="0"/>
              </a:rPr>
              <a:t>Химический состав воды Байкала</a:t>
            </a:r>
            <a:r>
              <a:rPr lang="ru-RU" b="1" dirty="0">
                <a:solidFill>
                  <a:srgbClr val="0033CC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142976" y="1357298"/>
            <a:ext cx="7000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1"/>
                </a:solidFill>
                <a:latin typeface="Comic Sans MS" pitchFamily="66" charset="0"/>
              </a:rPr>
              <a:t>Средний ионный состав воды Байкала, </a:t>
            </a:r>
            <a:endParaRPr lang="en-US" sz="2000" b="1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ru-RU" sz="2000" b="1">
                <a:solidFill>
                  <a:schemeClr val="bg1"/>
                </a:solidFill>
                <a:latin typeface="Comic Sans MS" pitchFamily="66" charset="0"/>
              </a:rPr>
              <a:t>по Г. Ю. Верещагину, К. К. Вотинцеву, составляет: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20" y="3214686"/>
            <a:ext cx="8643967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numCol="2">
            <a:spAutoFit/>
          </a:bodyPr>
          <a:lstStyle/>
          <a:p>
            <a:pPr>
              <a:buFontTx/>
              <a:buChar char="•"/>
            </a:pPr>
            <a:r>
              <a:rPr lang="ru-RU" sz="1600" b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sz="1600" b="1" dirty="0">
                <a:solidFill>
                  <a:srgbClr val="FFFF00"/>
                </a:solidFill>
                <a:latin typeface="Calibri" pitchFamily="34" charset="0"/>
              </a:rPr>
              <a:t>гидрокарбонаты (НСО3-) - 66,5, 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сульфаты (SO4 2-) - 5,2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,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хлор (</a:t>
            </a:r>
            <a:r>
              <a:rPr lang="ru-RU" b="1" dirty="0" err="1" smtClean="0">
                <a:solidFill>
                  <a:srgbClr val="FFFF00"/>
                </a:solidFill>
                <a:latin typeface="Calibri" pitchFamily="34" charset="0"/>
              </a:rPr>
              <a:t>Сl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-) - 0,6,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кальций (</a:t>
            </a:r>
            <a:r>
              <a:rPr lang="ru-RU" b="1" dirty="0" err="1" smtClean="0">
                <a:solidFill>
                  <a:srgbClr val="FFFF00"/>
                </a:solidFill>
                <a:latin typeface="Calibri" pitchFamily="34" charset="0"/>
              </a:rPr>
              <a:t>Са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2+) - 15,2, 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магний (</a:t>
            </a:r>
            <a:r>
              <a:rPr lang="ru-RU" b="1" dirty="0" err="1" smtClean="0">
                <a:solidFill>
                  <a:srgbClr val="FFFF00"/>
                </a:solidFill>
                <a:latin typeface="Calibri" pitchFamily="34" charset="0"/>
              </a:rPr>
              <a:t>Мg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2+) - 3,1, 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натрий (</a:t>
            </a:r>
            <a:r>
              <a:rPr lang="ru-RU" b="1" dirty="0" err="1" smtClean="0">
                <a:solidFill>
                  <a:srgbClr val="FFFF00"/>
                </a:solidFill>
                <a:latin typeface="Calibri" pitchFamily="34" charset="0"/>
              </a:rPr>
              <a:t>Na+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) - 3,8,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калий (К+) - 2,0, 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нитраты (NO3-) - О,3 - 0,5,</a:t>
            </a:r>
            <a:endParaRPr lang="en-US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endParaRPr lang="en-US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endParaRPr lang="ru-RU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фосфаты (РО4 3-) - 0,02 - 0,06,</a:t>
            </a: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карбонаты (СО3 2-) - 0,6 - 0,06,</a:t>
            </a:r>
            <a:endParaRPr lang="en-US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железо (</a:t>
            </a:r>
            <a:r>
              <a:rPr lang="ru-RU" b="1" dirty="0" err="1" smtClean="0">
                <a:solidFill>
                  <a:srgbClr val="FFFF00"/>
                </a:solidFill>
                <a:latin typeface="Calibri" pitchFamily="34" charset="0"/>
              </a:rPr>
              <a:t>Fe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) - 0,02 - 0,03,</a:t>
            </a:r>
            <a:endParaRPr lang="en-US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алюминий </a:t>
            </a: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(Аl3+) - следы,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кислород (О2) - 9,6 - 14,4, 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азот (N2) - 16,8 - 22,4, 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марганец (</a:t>
            </a:r>
            <a:r>
              <a:rPr lang="ru-RU" b="1" dirty="0" err="1">
                <a:solidFill>
                  <a:srgbClr val="FFFF00"/>
                </a:solidFill>
                <a:latin typeface="Calibri" pitchFamily="34" charset="0"/>
              </a:rPr>
              <a:t>Мn</a:t>
            </a: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) - 0,0012 - 0,0023; 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жесткость - 1,039 </a:t>
            </a:r>
            <a:r>
              <a:rPr lang="ru-RU" b="1" dirty="0" err="1">
                <a:solidFill>
                  <a:srgbClr val="FFFF00"/>
                </a:solidFill>
                <a:latin typeface="Calibri" pitchFamily="34" charset="0"/>
              </a:rPr>
              <a:t>мг-экв</a:t>
            </a: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.,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6000768"/>
            <a:ext cx="67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силикаты и кремниевая кислота (SiО2) - 1,6 - 5,5</a:t>
            </a:r>
            <a:endParaRPr lang="en-US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свободная </a:t>
            </a:r>
            <a:r>
              <a:rPr lang="ru-RU" b="1" dirty="0" err="1" smtClean="0">
                <a:solidFill>
                  <a:srgbClr val="FFFF00"/>
                </a:solidFill>
                <a:latin typeface="Calibri" pitchFamily="34" charset="0"/>
              </a:rPr>
              <a:t>углекисло</a:t>
            </a:r>
            <a:r>
              <a:rPr lang="ru-RU" b="1" dirty="0" smtClean="0">
                <a:solidFill>
                  <a:srgbClr val="FFFF00"/>
                </a:solidFill>
                <a:latin typeface="Calibri" pitchFamily="34" charset="0"/>
              </a:rPr>
              <a:t>- та (СО2) - 0,44 - 5,28,</a:t>
            </a:r>
            <a:endParaRPr lang="en-US" b="1" dirty="0" smtClean="0">
              <a:solidFill>
                <a:srgbClr val="FFFF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72198" y="4643446"/>
            <a:ext cx="30718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66FF33"/>
                </a:solidFill>
              </a:rPr>
              <a:t>Вершина реки Правая </a:t>
            </a:r>
            <a:r>
              <a:rPr lang="ru-RU" b="1" dirty="0" err="1" smtClean="0">
                <a:solidFill>
                  <a:srgbClr val="66FF33"/>
                </a:solidFill>
              </a:rPr>
              <a:t>Тонгода</a:t>
            </a:r>
            <a:r>
              <a:rPr lang="ru-RU" b="1" dirty="0" smtClean="0">
                <a:solidFill>
                  <a:srgbClr val="66FF33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66FF33"/>
                </a:solidFill>
              </a:rPr>
              <a:t>славится своими живописными</a:t>
            </a:r>
          </a:p>
          <a:p>
            <a:pPr algn="ctr"/>
            <a:r>
              <a:rPr lang="ru-RU" b="1" dirty="0" smtClean="0">
                <a:solidFill>
                  <a:srgbClr val="66FF33"/>
                </a:solidFill>
              </a:rPr>
              <a:t> водопадами.</a:t>
            </a:r>
          </a:p>
          <a:p>
            <a:pPr algn="ctr"/>
            <a:r>
              <a:rPr lang="ru-RU" b="1" dirty="0" smtClean="0">
                <a:solidFill>
                  <a:srgbClr val="66FF33"/>
                </a:solidFill>
              </a:rPr>
              <a:t> Байкало-Ленский заповедник.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357166"/>
            <a:ext cx="3500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Водопад на речке </a:t>
            </a:r>
            <a:r>
              <a:rPr lang="ru-RU" b="1" dirty="0" err="1" smtClean="0">
                <a:solidFill>
                  <a:srgbClr val="C00000"/>
                </a:solidFill>
              </a:rPr>
              <a:t>Шумилиха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падает с каменной стенки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9-метровой высоты. 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Баргузинский</a:t>
            </a:r>
            <a:r>
              <a:rPr lang="ru-RU" b="1" dirty="0" smtClean="0">
                <a:solidFill>
                  <a:srgbClr val="C00000"/>
                </a:solidFill>
              </a:rPr>
              <a:t> заповедник.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4857760"/>
            <a:ext cx="25003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66FF33"/>
                </a:solidFill>
              </a:rPr>
              <a:t>Каскад "Чудо </a:t>
            </a:r>
            <a:r>
              <a:rPr lang="ru-RU" b="1" dirty="0" err="1" smtClean="0">
                <a:solidFill>
                  <a:srgbClr val="66FF33"/>
                </a:solidFill>
              </a:rPr>
              <a:t>Тонгоды</a:t>
            </a:r>
            <a:r>
              <a:rPr lang="ru-RU" b="1" dirty="0" smtClean="0">
                <a:solidFill>
                  <a:srgbClr val="66FF33"/>
                </a:solidFill>
              </a:rPr>
              <a:t>". </a:t>
            </a:r>
          </a:p>
          <a:p>
            <a:r>
              <a:rPr lang="ru-RU" b="1" dirty="0" smtClean="0">
                <a:solidFill>
                  <a:srgbClr val="66FF33"/>
                </a:solidFill>
              </a:rPr>
              <a:t>Вершина реки Правая </a:t>
            </a:r>
            <a:r>
              <a:rPr lang="ru-RU" b="1" dirty="0" err="1" smtClean="0">
                <a:solidFill>
                  <a:srgbClr val="66FF33"/>
                </a:solidFill>
              </a:rPr>
              <a:t>Тонгода</a:t>
            </a:r>
            <a:r>
              <a:rPr lang="ru-RU" b="1" dirty="0" smtClean="0">
                <a:solidFill>
                  <a:srgbClr val="66FF33"/>
                </a:solidFill>
              </a:rPr>
              <a:t>. </a:t>
            </a:r>
          </a:p>
          <a:p>
            <a:r>
              <a:rPr lang="ru-RU" b="1" dirty="0" smtClean="0">
                <a:solidFill>
                  <a:srgbClr val="66FF33"/>
                </a:solidFill>
              </a:rPr>
              <a:t>Байкало-Ленский заповедник. </a:t>
            </a:r>
            <a:endParaRPr lang="ru-RU" b="1" dirty="0">
              <a:solidFill>
                <a:srgbClr val="66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2714620"/>
            <a:ext cx="61436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Миллионы лет наполняют чашу Байкала многочисленные реки и ручьи, принося в него холодность и чистоту заоблачного мира.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На снимке: вершина ручья Скалистого.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Северо-западное побережье.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5000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Вторая ступень водопада Скалистый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 (ручей Безымянный).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 Байкальский хребет, 3 километра севернее мыса Заворотный.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657671"/>
            <a:ext cx="5429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FFFF"/>
                </a:solidFill>
              </a:rPr>
              <a:t>Под мощным снежником </a:t>
            </a:r>
            <a:r>
              <a:rPr lang="en-US" b="1" dirty="0" smtClean="0">
                <a:solidFill>
                  <a:srgbClr val="00FFFF"/>
                </a:solidFill>
              </a:rPr>
              <a:t> </a:t>
            </a:r>
            <a:r>
              <a:rPr lang="ru-RU" b="1" dirty="0" smtClean="0">
                <a:solidFill>
                  <a:srgbClr val="00FFFF"/>
                </a:solidFill>
              </a:rPr>
              <a:t>на ручье Безымянный (подножие первого</a:t>
            </a:r>
            <a:r>
              <a:rPr lang="en-US" b="1" dirty="0" smtClean="0">
                <a:solidFill>
                  <a:srgbClr val="00FFFF"/>
                </a:solidFill>
              </a:rPr>
              <a:t> </a:t>
            </a:r>
            <a:r>
              <a:rPr lang="ru-RU" b="1" dirty="0" smtClean="0">
                <a:solidFill>
                  <a:srgbClr val="00FFFF"/>
                </a:solidFill>
              </a:rPr>
              <a:t>водопада) весной образуется 10-метровый ледяной тоннель. </a:t>
            </a:r>
            <a:endParaRPr lang="ru-RU" b="1" dirty="0">
              <a:solidFill>
                <a:srgbClr val="00FFFF"/>
              </a:solidFill>
            </a:endParaRPr>
          </a:p>
        </p:txBody>
      </p:sp>
      <p:sp>
        <p:nvSpPr>
          <p:cNvPr id="5" name="Стрелка влево 4">
            <a:hlinkClick r:id="rId3" action="ppaction://hlinkfile"/>
          </p:cNvPr>
          <p:cNvSpPr/>
          <p:nvPr/>
        </p:nvSpPr>
        <p:spPr>
          <a:xfrm>
            <a:off x="7000892" y="6286520"/>
            <a:ext cx="1785950" cy="5714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383</Words>
  <Application>Microsoft Office PowerPoint</Application>
  <PresentationFormat>Экран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 О@zi$</cp:lastModifiedBy>
  <cp:revision>14</cp:revision>
  <dcterms:created xsi:type="dcterms:W3CDTF">2010-01-12T16:43:40Z</dcterms:created>
  <dcterms:modified xsi:type="dcterms:W3CDTF">2010-01-25T12:37:07Z</dcterms:modified>
</cp:coreProperties>
</file>