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66DA8F-787A-4FCC-8543-607C133DC253}" type="datetimeFigureOut">
              <a:rPr lang="ru-RU"/>
              <a:pPr>
                <a:defRPr/>
              </a:pPr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3468EF-1E86-4F06-8B34-7C108C3391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9D52A-120C-49D2-B626-CC011CF03302}" type="datetimeFigureOut">
              <a:rPr lang="ru-RU"/>
              <a:pPr>
                <a:defRPr/>
              </a:pPr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485B4-B0A9-4CA2-BF83-D9A4D0E3CE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DA4F6-D9BA-46A1-BC1B-0DFA831D2862}" type="datetimeFigureOut">
              <a:rPr lang="ru-RU"/>
              <a:pPr>
                <a:defRPr/>
              </a:pPr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C1A559-C388-4EF2-88A6-160A70AC07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BDFE6B-4FB4-4F44-8F16-5CF775FECF4A}" type="datetimeFigureOut">
              <a:rPr lang="ru-RU"/>
              <a:pPr>
                <a:defRPr/>
              </a:pPr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787C9-A565-4570-8499-8AC4DADBC2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0A1C8-9393-40D3-A321-3F58618E34A2}" type="datetimeFigureOut">
              <a:rPr lang="ru-RU"/>
              <a:pPr>
                <a:defRPr/>
              </a:pPr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7094-93E4-419A-8F39-C4D11648FE2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494F1-2865-4F46-9F60-213C863A1715}" type="datetimeFigureOut">
              <a:rPr lang="ru-RU"/>
              <a:pPr>
                <a:defRPr/>
              </a:pPr>
              <a:t>25.01.2010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2E48A-62D8-44B7-83D4-5CAD3BB100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D5FEF-A572-43DF-9543-0FCCB7E4DE80}" type="datetimeFigureOut">
              <a:rPr lang="ru-RU"/>
              <a:pPr>
                <a:defRPr/>
              </a:pPr>
              <a:t>25.01.2010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643C6-1590-4A91-B18D-C41A1CA14A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DDD65-B186-413B-9488-9E21CF19388F}" type="datetimeFigureOut">
              <a:rPr lang="ru-RU"/>
              <a:pPr>
                <a:defRPr/>
              </a:pPr>
              <a:t>25.01.2010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B6C82D-364A-46CC-B3A7-F7ED8E13E5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EDE49-D5E8-40B6-A3FC-073C9FE9CBA0}" type="datetimeFigureOut">
              <a:rPr lang="ru-RU"/>
              <a:pPr>
                <a:defRPr/>
              </a:pPr>
              <a:t>25.01.2010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2FA131-B2F7-47C4-A237-E34B5A3CC1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92774-1101-4D63-B5AC-80C1E16587A6}" type="datetimeFigureOut">
              <a:rPr lang="ru-RU"/>
              <a:pPr>
                <a:defRPr/>
              </a:pPr>
              <a:t>25.01.2010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2D46A-C57E-48DE-B770-4DF3E45FAA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5634A7-60F6-4318-9C8F-D0560545C1F2}" type="datetimeFigureOut">
              <a:rPr lang="ru-RU"/>
              <a:pPr>
                <a:defRPr/>
              </a:pPr>
              <a:t>25.01.2010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BC866-63C3-4812-AE59-A8ABD6A6A9E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3AF1CCE-215A-4F40-84C2-F0CCD7A46E94}" type="datetimeFigureOut">
              <a:rPr lang="ru-RU"/>
              <a:pPr>
                <a:defRPr/>
              </a:pPr>
              <a:t>25.01.2010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E2FA0A5-46AD-4FE5-9B4C-E1D211BC50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5" Type="http://schemas.openxmlformats.org/officeDocument/2006/relationships/hyperlink" Target="&#1057;&#1090;&#1072;&#1090;&#1100;&#1103;.docx" TargetMode="Externa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29120" y="1000108"/>
            <a:ext cx="4914880" cy="14700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700" b="1" dirty="0" smtClean="0">
                <a:solidFill>
                  <a:srgbClr val="FFFF00"/>
                </a:solidFill>
              </a:rPr>
              <a:t>«Мать-Природа мудра. </a:t>
            </a:r>
            <a:r>
              <a:rPr lang="en-US" sz="2700" b="1" dirty="0" smtClean="0">
                <a:solidFill>
                  <a:srgbClr val="FFFF00"/>
                </a:solidFill>
              </a:rPr>
              <a:t/>
            </a:r>
            <a:br>
              <a:rPr lang="en-US" sz="2700" b="1" dirty="0" smtClean="0">
                <a:solidFill>
                  <a:srgbClr val="FFFF00"/>
                </a:solidFill>
              </a:rPr>
            </a:br>
            <a:r>
              <a:rPr lang="ru-RU" sz="2700" b="1" dirty="0" smtClean="0">
                <a:solidFill>
                  <a:srgbClr val="FFFF00"/>
                </a:solidFill>
              </a:rPr>
              <a:t>Она спрятала подальше </a:t>
            </a:r>
            <a:br>
              <a:rPr lang="ru-RU" sz="2700" b="1" dirty="0" smtClean="0">
                <a:solidFill>
                  <a:srgbClr val="FFFF00"/>
                </a:solidFill>
              </a:rPr>
            </a:br>
            <a:r>
              <a:rPr lang="ru-RU" sz="2700" b="1" dirty="0" smtClean="0">
                <a:solidFill>
                  <a:srgbClr val="FFFF00"/>
                </a:solidFill>
              </a:rPr>
              <a:t>от своих неразумных детей,</a:t>
            </a:r>
            <a:r>
              <a:rPr lang="en-US" sz="2700" b="1" dirty="0" smtClean="0">
                <a:solidFill>
                  <a:srgbClr val="FFFF00"/>
                </a:solidFill>
              </a:rPr>
              <a:t/>
            </a:r>
            <a:br>
              <a:rPr lang="en-US" sz="2700" b="1" dirty="0" smtClean="0">
                <a:solidFill>
                  <a:srgbClr val="FFFF00"/>
                </a:solidFill>
              </a:rPr>
            </a:br>
            <a:r>
              <a:rPr lang="ru-RU" sz="2700" b="1" dirty="0" smtClean="0">
                <a:solidFill>
                  <a:srgbClr val="FFFF00"/>
                </a:solidFill>
              </a:rPr>
              <a:t> в самый центр Сибири,</a:t>
            </a:r>
            <a:br>
              <a:rPr lang="ru-RU" sz="2700" b="1" dirty="0" smtClean="0">
                <a:solidFill>
                  <a:srgbClr val="FFFF00"/>
                </a:solidFill>
              </a:rPr>
            </a:br>
            <a:r>
              <a:rPr lang="ru-RU" sz="2700" b="1" dirty="0" smtClean="0">
                <a:solidFill>
                  <a:srgbClr val="FFFF00"/>
                </a:solidFill>
              </a:rPr>
              <a:t> этот последний</a:t>
            </a:r>
            <a:r>
              <a:rPr lang="en-US" sz="2700" b="1" dirty="0" smtClean="0">
                <a:solidFill>
                  <a:srgbClr val="FFFF00"/>
                </a:solidFill>
              </a:rPr>
              <a:t/>
            </a:r>
            <a:br>
              <a:rPr lang="en-US" sz="2700" b="1" dirty="0" smtClean="0">
                <a:solidFill>
                  <a:srgbClr val="FFFF00"/>
                </a:solidFill>
              </a:rPr>
            </a:br>
            <a:r>
              <a:rPr lang="ru-RU" sz="2700" b="1" dirty="0" smtClean="0">
                <a:solidFill>
                  <a:srgbClr val="FFFF00"/>
                </a:solidFill>
              </a:rPr>
              <a:t> живой колодец планеты...» </a:t>
            </a:r>
            <a:r>
              <a:rPr lang="ru-RU" b="1" dirty="0" smtClean="0">
                <a:solidFill>
                  <a:schemeClr val="accent2"/>
                </a:solidFill>
              </a:rPr>
              <a:t/>
            </a:r>
            <a:br>
              <a:rPr lang="ru-RU" b="1" dirty="0" smtClean="0">
                <a:solidFill>
                  <a:schemeClr val="accent2"/>
                </a:solidFill>
              </a:rPr>
            </a:br>
            <a:endParaRPr lang="ru-RU" dirty="0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3786190"/>
            <a:ext cx="3571900" cy="17526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b="1" dirty="0" smtClean="0">
                <a:solidFill>
                  <a:schemeClr val="bg1"/>
                </a:solidFill>
              </a:rPr>
              <a:t>Байкал - слово </a:t>
            </a:r>
            <a:r>
              <a:rPr lang="ru-RU" sz="2000" b="1" dirty="0" err="1" smtClean="0">
                <a:solidFill>
                  <a:schemeClr val="bg1"/>
                </a:solidFill>
              </a:rPr>
              <a:t>тюркоязычное</a:t>
            </a:r>
            <a:r>
              <a:rPr lang="ru-RU" sz="2000" b="1" dirty="0" smtClean="0">
                <a:solidFill>
                  <a:schemeClr val="bg1"/>
                </a:solidFill>
              </a:rPr>
              <a:t>, происходит от Бай-Куль,</a:t>
            </a:r>
            <a:r>
              <a:rPr lang="en-US" sz="2000" b="1" dirty="0" smtClean="0">
                <a:solidFill>
                  <a:schemeClr val="bg1"/>
                </a:solidFill>
              </a:rPr>
              <a:t> </a:t>
            </a:r>
            <a:r>
              <a:rPr lang="ru-RU" sz="2000" b="1" dirty="0" smtClean="0">
                <a:solidFill>
                  <a:schemeClr val="bg1"/>
                </a:solidFill>
              </a:rPr>
              <a:t> </a:t>
            </a:r>
            <a:endParaRPr lang="en-US" sz="2000" b="1" dirty="0" smtClean="0">
              <a:solidFill>
                <a:schemeClr val="bg1"/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b="1" dirty="0" smtClean="0">
                <a:solidFill>
                  <a:schemeClr val="bg1"/>
                </a:solidFill>
              </a:rPr>
              <a:t>что значит богатое озеро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b="1" dirty="0" smtClean="0">
                <a:solidFill>
                  <a:schemeClr val="bg1"/>
                </a:solidFill>
              </a:rPr>
              <a:t>Некоторые авторы полагают,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000" b="1" dirty="0" smtClean="0">
                <a:solidFill>
                  <a:schemeClr val="bg1"/>
                </a:solidFill>
              </a:rPr>
              <a:t> что это слово происходит от монгольского </a:t>
            </a:r>
            <a:r>
              <a:rPr lang="ru-RU" sz="2000" b="1" dirty="0" err="1" smtClean="0">
                <a:solidFill>
                  <a:schemeClr val="bg1"/>
                </a:solidFill>
              </a:rPr>
              <a:t>Байгал</a:t>
            </a:r>
            <a:r>
              <a:rPr lang="ru-RU" sz="2000" b="1" dirty="0" smtClean="0">
                <a:solidFill>
                  <a:schemeClr val="bg1"/>
                </a:solidFill>
              </a:rPr>
              <a:t> – богатый огонь или </a:t>
            </a:r>
            <a:r>
              <a:rPr lang="ru-RU" sz="2000" b="1" dirty="0" err="1" smtClean="0">
                <a:solidFill>
                  <a:schemeClr val="bg1"/>
                </a:solidFill>
              </a:rPr>
              <a:t>Байгл</a:t>
            </a:r>
            <a:r>
              <a:rPr lang="ru-RU" sz="2000" b="1" dirty="0" smtClean="0">
                <a:solidFill>
                  <a:schemeClr val="bg1"/>
                </a:solidFill>
              </a:rPr>
              <a:t>- </a:t>
            </a:r>
            <a:r>
              <a:rPr lang="ru-RU" sz="2000" b="1" dirty="0" err="1" smtClean="0">
                <a:solidFill>
                  <a:schemeClr val="bg1"/>
                </a:solidFill>
              </a:rPr>
              <a:t>Далай</a:t>
            </a:r>
            <a:r>
              <a:rPr lang="ru-RU" sz="2000" b="1" dirty="0" smtClean="0">
                <a:solidFill>
                  <a:schemeClr val="bg1"/>
                </a:solidFill>
              </a:rPr>
              <a:t> - большое озеро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5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5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5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90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75"/>
                            </p:stCondLst>
                            <p:childTnLst>
                              <p:par>
                                <p:cTn id="1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625"/>
                            </p:stCondLst>
                            <p:childTnLst>
                              <p:par>
                                <p:cTn id="23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25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Группа 8"/>
          <p:cNvGrpSpPr>
            <a:grpSpLocks/>
          </p:cNvGrpSpPr>
          <p:nvPr/>
        </p:nvGrpSpPr>
        <p:grpSpPr bwMode="auto">
          <a:xfrm>
            <a:off x="0" y="214313"/>
            <a:ext cx="3671888" cy="2673350"/>
            <a:chOff x="1214414" y="571480"/>
            <a:chExt cx="3671887" cy="2673350"/>
          </a:xfrm>
        </p:grpSpPr>
        <p:pic>
          <p:nvPicPr>
            <p:cNvPr id="3080" name="Picture 3" descr="Байкал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214414" y="571480"/>
              <a:ext cx="3671887" cy="2673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81" name="Text Box 4"/>
            <p:cNvSpPr txBox="1">
              <a:spLocks noChangeArrowheads="1"/>
            </p:cNvSpPr>
            <p:nvPr/>
          </p:nvSpPr>
          <p:spPr bwMode="auto">
            <a:xfrm>
              <a:off x="1428728" y="1428736"/>
              <a:ext cx="34036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000" b="1">
                  <a:solidFill>
                    <a:srgbClr val="800000"/>
                  </a:solidFill>
                  <a:latin typeface="Calibri" pitchFamily="34" charset="0"/>
                </a:rPr>
                <a:t>Чертежная книга Сибири</a:t>
              </a:r>
              <a:r>
                <a:rPr lang="ru-RU" sz="2000" b="1">
                  <a:solidFill>
                    <a:srgbClr val="FF00FF"/>
                  </a:solidFill>
                  <a:latin typeface="Calibri" pitchFamily="34" charset="0"/>
                </a:rPr>
                <a:t> </a:t>
              </a:r>
            </a:p>
          </p:txBody>
        </p:sp>
      </p:grpSp>
      <p:grpSp>
        <p:nvGrpSpPr>
          <p:cNvPr id="3075" name="Группа 11"/>
          <p:cNvGrpSpPr>
            <a:grpSpLocks/>
          </p:cNvGrpSpPr>
          <p:nvPr/>
        </p:nvGrpSpPr>
        <p:grpSpPr bwMode="auto">
          <a:xfrm>
            <a:off x="6215063" y="2786063"/>
            <a:ext cx="2928937" cy="3908425"/>
            <a:chOff x="5286380" y="214291"/>
            <a:chExt cx="2928958" cy="3909222"/>
          </a:xfrm>
        </p:grpSpPr>
        <p:pic>
          <p:nvPicPr>
            <p:cNvPr id="3078" name="Picture 5" descr="Байкал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286380" y="214291"/>
              <a:ext cx="2786082" cy="39092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079" name="Text Box 6"/>
            <p:cNvSpPr txBox="1">
              <a:spLocks noChangeArrowheads="1"/>
            </p:cNvSpPr>
            <p:nvPr/>
          </p:nvSpPr>
          <p:spPr bwMode="auto">
            <a:xfrm>
              <a:off x="5429256" y="1357298"/>
              <a:ext cx="278608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600" b="1">
                  <a:solidFill>
                    <a:srgbClr val="800000"/>
                  </a:solidFill>
                  <a:latin typeface="Calibri" pitchFamily="34" charset="0"/>
                </a:rPr>
                <a:t>Карта Байкала 1773 года </a:t>
              </a:r>
            </a:p>
          </p:txBody>
        </p:sp>
      </p:grpSp>
      <p:sp>
        <p:nvSpPr>
          <p:cNvPr id="3076" name="Прямоугольник 14"/>
          <p:cNvSpPr>
            <a:spLocks noChangeArrowheads="1"/>
          </p:cNvSpPr>
          <p:nvPr/>
        </p:nvSpPr>
        <p:spPr bwMode="auto">
          <a:xfrm>
            <a:off x="3714750" y="285750"/>
            <a:ext cx="5286375" cy="203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dirty="0">
                <a:solidFill>
                  <a:srgbClr val="800000"/>
                </a:solidFill>
                <a:latin typeface="Calibri" pitchFamily="34" charset="0"/>
              </a:rPr>
              <a:t>15-25 миллионов лет назад евроазиатская платформа под воздействием тектонических процессов дала трещину. </a:t>
            </a:r>
          </a:p>
          <a:p>
            <a:pPr algn="ctr"/>
            <a:r>
              <a:rPr lang="ru-RU" b="1" dirty="0">
                <a:solidFill>
                  <a:srgbClr val="800000"/>
                </a:solidFill>
                <a:latin typeface="Calibri" pitchFamily="34" charset="0"/>
              </a:rPr>
              <a:t>Обе половины начали отделяться друг от друга, образуя огромную котловину, длиной около тысячи километров  и шириной  в 90-100 километров, с многокилометровыми глубинами. </a:t>
            </a:r>
          </a:p>
        </p:txBody>
      </p:sp>
      <p:sp>
        <p:nvSpPr>
          <p:cNvPr id="3077" name="Прямоугольник 15"/>
          <p:cNvSpPr>
            <a:spLocks noChangeArrowheads="1"/>
          </p:cNvSpPr>
          <p:nvPr/>
        </p:nvSpPr>
        <p:spPr bwMode="auto">
          <a:xfrm>
            <a:off x="1000125" y="4286250"/>
            <a:ext cx="45720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ru-RU" b="1" dirty="0">
                <a:solidFill>
                  <a:srgbClr val="FFFF00"/>
                </a:solidFill>
                <a:latin typeface="Calibri" pitchFamily="34" charset="0"/>
              </a:rPr>
              <a:t>Поднимаются горы на 1000-2000 метров</a:t>
            </a:r>
          </a:p>
          <a:p>
            <a:pPr algn="r"/>
            <a:r>
              <a:rPr lang="ru-RU" b="1" dirty="0">
                <a:solidFill>
                  <a:srgbClr val="FFFF00"/>
                </a:solidFill>
                <a:latin typeface="Calibri" pitchFamily="34" charset="0"/>
              </a:rPr>
              <a:t> над уровнем воды в озере. </a:t>
            </a:r>
          </a:p>
          <a:p>
            <a:pPr algn="r"/>
            <a:r>
              <a:rPr lang="ru-RU" b="1" dirty="0">
                <a:solidFill>
                  <a:srgbClr val="FFFF00"/>
                </a:solidFill>
                <a:latin typeface="Calibri" pitchFamily="34" charset="0"/>
              </a:rPr>
              <a:t> Впадину окружают крутые, местами обрывистые, </a:t>
            </a:r>
            <a:r>
              <a:rPr lang="ru-RU" b="1" dirty="0" err="1">
                <a:solidFill>
                  <a:srgbClr val="FFFF00"/>
                </a:solidFill>
                <a:latin typeface="Calibri" pitchFamily="34" charset="0"/>
              </a:rPr>
              <a:t>залесеные</a:t>
            </a:r>
            <a:r>
              <a:rPr lang="ru-RU" b="1" dirty="0">
                <a:solidFill>
                  <a:srgbClr val="FFFF00"/>
                </a:solidFill>
                <a:latin typeface="Calibri" pitchFamily="34" charset="0"/>
              </a:rPr>
              <a:t> склоны  хребтов,  изобилующие осыпями и каменными потоками - </a:t>
            </a:r>
            <a:r>
              <a:rPr lang="ru-RU" b="1" dirty="0" err="1">
                <a:solidFill>
                  <a:srgbClr val="FFFF00"/>
                </a:solidFill>
                <a:latin typeface="Calibri" pitchFamily="34" charset="0"/>
              </a:rPr>
              <a:t>курумами</a:t>
            </a:r>
            <a:r>
              <a:rPr lang="ru-RU" b="1" dirty="0">
                <a:solidFill>
                  <a:srgbClr val="800000"/>
                </a:solidFill>
                <a:latin typeface="Calibri" pitchFamily="34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3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07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Прямоугольник 3"/>
          <p:cNvSpPr>
            <a:spLocks noChangeArrowheads="1"/>
          </p:cNvSpPr>
          <p:nvPr/>
        </p:nvSpPr>
        <p:spPr bwMode="auto">
          <a:xfrm>
            <a:off x="500062" y="704850"/>
            <a:ext cx="8215341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Calibri" pitchFamily="34" charset="0"/>
              </a:rPr>
              <a:t>Геогр. </a:t>
            </a:r>
            <a:r>
              <a:rPr lang="ru-RU" b="1" dirty="0" smtClean="0">
                <a:solidFill>
                  <a:schemeClr val="bg1"/>
                </a:solidFill>
                <a:latin typeface="Calibri" pitchFamily="34" charset="0"/>
              </a:rPr>
              <a:t>координаты</a:t>
            </a:r>
            <a:r>
              <a:rPr lang="ru-RU" b="1" dirty="0">
                <a:solidFill>
                  <a:schemeClr val="bg1"/>
                </a:solidFill>
                <a:latin typeface="Calibri" pitchFamily="34" charset="0"/>
              </a:rPr>
              <a:t>:         </a:t>
            </a:r>
            <a:endParaRPr lang="en-US" b="1" dirty="0" smtClean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en-US" b="1" dirty="0" smtClean="0">
                <a:solidFill>
                  <a:schemeClr val="bg1"/>
                </a:solidFill>
                <a:latin typeface="Calibri" pitchFamily="34" charset="0"/>
              </a:rPr>
              <a:t>		</a:t>
            </a:r>
            <a:r>
              <a:rPr lang="ru-RU" b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en-US" b="1" dirty="0" smtClean="0">
                <a:solidFill>
                  <a:schemeClr val="bg1"/>
                </a:solidFill>
                <a:latin typeface="Calibri" pitchFamily="34" charset="0"/>
              </a:rPr>
              <a:t>	</a:t>
            </a:r>
            <a:r>
              <a:rPr lang="ru-RU" b="1" dirty="0" smtClean="0">
                <a:solidFill>
                  <a:schemeClr val="bg1"/>
                </a:solidFill>
                <a:latin typeface="Calibri" pitchFamily="34" charset="0"/>
              </a:rPr>
              <a:t>между </a:t>
            </a:r>
            <a:r>
              <a:rPr lang="ru-RU" b="1" dirty="0">
                <a:solidFill>
                  <a:schemeClr val="bg1"/>
                </a:solidFill>
                <a:latin typeface="Calibri" pitchFamily="34" charset="0"/>
              </a:rPr>
              <a:t>51°28´ и 55°47</a:t>
            </a:r>
            <a:r>
              <a:rPr lang="ru-RU" b="1" dirty="0" smtClean="0">
                <a:solidFill>
                  <a:schemeClr val="bg1"/>
                </a:solidFill>
                <a:latin typeface="Calibri" pitchFamily="34" charset="0"/>
              </a:rPr>
              <a:t>´  </a:t>
            </a:r>
            <a:r>
              <a:rPr lang="ru-RU" b="1" dirty="0">
                <a:solidFill>
                  <a:schemeClr val="bg1"/>
                </a:solidFill>
                <a:latin typeface="Calibri" pitchFamily="34" charset="0"/>
              </a:rPr>
              <a:t>северной широты </a:t>
            </a:r>
          </a:p>
          <a:p>
            <a:r>
              <a:rPr lang="ru-RU" b="1" dirty="0">
                <a:solidFill>
                  <a:schemeClr val="bg1"/>
                </a:solidFill>
                <a:latin typeface="Calibri" pitchFamily="34" charset="0"/>
              </a:rPr>
              <a:t>                                   </a:t>
            </a:r>
            <a:r>
              <a:rPr lang="en-US" b="1" dirty="0" smtClean="0">
                <a:solidFill>
                  <a:schemeClr val="bg1"/>
                </a:solidFill>
                <a:latin typeface="Calibri" pitchFamily="34" charset="0"/>
              </a:rPr>
              <a:t>	 </a:t>
            </a:r>
            <a:r>
              <a:rPr lang="ru-RU" b="1" dirty="0" smtClean="0">
                <a:solidFill>
                  <a:schemeClr val="bg1"/>
                </a:solidFill>
                <a:latin typeface="Calibri" pitchFamily="34" charset="0"/>
              </a:rPr>
              <a:t>и </a:t>
            </a:r>
            <a:r>
              <a:rPr lang="ru-RU" b="1" dirty="0">
                <a:solidFill>
                  <a:schemeClr val="bg1"/>
                </a:solidFill>
                <a:latin typeface="Calibri" pitchFamily="34" charset="0"/>
              </a:rPr>
              <a:t>между 103°43´ и 109°58</a:t>
            </a:r>
            <a:r>
              <a:rPr lang="ru-RU" b="1" dirty="0" smtClean="0">
                <a:solidFill>
                  <a:schemeClr val="bg1"/>
                </a:solidFill>
                <a:latin typeface="Calibri" pitchFamily="34" charset="0"/>
              </a:rPr>
              <a:t>´  </a:t>
            </a:r>
            <a:r>
              <a:rPr lang="ru-RU" b="1" dirty="0">
                <a:solidFill>
                  <a:schemeClr val="bg1"/>
                </a:solidFill>
                <a:latin typeface="Calibri" pitchFamily="34" charset="0"/>
              </a:rPr>
              <a:t>восточной долготы.</a:t>
            </a:r>
            <a:r>
              <a:rPr lang="ru-RU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Calibri" pitchFamily="34" charset="0"/>
              </a:rPr>
              <a:t>   </a:t>
            </a:r>
            <a:endParaRPr lang="en-US" b="1" dirty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ru-RU" b="1" dirty="0" smtClean="0">
                <a:solidFill>
                  <a:schemeClr val="bg1"/>
                </a:solidFill>
                <a:latin typeface="Calibri" pitchFamily="34" charset="0"/>
              </a:rPr>
              <a:t>Расположение</a:t>
            </a:r>
            <a:r>
              <a:rPr lang="ru-RU" b="1" dirty="0">
                <a:solidFill>
                  <a:schemeClr val="bg1"/>
                </a:solidFill>
                <a:latin typeface="Calibri" pitchFamily="34" charset="0"/>
              </a:rPr>
              <a:t>:                  </a:t>
            </a:r>
            <a:r>
              <a:rPr lang="en-US" b="1" dirty="0" smtClean="0">
                <a:solidFill>
                  <a:schemeClr val="bg1"/>
                </a:solidFill>
                <a:latin typeface="Calibri" pitchFamily="34" charset="0"/>
              </a:rPr>
              <a:t>	</a:t>
            </a:r>
            <a:r>
              <a:rPr lang="ru-RU" b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Calibri" pitchFamily="34" charset="0"/>
              </a:rPr>
              <a:t>Юг Восточной Сибири</a:t>
            </a:r>
          </a:p>
          <a:p>
            <a:r>
              <a:rPr lang="ru-RU" b="1" dirty="0">
                <a:solidFill>
                  <a:schemeClr val="bg1"/>
                </a:solidFill>
                <a:latin typeface="Calibri" pitchFamily="34" charset="0"/>
              </a:rPr>
              <a:t>Размеры:                            </a:t>
            </a:r>
            <a:r>
              <a:rPr lang="en-US" b="1" dirty="0" smtClean="0">
                <a:solidFill>
                  <a:schemeClr val="bg1"/>
                </a:solidFill>
                <a:latin typeface="Calibri" pitchFamily="34" charset="0"/>
              </a:rPr>
              <a:t>	</a:t>
            </a:r>
            <a:r>
              <a:rPr lang="ru-RU" b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Calibri" pitchFamily="34" charset="0"/>
              </a:rPr>
              <a:t>636×80 км </a:t>
            </a:r>
          </a:p>
          <a:p>
            <a:r>
              <a:rPr lang="ru-RU" b="1" dirty="0">
                <a:solidFill>
                  <a:schemeClr val="bg1"/>
                </a:solidFill>
                <a:latin typeface="Calibri" pitchFamily="34" charset="0"/>
              </a:rPr>
              <a:t>Площадь зеркала:             </a:t>
            </a:r>
            <a:r>
              <a:rPr lang="en-US" b="1" dirty="0" smtClean="0">
                <a:solidFill>
                  <a:schemeClr val="bg1"/>
                </a:solidFill>
                <a:latin typeface="Calibri" pitchFamily="34" charset="0"/>
              </a:rPr>
              <a:t>	</a:t>
            </a:r>
            <a:r>
              <a:rPr lang="ru-RU" b="1" dirty="0" smtClean="0">
                <a:solidFill>
                  <a:schemeClr val="bg1"/>
                </a:solidFill>
                <a:latin typeface="Calibri" pitchFamily="34" charset="0"/>
              </a:rPr>
              <a:t>31,494 </a:t>
            </a:r>
            <a:r>
              <a:rPr lang="ru-RU" b="1" dirty="0">
                <a:solidFill>
                  <a:schemeClr val="bg1"/>
                </a:solidFill>
                <a:latin typeface="Calibri" pitchFamily="34" charset="0"/>
              </a:rPr>
              <a:t>тыс. км² </a:t>
            </a:r>
            <a:endParaRPr lang="en-US" b="1" dirty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ru-RU" b="1" dirty="0">
                <a:solidFill>
                  <a:schemeClr val="bg1"/>
                </a:solidFill>
                <a:latin typeface="Calibri" pitchFamily="34" charset="0"/>
              </a:rPr>
              <a:t>Наибольшая глубина:     </a:t>
            </a:r>
            <a:r>
              <a:rPr lang="en-US" b="1" dirty="0" smtClean="0">
                <a:solidFill>
                  <a:schemeClr val="bg1"/>
                </a:solidFill>
                <a:latin typeface="Calibri" pitchFamily="34" charset="0"/>
              </a:rPr>
              <a:t>	</a:t>
            </a:r>
            <a:r>
              <a:rPr lang="ru-RU" b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Calibri" pitchFamily="34" charset="0"/>
              </a:rPr>
              <a:t>1 637 м </a:t>
            </a:r>
          </a:p>
          <a:p>
            <a:r>
              <a:rPr lang="ru-RU" b="1" dirty="0">
                <a:solidFill>
                  <a:schemeClr val="bg1"/>
                </a:solidFill>
                <a:latin typeface="Calibri" pitchFamily="34" charset="0"/>
              </a:rPr>
              <a:t>Средняя глубина:             </a:t>
            </a:r>
            <a:r>
              <a:rPr lang="en-US" b="1" dirty="0" smtClean="0">
                <a:solidFill>
                  <a:schemeClr val="bg1"/>
                </a:solidFill>
                <a:latin typeface="Calibri" pitchFamily="34" charset="0"/>
              </a:rPr>
              <a:t>	</a:t>
            </a:r>
            <a:r>
              <a:rPr lang="ru-RU" b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Calibri" pitchFamily="34" charset="0"/>
              </a:rPr>
              <a:t>758 м </a:t>
            </a:r>
          </a:p>
          <a:p>
            <a:r>
              <a:rPr lang="ru-RU" b="1" dirty="0">
                <a:solidFill>
                  <a:schemeClr val="bg1"/>
                </a:solidFill>
                <a:latin typeface="Calibri" pitchFamily="34" charset="0"/>
              </a:rPr>
              <a:t>Длина береговой линии:  </a:t>
            </a:r>
            <a:r>
              <a:rPr lang="en-US" b="1" dirty="0" smtClean="0">
                <a:solidFill>
                  <a:schemeClr val="bg1"/>
                </a:solidFill>
                <a:latin typeface="Calibri" pitchFamily="34" charset="0"/>
              </a:rPr>
              <a:t>	</a:t>
            </a:r>
            <a:r>
              <a:rPr lang="ru-RU" b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b="1" dirty="0">
                <a:solidFill>
                  <a:schemeClr val="bg1"/>
                </a:solidFill>
                <a:latin typeface="Calibri" pitchFamily="34" charset="0"/>
              </a:rPr>
              <a:t>2 100 к</a:t>
            </a:r>
            <a:r>
              <a:rPr lang="ru-RU" sz="2400" b="1" dirty="0">
                <a:solidFill>
                  <a:schemeClr val="bg1"/>
                </a:solidFill>
                <a:latin typeface="Calibri" pitchFamily="34" charset="0"/>
              </a:rPr>
              <a:t>м</a:t>
            </a:r>
            <a:r>
              <a:rPr lang="ru-RU" sz="2400" dirty="0">
                <a:solidFill>
                  <a:schemeClr val="bg1"/>
                </a:solidFill>
                <a:latin typeface="Calibri" pitchFamily="34" charset="0"/>
              </a:rPr>
              <a:t> </a:t>
            </a:r>
            <a:endParaRPr lang="en-US" sz="2400" dirty="0">
              <a:solidFill>
                <a:schemeClr val="bg1"/>
              </a:solidFill>
              <a:latin typeface="Calibri" pitchFamily="34" charset="0"/>
            </a:endParaRPr>
          </a:p>
          <a:p>
            <a:r>
              <a:rPr lang="ru-RU" sz="2000" b="1" dirty="0">
                <a:solidFill>
                  <a:schemeClr val="bg1"/>
                </a:solidFill>
                <a:latin typeface="Calibri" pitchFamily="34" charset="0"/>
              </a:rPr>
              <a:t>Площадь водосбора: </a:t>
            </a:r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</a:rPr>
              <a:t>	</a:t>
            </a:r>
            <a:r>
              <a:rPr lang="ru-RU" sz="2000" b="1" dirty="0" smtClean="0">
                <a:solidFill>
                  <a:schemeClr val="bg1"/>
                </a:solidFill>
                <a:latin typeface="Calibri" pitchFamily="34" charset="0"/>
              </a:rPr>
              <a:t>560 </a:t>
            </a:r>
            <a:r>
              <a:rPr lang="ru-RU" sz="2000" b="1" dirty="0">
                <a:solidFill>
                  <a:schemeClr val="bg1"/>
                </a:solidFill>
                <a:latin typeface="Calibri" pitchFamily="34" charset="0"/>
              </a:rPr>
              <a:t>тыс. км² </a:t>
            </a:r>
          </a:p>
          <a:p>
            <a:r>
              <a:rPr lang="ru-RU" sz="2000" b="1" dirty="0">
                <a:solidFill>
                  <a:schemeClr val="bg1"/>
                </a:solidFill>
                <a:latin typeface="Calibri" pitchFamily="34" charset="0"/>
              </a:rPr>
              <a:t>Впадающие реки:    </a:t>
            </a:r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</a:rPr>
              <a:t>	</a:t>
            </a:r>
            <a:r>
              <a:rPr lang="ru-RU" sz="2000" b="1" dirty="0" smtClean="0">
                <a:solidFill>
                  <a:schemeClr val="bg1"/>
                </a:solidFill>
                <a:latin typeface="Calibri" pitchFamily="34" charset="0"/>
              </a:rPr>
              <a:t>Селенга,  </a:t>
            </a:r>
            <a:r>
              <a:rPr lang="ru-RU" sz="2000" b="1" dirty="0">
                <a:solidFill>
                  <a:schemeClr val="bg1"/>
                </a:solidFill>
                <a:latin typeface="Calibri" pitchFamily="34" charset="0"/>
              </a:rPr>
              <a:t>Верхняя Ангара</a:t>
            </a:r>
            <a:r>
              <a:rPr lang="ru-RU" sz="2000" b="1" dirty="0" smtClean="0">
                <a:solidFill>
                  <a:schemeClr val="bg1"/>
                </a:solidFill>
                <a:latin typeface="Calibri" pitchFamily="34" charset="0"/>
              </a:rPr>
              <a:t>,</a:t>
            </a:r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lang="ru-RU" sz="2000" b="1" dirty="0" smtClean="0">
                <a:solidFill>
                  <a:schemeClr val="bg1"/>
                </a:solidFill>
                <a:latin typeface="Calibri" pitchFamily="34" charset="0"/>
              </a:rPr>
              <a:t>Баргузин </a:t>
            </a:r>
            <a:r>
              <a:rPr lang="ru-RU" sz="2000" b="1" dirty="0">
                <a:solidFill>
                  <a:schemeClr val="bg1"/>
                </a:solidFill>
                <a:latin typeface="Calibri" pitchFamily="34" charset="0"/>
              </a:rPr>
              <a:t>и др. </a:t>
            </a:r>
          </a:p>
          <a:p>
            <a:r>
              <a:rPr lang="ru-RU" sz="2000" b="1" dirty="0">
                <a:solidFill>
                  <a:schemeClr val="bg1"/>
                </a:solidFill>
                <a:latin typeface="Calibri" pitchFamily="34" charset="0"/>
              </a:rPr>
              <a:t>Вытекающая река</a:t>
            </a:r>
            <a:r>
              <a:rPr lang="en-US" sz="2000" b="1" dirty="0">
                <a:solidFill>
                  <a:schemeClr val="bg1"/>
                </a:solidFill>
                <a:latin typeface="Calibri" pitchFamily="34" charset="0"/>
              </a:rPr>
              <a:t>:  </a:t>
            </a:r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</a:rPr>
              <a:t>	</a:t>
            </a:r>
            <a:r>
              <a:rPr lang="ru-RU" sz="2000" b="1" dirty="0" smtClean="0">
                <a:solidFill>
                  <a:schemeClr val="bg1"/>
                </a:solidFill>
                <a:latin typeface="Calibri" pitchFamily="34" charset="0"/>
              </a:rPr>
              <a:t>Ангара</a:t>
            </a:r>
            <a:r>
              <a:rPr lang="en-US" sz="2000" b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endParaRPr lang="en-US" sz="2000" b="1" dirty="0">
              <a:solidFill>
                <a:schemeClr val="bg1"/>
              </a:solidFill>
              <a:latin typeface="Calibri" pitchFamily="34" charset="0"/>
            </a:endParaRPr>
          </a:p>
          <a:p>
            <a:endParaRPr lang="ru-RU" sz="240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Прямоугольник 3"/>
          <p:cNvSpPr>
            <a:spLocks noChangeArrowheads="1"/>
          </p:cNvSpPr>
          <p:nvPr/>
        </p:nvSpPr>
        <p:spPr bwMode="auto">
          <a:xfrm>
            <a:off x="285750" y="214313"/>
            <a:ext cx="88582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solidFill>
                  <a:srgbClr val="800000"/>
                </a:solidFill>
                <a:latin typeface="Calibri" pitchFamily="34" charset="0"/>
              </a:rPr>
              <a:t/>
            </a:r>
            <a:br>
              <a:rPr lang="ru-RU" b="1">
                <a:solidFill>
                  <a:srgbClr val="800000"/>
                </a:solidFill>
                <a:latin typeface="Calibri" pitchFamily="34" charset="0"/>
              </a:rPr>
            </a:br>
            <a:endParaRPr lang="ru-RU">
              <a:latin typeface="Calibri" pitchFamily="34" charset="0"/>
            </a:endParaRPr>
          </a:p>
        </p:txBody>
      </p:sp>
      <p:sp>
        <p:nvSpPr>
          <p:cNvPr id="5123" name="Прямоугольник 4"/>
          <p:cNvSpPr>
            <a:spLocks noChangeArrowheads="1"/>
          </p:cNvSpPr>
          <p:nvPr/>
        </p:nvSpPr>
        <p:spPr bwMode="auto">
          <a:xfrm>
            <a:off x="428625" y="714375"/>
            <a:ext cx="8286750" cy="113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Calibri" pitchFamily="34" charset="0"/>
              </a:rPr>
              <a:t>Байкал из космоса</a:t>
            </a:r>
            <a:endParaRPr lang="en-US" sz="3200" b="1" dirty="0">
              <a:solidFill>
                <a:srgbClr val="C00000"/>
              </a:solidFill>
              <a:latin typeface="Calibri" pitchFamily="34" charset="0"/>
            </a:endParaRPr>
          </a:p>
          <a:p>
            <a:pPr algn="ctr"/>
            <a:r>
              <a:rPr lang="ru-RU" b="1" dirty="0">
                <a:solidFill>
                  <a:srgbClr val="3333FF"/>
                </a:solidFill>
                <a:latin typeface="Calibri" pitchFamily="34" charset="0"/>
              </a:rPr>
              <a:t>Гигантским, слегка вогнутым на восток полумесяцем, протянулся он далеко на север и северо-восток,  в сторону </a:t>
            </a:r>
            <a:r>
              <a:rPr lang="ru-RU" b="1" dirty="0" smtClean="0">
                <a:solidFill>
                  <a:srgbClr val="3333FF"/>
                </a:solidFill>
                <a:latin typeface="Calibri" pitchFamily="34" charset="0"/>
              </a:rPr>
              <a:t>Северо</a:t>
            </a:r>
            <a:r>
              <a:rPr lang="en-US" b="1" dirty="0" smtClean="0">
                <a:solidFill>
                  <a:srgbClr val="3333FF"/>
                </a:solidFill>
                <a:latin typeface="Calibri" pitchFamily="34" charset="0"/>
              </a:rPr>
              <a:t> </a:t>
            </a:r>
            <a:r>
              <a:rPr lang="ru-RU" b="1" dirty="0" smtClean="0">
                <a:solidFill>
                  <a:srgbClr val="3333FF"/>
                </a:solidFill>
                <a:latin typeface="Calibri" pitchFamily="34" charset="0"/>
              </a:rPr>
              <a:t>-</a:t>
            </a:r>
            <a:r>
              <a:rPr lang="en-US" b="1" dirty="0" smtClean="0">
                <a:solidFill>
                  <a:srgbClr val="3333FF"/>
                </a:solidFill>
                <a:latin typeface="Calibri" pitchFamily="34" charset="0"/>
              </a:rPr>
              <a:t> </a:t>
            </a:r>
            <a:r>
              <a:rPr lang="ru-RU" b="1" dirty="0" smtClean="0">
                <a:solidFill>
                  <a:srgbClr val="3333FF"/>
                </a:solidFill>
                <a:latin typeface="Calibri" pitchFamily="34" charset="0"/>
              </a:rPr>
              <a:t>Байкальского </a:t>
            </a:r>
            <a:r>
              <a:rPr lang="ru-RU" b="1" dirty="0">
                <a:solidFill>
                  <a:srgbClr val="3333FF"/>
                </a:solidFill>
                <a:latin typeface="Calibri" pitchFamily="34" charset="0"/>
              </a:rPr>
              <a:t>нагорья</a:t>
            </a:r>
            <a:endParaRPr lang="ru-RU" dirty="0">
              <a:latin typeface="Calibri" pitchFamily="34" charset="0"/>
            </a:endParaRPr>
          </a:p>
        </p:txBody>
      </p:sp>
      <p:pic>
        <p:nvPicPr>
          <p:cNvPr id="6" name="Picture 52" descr="Байкал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143125"/>
            <a:ext cx="3314700" cy="357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48" descr="Байкал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00625" y="2286000"/>
            <a:ext cx="3587750" cy="252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Стрелка влево 7"/>
          <p:cNvSpPr/>
          <p:nvPr/>
        </p:nvSpPr>
        <p:spPr>
          <a:xfrm>
            <a:off x="7000892" y="6215082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hlinkClick r:id="rId5" action="ppaction://hlinkfile"/>
              </a:rPr>
              <a:t>назад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000"/>
                            </p:stCondLst>
                            <p:childTnLst>
                              <p:par>
                                <p:cTn id="10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138</Words>
  <Application>Microsoft Office PowerPoint</Application>
  <PresentationFormat>Экран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«Мать-Природа мудра.  Она спрятала подальше  от своих неразумных детей,  в самый центр Сибири,  этот последний  живой колодец планеты...»  </vt:lpstr>
      <vt:lpstr>Слайд 2</vt:lpstr>
      <vt:lpstr>Слайд 3</vt:lpstr>
      <vt:lpstr>Слайд 4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«Мать-Природа мудра. Она спрятала подальше  от своих неразумных детей, в самый центр Сибири,  этот последний живой колодец планеты...»  </dc:title>
  <dc:creator>FuckYouBill</dc:creator>
  <cp:lastModifiedBy> О@zi$</cp:lastModifiedBy>
  <cp:revision>13</cp:revision>
  <dcterms:created xsi:type="dcterms:W3CDTF">2010-01-09T16:13:03Z</dcterms:created>
  <dcterms:modified xsi:type="dcterms:W3CDTF">2010-01-25T12:35:17Z</dcterms:modified>
</cp:coreProperties>
</file>