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sldIdLst>
    <p:sldId id="256" r:id="rId2"/>
    <p:sldId id="258" r:id="rId3"/>
    <p:sldId id="257" r:id="rId4"/>
    <p:sldId id="259" r:id="rId5"/>
    <p:sldId id="260" r:id="rId6"/>
    <p:sldId id="261" r:id="rId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0B74A4C-45BA-4F20-8F42-79BE33279D55}" type="datetimeFigureOut">
              <a:rPr lang="ru-RU" smtClean="0"/>
              <a:pPr/>
              <a:t>25.01.2010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A606162-76FC-4C7B-9B79-62700CC309DF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E1742F-034D-47F4-8ADF-708A541988A9}" type="datetimeFigureOut">
              <a:rPr lang="ru-RU" smtClean="0"/>
              <a:pPr/>
              <a:t>25.01.2010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0BB7AB-ECC8-4ED0-B394-E3093C3A041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E1742F-034D-47F4-8ADF-708A541988A9}" type="datetimeFigureOut">
              <a:rPr lang="ru-RU" smtClean="0"/>
              <a:pPr/>
              <a:t>25.01.2010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0BB7AB-ECC8-4ED0-B394-E3093C3A041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E1742F-034D-47F4-8ADF-708A541988A9}" type="datetimeFigureOut">
              <a:rPr lang="ru-RU" smtClean="0"/>
              <a:pPr/>
              <a:t>25.01.2010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0BB7AB-ECC8-4ED0-B394-E3093C3A041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E1742F-034D-47F4-8ADF-708A541988A9}" type="datetimeFigureOut">
              <a:rPr lang="ru-RU" smtClean="0"/>
              <a:pPr/>
              <a:t>25.01.2010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0BB7AB-ECC8-4ED0-B394-E3093C3A041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E1742F-034D-47F4-8ADF-708A541988A9}" type="datetimeFigureOut">
              <a:rPr lang="ru-RU" smtClean="0"/>
              <a:pPr/>
              <a:t>25.01.2010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0BB7AB-ECC8-4ED0-B394-E3093C3A041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E1742F-034D-47F4-8ADF-708A541988A9}" type="datetimeFigureOut">
              <a:rPr lang="ru-RU" smtClean="0"/>
              <a:pPr/>
              <a:t>25.01.2010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0BB7AB-ECC8-4ED0-B394-E3093C3A041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E1742F-034D-47F4-8ADF-708A541988A9}" type="datetimeFigureOut">
              <a:rPr lang="ru-RU" smtClean="0"/>
              <a:pPr/>
              <a:t>25.01.2010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0BB7AB-ECC8-4ED0-B394-E3093C3A041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E1742F-034D-47F4-8ADF-708A541988A9}" type="datetimeFigureOut">
              <a:rPr lang="ru-RU" smtClean="0"/>
              <a:pPr/>
              <a:t>25.01.2010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0BB7AB-ECC8-4ED0-B394-E3093C3A041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E1742F-034D-47F4-8ADF-708A541988A9}" type="datetimeFigureOut">
              <a:rPr lang="ru-RU" smtClean="0"/>
              <a:pPr/>
              <a:t>25.01.2010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0BB7AB-ECC8-4ED0-B394-E3093C3A041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E1742F-034D-47F4-8ADF-708A541988A9}" type="datetimeFigureOut">
              <a:rPr lang="ru-RU" smtClean="0"/>
              <a:pPr/>
              <a:t>25.01.2010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0BB7AB-ECC8-4ED0-B394-E3093C3A041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E1742F-034D-47F4-8ADF-708A541988A9}" type="datetimeFigureOut">
              <a:rPr lang="ru-RU" smtClean="0"/>
              <a:pPr/>
              <a:t>25.01.2010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0BB7AB-ECC8-4ED0-B394-E3093C3A041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E1742F-034D-47F4-8ADF-708A541988A9}" type="datetimeFigureOut">
              <a:rPr lang="ru-RU" smtClean="0"/>
              <a:pPr/>
              <a:t>25.01.2010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0BB7AB-ECC8-4ED0-B394-E3093C3A041F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857356" y="357166"/>
            <a:ext cx="50006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solidFill>
                  <a:schemeClr val="accent1">
                    <a:lumMod val="75000"/>
                  </a:schemeClr>
                </a:solidFill>
                <a:latin typeface="Comic Sans MS" pitchFamily="66" charset="0"/>
              </a:rPr>
              <a:t>Как развивается ребёнок?</a:t>
            </a:r>
            <a:endParaRPr lang="ru-RU" sz="2800" dirty="0">
              <a:solidFill>
                <a:schemeClr val="accent1">
                  <a:lumMod val="75000"/>
                </a:schemeClr>
              </a:solidFill>
              <a:latin typeface="Comic Sans MS" pitchFamily="66" charset="0"/>
            </a:endParaRPr>
          </a:p>
        </p:txBody>
      </p:sp>
      <p:pic>
        <p:nvPicPr>
          <p:cNvPr id="1026" name="Picture 2" descr="C:\Documents and Settings\Admin\Мои документы\Мои рисунки\2009-10-07\2010-01-23\Image0017.JPG"/>
          <p:cNvPicPr>
            <a:picLocks noChangeAspect="1" noChangeArrowheads="1"/>
          </p:cNvPicPr>
          <p:nvPr/>
        </p:nvPicPr>
        <p:blipFill>
          <a:blip r:embed="rId2" cstate="print"/>
          <a:srcRect r="13009" b="61732"/>
          <a:stretch>
            <a:fillRect/>
          </a:stretch>
        </p:blipFill>
        <p:spPr bwMode="auto">
          <a:xfrm flipH="1" flipV="1">
            <a:off x="260358" y="1142984"/>
            <a:ext cx="3940570" cy="2451372"/>
          </a:xfrm>
          <a:prstGeom prst="rect">
            <a:avLst/>
          </a:prstGeom>
          <a:noFill/>
          <a:effectLst>
            <a:softEdge rad="127000"/>
          </a:effectLst>
        </p:spPr>
      </p:pic>
      <p:sp>
        <p:nvSpPr>
          <p:cNvPr id="7" name="TextBox 6"/>
          <p:cNvSpPr txBox="1"/>
          <p:nvPr/>
        </p:nvSpPr>
        <p:spPr>
          <a:xfrm>
            <a:off x="1500166" y="3643314"/>
            <a:ext cx="150019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chemeClr val="accent1">
                    <a:lumMod val="75000"/>
                  </a:schemeClr>
                </a:solidFill>
                <a:latin typeface="Comic Sans MS" pitchFamily="66" charset="0"/>
              </a:rPr>
              <a:t>плод</a:t>
            </a:r>
            <a:endParaRPr lang="ru-RU" sz="2800" dirty="0">
              <a:solidFill>
                <a:schemeClr val="accent1">
                  <a:lumMod val="75000"/>
                </a:schemeClr>
              </a:solidFill>
              <a:latin typeface="Comic Sans MS" pitchFamily="66" charset="0"/>
            </a:endParaRPr>
          </a:p>
        </p:txBody>
      </p:sp>
      <p:pic>
        <p:nvPicPr>
          <p:cNvPr id="1027" name="Picture 3" descr="C:\Documents and Settings\Admin\Мои документы\Мои рисунки\2009-10-07\2010-01-23\Image0015.JPG"/>
          <p:cNvPicPr>
            <a:picLocks noChangeAspect="1" noChangeArrowheads="1"/>
          </p:cNvPicPr>
          <p:nvPr/>
        </p:nvPicPr>
        <p:blipFill>
          <a:blip r:embed="rId3" cstate="print"/>
          <a:srcRect t="2218" r="21575" b="62698"/>
          <a:stretch>
            <a:fillRect/>
          </a:stretch>
        </p:blipFill>
        <p:spPr bwMode="auto">
          <a:xfrm>
            <a:off x="5003944" y="1357298"/>
            <a:ext cx="3983476" cy="2520000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4857752" y="4143380"/>
            <a:ext cx="15716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chemeClr val="accent1">
                    <a:lumMod val="75000"/>
                  </a:schemeClr>
                </a:solidFill>
                <a:latin typeface="Comic Sans MS" pitchFamily="66" charset="0"/>
              </a:rPr>
              <a:t>зародыш</a:t>
            </a:r>
            <a:endParaRPr lang="ru-RU" dirty="0">
              <a:solidFill>
                <a:schemeClr val="accent1">
                  <a:lumMod val="75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571736" y="4143380"/>
            <a:ext cx="16430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rgbClr val="0070C0"/>
                </a:solidFill>
                <a:latin typeface="Comic Sans MS" pitchFamily="66" charset="0"/>
              </a:rPr>
              <a:t>пуповина</a:t>
            </a:r>
            <a:endParaRPr lang="ru-RU" sz="2400" dirty="0">
              <a:solidFill>
                <a:srgbClr val="0070C0"/>
              </a:solidFill>
              <a:latin typeface="Comic Sans MS" pitchFamily="66" charset="0"/>
            </a:endParaRPr>
          </a:p>
        </p:txBody>
      </p:sp>
      <p:cxnSp>
        <p:nvCxnSpPr>
          <p:cNvPr id="12" name="Прямая со стрелкой 11"/>
          <p:cNvCxnSpPr>
            <a:stCxn id="10" idx="0"/>
          </p:cNvCxnSpPr>
          <p:nvPr/>
        </p:nvCxnSpPr>
        <p:spPr>
          <a:xfrm rot="16200000" flipV="1">
            <a:off x="2196687" y="2946793"/>
            <a:ext cx="1928826" cy="464347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7143768" y="4143380"/>
            <a:ext cx="150019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chemeClr val="accent1">
                    <a:lumMod val="75000"/>
                  </a:schemeClr>
                </a:solidFill>
                <a:latin typeface="Comic Sans MS" pitchFamily="66" charset="0"/>
              </a:rPr>
              <a:t>плод</a:t>
            </a:r>
            <a:endParaRPr lang="ru-RU" sz="2800" dirty="0">
              <a:solidFill>
                <a:schemeClr val="accent1">
                  <a:lumMod val="75000"/>
                </a:schemeClr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Admin\Мои документы\Мои рисунки\2009-10-07\2010-01-23\Image001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348" y="18000"/>
            <a:ext cx="4974904" cy="6840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5857884" y="714356"/>
            <a:ext cx="2643206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rgbClr val="0070C0"/>
                </a:solidFill>
                <a:latin typeface="Comic Sans MS" pitchFamily="66" charset="0"/>
              </a:rPr>
              <a:t>В 4 месяца человек уже может открывать глаза, почёсываться и даже сосать палец.</a:t>
            </a:r>
            <a:endParaRPr lang="ru-RU" sz="2400" dirty="0">
              <a:solidFill>
                <a:srgbClr val="0070C0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71538" y="357166"/>
            <a:ext cx="7215238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sz="3600" dirty="0" smtClean="0">
              <a:solidFill>
                <a:srgbClr val="0070C0"/>
              </a:solidFill>
              <a:latin typeface="Comic Sans MS" pitchFamily="66" charset="0"/>
            </a:endParaRPr>
          </a:p>
          <a:p>
            <a:pPr algn="ctr"/>
            <a:endParaRPr lang="ru-RU" sz="3600" dirty="0" smtClean="0">
              <a:solidFill>
                <a:srgbClr val="0070C0"/>
              </a:solidFill>
              <a:latin typeface="Comic Sans MS" pitchFamily="66" charset="0"/>
            </a:endParaRPr>
          </a:p>
          <a:p>
            <a:pPr algn="ctr"/>
            <a:endParaRPr lang="ru-RU" sz="3600" dirty="0" smtClean="0">
              <a:solidFill>
                <a:srgbClr val="0070C0"/>
              </a:solidFill>
              <a:latin typeface="Comic Sans MS" pitchFamily="66" charset="0"/>
            </a:endParaRPr>
          </a:p>
          <a:p>
            <a:pPr algn="ctr"/>
            <a:r>
              <a:rPr lang="ru-RU" sz="6000" dirty="0" smtClean="0">
                <a:solidFill>
                  <a:srgbClr val="0070C0"/>
                </a:solidFill>
                <a:latin typeface="Comic Sans MS" pitchFamily="66" charset="0"/>
              </a:rPr>
              <a:t>Из чего состоит организм?</a:t>
            </a:r>
            <a:endParaRPr lang="ru-RU" sz="3600" dirty="0" smtClean="0">
              <a:solidFill>
                <a:srgbClr val="0070C0"/>
              </a:solidFill>
              <a:latin typeface="Comic Sans MS" pitchFamily="66" charset="0"/>
            </a:endParaRPr>
          </a:p>
          <a:p>
            <a:pPr algn="ctr"/>
            <a:endParaRPr lang="ru-RU" sz="3600" dirty="0" smtClean="0">
              <a:solidFill>
                <a:srgbClr val="0070C0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Documents and Settings\Admin\Мои документы\Мои рисунки\2009-10-07\2010-01-23\Image0013.JPG"/>
          <p:cNvPicPr>
            <a:picLocks noChangeAspect="1" noChangeArrowheads="1"/>
          </p:cNvPicPr>
          <p:nvPr/>
        </p:nvPicPr>
        <p:blipFill>
          <a:blip r:embed="rId2" cstate="print"/>
          <a:srcRect t="9745" r="25762" b="14848"/>
          <a:stretch>
            <a:fillRect/>
          </a:stretch>
        </p:blipFill>
        <p:spPr bwMode="auto">
          <a:xfrm flipV="1">
            <a:off x="785786" y="571480"/>
            <a:ext cx="4010077" cy="5902876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5214942" y="714356"/>
            <a:ext cx="350046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>
                <a:solidFill>
                  <a:srgbClr val="0070C0"/>
                </a:solidFill>
                <a:latin typeface="Comic Sans MS" pitchFamily="66" charset="0"/>
              </a:rPr>
              <a:t>Макет клетки</a:t>
            </a:r>
            <a:endParaRPr lang="ru-RU" sz="3600" dirty="0">
              <a:solidFill>
                <a:srgbClr val="0070C0"/>
              </a:solidFill>
              <a:latin typeface="Comic Sans MS" pitchFamily="66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429256" y="1785926"/>
            <a:ext cx="321471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>
                <a:solidFill>
                  <a:srgbClr val="0070C0"/>
                </a:solidFill>
                <a:latin typeface="Comic Sans MS" pitchFamily="66" charset="0"/>
              </a:rPr>
              <a:t>Сколько клеток в  человеке?</a:t>
            </a:r>
            <a:endParaRPr lang="ru-RU" sz="3200" dirty="0">
              <a:solidFill>
                <a:srgbClr val="0070C0"/>
              </a:solidFill>
              <a:latin typeface="Comic Sans MS" pitchFamily="66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143504" y="3571876"/>
            <a:ext cx="64294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dirty="0" smtClean="0">
                <a:solidFill>
                  <a:srgbClr val="0070C0"/>
                </a:solidFill>
                <a:latin typeface="Comic Sans MS" pitchFamily="66" charset="0"/>
              </a:rPr>
              <a:t>1</a:t>
            </a:r>
            <a:endParaRPr lang="ru-RU" sz="5400" dirty="0">
              <a:solidFill>
                <a:srgbClr val="0070C0"/>
              </a:solidFill>
              <a:latin typeface="Comic Sans MS" pitchFamily="66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786446" y="3786190"/>
            <a:ext cx="307183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rgbClr val="0070C0"/>
                </a:solidFill>
              </a:rPr>
              <a:t>00 000 000 000 000</a:t>
            </a:r>
            <a:endParaRPr lang="ru-RU" sz="2800" dirty="0">
              <a:solidFill>
                <a:srgbClr val="0070C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214942" y="4929198"/>
            <a:ext cx="37862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rgbClr val="0070C0"/>
                </a:solidFill>
                <a:latin typeface="Comic Sans MS" pitchFamily="66" charset="0"/>
              </a:rPr>
              <a:t>100 триллионов</a:t>
            </a:r>
            <a:endParaRPr lang="ru-RU" sz="2800" dirty="0">
              <a:solidFill>
                <a:srgbClr val="0070C0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9" dur="2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0" dur="2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2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Documents and Settings\Admin\Мои документы\Мои рисунки\2009-10-07\2010-01-23\Image0014.JPG"/>
          <p:cNvPicPr>
            <a:picLocks noChangeAspect="1" noChangeArrowheads="1"/>
          </p:cNvPicPr>
          <p:nvPr/>
        </p:nvPicPr>
        <p:blipFill>
          <a:blip r:embed="rId2" cstate="print"/>
          <a:srcRect l="18364" t="5292" r="6462" b="61635"/>
          <a:stretch>
            <a:fillRect/>
          </a:stretch>
        </p:blipFill>
        <p:spPr bwMode="auto">
          <a:xfrm flipH="1" flipV="1">
            <a:off x="1142976" y="357166"/>
            <a:ext cx="6072230" cy="4100066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857224" y="4572008"/>
            <a:ext cx="22145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1. Костная клетка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928662" y="5143512"/>
            <a:ext cx="26432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2. Клетка мозга</a:t>
            </a:r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3786182" y="4500570"/>
            <a:ext cx="22145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4. Клетка кожи</a:t>
            </a:r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3786182" y="5143512"/>
            <a:ext cx="20002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5.Клетка мышцы</a:t>
            </a:r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928662" y="5786454"/>
            <a:ext cx="21431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8. Клетка крови</a:t>
            </a:r>
            <a:endParaRPr lang="ru-RU" dirty="0"/>
          </a:p>
        </p:txBody>
      </p:sp>
      <p:sp>
        <p:nvSpPr>
          <p:cNvPr id="11" name="TextBox 10"/>
          <p:cNvSpPr txBox="1"/>
          <p:nvPr/>
        </p:nvSpPr>
        <p:spPr>
          <a:xfrm>
            <a:off x="6357950" y="5072074"/>
            <a:ext cx="24288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7. Мерцательная клетка</a:t>
            </a:r>
            <a:endParaRPr lang="ru-RU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4071934" y="571480"/>
            <a:ext cx="2857520" cy="1571636"/>
          </a:xfrm>
          <a:prstGeom prst="rect">
            <a:avLst/>
          </a:prstGeom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dirty="0" smtClean="0">
                <a:solidFill>
                  <a:srgbClr val="0070C0"/>
                </a:solidFill>
                <a:latin typeface="Comic Sans MS" pitchFamily="66" charset="0"/>
              </a:rPr>
              <a:t>Виды клеток</a:t>
            </a:r>
            <a:endParaRPr lang="ru-RU" sz="4000" dirty="0">
              <a:solidFill>
                <a:srgbClr val="0070C0"/>
              </a:solidFill>
              <a:latin typeface="Comic Sans MS" pitchFamily="66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3929058" y="4000504"/>
            <a:ext cx="1643074" cy="357190"/>
          </a:xfrm>
          <a:prstGeom prst="rect">
            <a:avLst/>
          </a:prstGeom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не</a:t>
            </a:r>
            <a:endParaRPr lang="ru-RU" dirty="0"/>
          </a:p>
        </p:txBody>
      </p:sp>
      <p:sp>
        <p:nvSpPr>
          <p:cNvPr id="14" name="TextBox 13"/>
          <p:cNvSpPr txBox="1"/>
          <p:nvPr/>
        </p:nvSpPr>
        <p:spPr>
          <a:xfrm>
            <a:off x="3857620" y="4000504"/>
            <a:ext cx="17145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Нервная клетка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7" grpId="0"/>
      <p:bldP spid="8" grpId="0"/>
      <p:bldP spid="10" grpId="0"/>
      <p:bldP spid="1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57356" y="642918"/>
            <a:ext cx="557216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dirty="0" smtClean="0">
                <a:solidFill>
                  <a:srgbClr val="0070C0"/>
                </a:solidFill>
                <a:latin typeface="Comic Sans MS" pitchFamily="66" charset="0"/>
              </a:rPr>
              <a:t>Выводы </a:t>
            </a:r>
            <a:endParaRPr lang="ru-RU" sz="4800" dirty="0">
              <a:solidFill>
                <a:srgbClr val="0070C0"/>
              </a:solidFill>
              <a:latin typeface="Comic Sans MS" pitchFamily="66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85720" y="1428736"/>
            <a:ext cx="72152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rgbClr val="0070C0"/>
                </a:solidFill>
                <a:latin typeface="Comic Sans MS" pitchFamily="66" charset="0"/>
              </a:rPr>
              <a:t>1. Организм человека – сложный механизм.</a:t>
            </a:r>
            <a:endParaRPr lang="ru-RU" sz="2400" dirty="0">
              <a:solidFill>
                <a:srgbClr val="0070C0"/>
              </a:solidFill>
              <a:latin typeface="Comic Sans MS" pitchFamily="66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85720" y="2071678"/>
            <a:ext cx="69294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rgbClr val="0070C0"/>
                </a:solidFill>
                <a:latin typeface="Comic Sans MS" pitchFamily="66" charset="0"/>
              </a:rPr>
              <a:t>2. Организм состоит из различных клеток.</a:t>
            </a:r>
            <a:endParaRPr lang="ru-RU" sz="2400" dirty="0">
              <a:solidFill>
                <a:srgbClr val="0070C0"/>
              </a:solidFill>
              <a:latin typeface="Comic Sans MS" pitchFamily="66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85720" y="2786058"/>
            <a:ext cx="67151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rgbClr val="0070C0"/>
                </a:solidFill>
                <a:latin typeface="Comic Sans MS" pitchFamily="66" charset="0"/>
              </a:rPr>
              <a:t>3.Организм состоит из систем органов.</a:t>
            </a:r>
            <a:endParaRPr lang="ru-RU" sz="2400" dirty="0">
              <a:solidFill>
                <a:srgbClr val="0070C0"/>
              </a:solidFill>
              <a:latin typeface="Comic Sans MS" pitchFamily="66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85720" y="3571876"/>
            <a:ext cx="82153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rgbClr val="0070C0"/>
                </a:solidFill>
                <a:latin typeface="Comic Sans MS" pitchFamily="66" charset="0"/>
              </a:rPr>
              <a:t>4.Главный командир в организме – головной мозг.</a:t>
            </a:r>
            <a:endParaRPr lang="ru-RU" sz="2400" dirty="0">
              <a:solidFill>
                <a:srgbClr val="0070C0"/>
              </a:solidFill>
              <a:latin typeface="Comic Sans MS" pitchFamily="66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57158" y="4286256"/>
            <a:ext cx="814393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rgbClr val="0070C0"/>
                </a:solidFill>
                <a:latin typeface="Comic Sans MS" pitchFamily="66" charset="0"/>
              </a:rPr>
              <a:t>5. Каждая клетка, каждый орган требует нашего внимания и заботы.</a:t>
            </a:r>
            <a:endParaRPr lang="ru-RU" sz="2400" dirty="0">
              <a:solidFill>
                <a:srgbClr val="0070C0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1"/>
      <p:bldP spid="7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108</TotalTime>
  <Words>114</Words>
  <Application>Microsoft Office PowerPoint</Application>
  <PresentationFormat>Экран (4:3)</PresentationFormat>
  <Paragraphs>30</Paragraphs>
  <Slides>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Admin</cp:lastModifiedBy>
  <cp:revision>14</cp:revision>
  <dcterms:created xsi:type="dcterms:W3CDTF">2010-01-24T08:31:48Z</dcterms:created>
  <dcterms:modified xsi:type="dcterms:W3CDTF">2010-01-25T17:38:20Z</dcterms:modified>
</cp:coreProperties>
</file>