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  <p:sldMasterId id="2147484176" r:id="rId2"/>
  </p:sldMasterIdLst>
  <p:notesMasterIdLst>
    <p:notesMasterId r:id="rId80"/>
  </p:notesMasterIdLst>
  <p:sldIdLst>
    <p:sldId id="256" r:id="rId3"/>
    <p:sldId id="257" r:id="rId4"/>
    <p:sldId id="331" r:id="rId5"/>
    <p:sldId id="332" r:id="rId6"/>
    <p:sldId id="258" r:id="rId7"/>
    <p:sldId id="267" r:id="rId8"/>
    <p:sldId id="283" r:id="rId9"/>
    <p:sldId id="270" r:id="rId10"/>
    <p:sldId id="282" r:id="rId11"/>
    <p:sldId id="259" r:id="rId12"/>
    <p:sldId id="291" r:id="rId13"/>
    <p:sldId id="284" r:id="rId14"/>
    <p:sldId id="287" r:id="rId15"/>
    <p:sldId id="281" r:id="rId16"/>
    <p:sldId id="292" r:id="rId17"/>
    <p:sldId id="285" r:id="rId18"/>
    <p:sldId id="286" r:id="rId19"/>
    <p:sldId id="260" r:id="rId20"/>
    <p:sldId id="293" r:id="rId21"/>
    <p:sldId id="294" r:id="rId22"/>
    <p:sldId id="261" r:id="rId23"/>
    <p:sldId id="295" r:id="rId24"/>
    <p:sldId id="296" r:id="rId25"/>
    <p:sldId id="297" r:id="rId26"/>
    <p:sldId id="263" r:id="rId27"/>
    <p:sldId id="298" r:id="rId28"/>
    <p:sldId id="299" r:id="rId29"/>
    <p:sldId id="300" r:id="rId30"/>
    <p:sldId id="301" r:id="rId31"/>
    <p:sldId id="262" r:id="rId32"/>
    <p:sldId id="305" r:id="rId33"/>
    <p:sldId id="306" r:id="rId34"/>
    <p:sldId id="307" r:id="rId35"/>
    <p:sldId id="264" r:id="rId36"/>
    <p:sldId id="302" r:id="rId37"/>
    <p:sldId id="303" r:id="rId38"/>
    <p:sldId id="304" r:id="rId39"/>
    <p:sldId id="308" r:id="rId40"/>
    <p:sldId id="334" r:id="rId41"/>
    <p:sldId id="335" r:id="rId42"/>
    <p:sldId id="276" r:id="rId43"/>
    <p:sldId id="309" r:id="rId44"/>
    <p:sldId id="310" r:id="rId45"/>
    <p:sldId id="265" r:id="rId46"/>
    <p:sldId id="277" r:id="rId47"/>
    <p:sldId id="280" r:id="rId48"/>
    <p:sldId id="289" r:id="rId49"/>
    <p:sldId id="278" r:id="rId50"/>
    <p:sldId id="279" r:id="rId51"/>
    <p:sldId id="288" r:id="rId52"/>
    <p:sldId id="272" r:id="rId53"/>
    <p:sldId id="311" r:id="rId54"/>
    <p:sldId id="266" r:id="rId55"/>
    <p:sldId id="290" r:id="rId56"/>
    <p:sldId id="312" r:id="rId57"/>
    <p:sldId id="321" r:id="rId58"/>
    <p:sldId id="322" r:id="rId59"/>
    <p:sldId id="271" r:id="rId60"/>
    <p:sldId id="313" r:id="rId61"/>
    <p:sldId id="314" r:id="rId62"/>
    <p:sldId id="317" r:id="rId63"/>
    <p:sldId id="324" r:id="rId64"/>
    <p:sldId id="325" r:id="rId65"/>
    <p:sldId id="315" r:id="rId66"/>
    <p:sldId id="316" r:id="rId67"/>
    <p:sldId id="326" r:id="rId68"/>
    <p:sldId id="327" r:id="rId69"/>
    <p:sldId id="318" r:id="rId70"/>
    <p:sldId id="319" r:id="rId71"/>
    <p:sldId id="320" r:id="rId72"/>
    <p:sldId id="323" r:id="rId73"/>
    <p:sldId id="337" r:id="rId74"/>
    <p:sldId id="328" r:id="rId75"/>
    <p:sldId id="329" r:id="rId76"/>
    <p:sldId id="330" r:id="rId77"/>
    <p:sldId id="333" r:id="rId78"/>
    <p:sldId id="336" r:id="rId7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8FD2"/>
    <a:srgbClr val="FFFFCC"/>
    <a:srgbClr val="FDFDFD"/>
    <a:srgbClr val="F8F8F8"/>
    <a:srgbClr val="FFFFFF"/>
    <a:srgbClr val="FBFED2"/>
    <a:srgbClr val="FF0066"/>
    <a:srgbClr val="7AEB25"/>
    <a:srgbClr val="0000FF"/>
    <a:srgbClr val="7241F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42" autoAdjust="0"/>
    <p:restoredTop sz="96016" autoAdjust="0"/>
  </p:normalViewPr>
  <p:slideViewPr>
    <p:cSldViewPr>
      <p:cViewPr varScale="1">
        <p:scale>
          <a:sx n="90" d="100"/>
          <a:sy n="90" d="100"/>
        </p:scale>
        <p:origin x="-10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tableStyles" Target="tableStyle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E5E8F-38FA-40B0-AD0F-8598EA9E8E5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E9A27-9408-4701-8A5B-38C9DB1B1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E9A27-9408-4701-8A5B-38C9DB1B119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E9A27-9408-4701-8A5B-38C9DB1B119F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E9A27-9408-4701-8A5B-38C9DB1B119F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E9A27-9408-4701-8A5B-38C9DB1B119F}" type="slidenum">
              <a:rPr lang="ru-RU" smtClean="0"/>
              <a:pPr/>
              <a:t>72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01090-D570-4710-ADC5-3331BE2CBB17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0B17C-46AD-4DA7-81A6-669FD80A06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39.xml"/><Relationship Id="rId18" Type="http://schemas.openxmlformats.org/officeDocument/2006/relationships/slide" Target="slide64.xml"/><Relationship Id="rId3" Type="http://schemas.openxmlformats.org/officeDocument/2006/relationships/slide" Target="slide59.xml"/><Relationship Id="rId21" Type="http://schemas.openxmlformats.org/officeDocument/2006/relationships/slide" Target="slide68.xml"/><Relationship Id="rId7" Type="http://schemas.openxmlformats.org/officeDocument/2006/relationships/slide" Target="slide5.xml"/><Relationship Id="rId12" Type="http://schemas.openxmlformats.org/officeDocument/2006/relationships/slide" Target="slide34.xml"/><Relationship Id="rId17" Type="http://schemas.openxmlformats.org/officeDocument/2006/relationships/slide" Target="slide60.xml"/><Relationship Id="rId2" Type="http://schemas.openxmlformats.org/officeDocument/2006/relationships/notesSlide" Target="../notesSlides/notesSlide1.xml"/><Relationship Id="rId16" Type="http://schemas.openxmlformats.org/officeDocument/2006/relationships/slide" Target="slide3.xml"/><Relationship Id="rId20" Type="http://schemas.openxmlformats.org/officeDocument/2006/relationships/slide" Target="slide72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53.xml"/><Relationship Id="rId11" Type="http://schemas.openxmlformats.org/officeDocument/2006/relationships/slide" Target="slide25.xml"/><Relationship Id="rId5" Type="http://schemas.openxmlformats.org/officeDocument/2006/relationships/slide" Target="slide48.xml"/><Relationship Id="rId15" Type="http://schemas.openxmlformats.org/officeDocument/2006/relationships/slide" Target="slide21.xml"/><Relationship Id="rId10" Type="http://schemas.openxmlformats.org/officeDocument/2006/relationships/slide" Target="slide18.xml"/><Relationship Id="rId19" Type="http://schemas.openxmlformats.org/officeDocument/2006/relationships/slide" Target="slide73.xml"/><Relationship Id="rId4" Type="http://schemas.openxmlformats.org/officeDocument/2006/relationships/slide" Target="slide44.xml"/><Relationship Id="rId9" Type="http://schemas.openxmlformats.org/officeDocument/2006/relationships/slide" Target="slide14.xml"/><Relationship Id="rId14" Type="http://schemas.openxmlformats.org/officeDocument/2006/relationships/slide" Target="slide3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6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9" Type="http://schemas.openxmlformats.org/officeDocument/2006/relationships/slide" Target="slide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7" Type="http://schemas.openxmlformats.org/officeDocument/2006/relationships/image" Target="../media/image83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10" Type="http://schemas.openxmlformats.org/officeDocument/2006/relationships/image" Target="../media/image95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3" Type="http://schemas.openxmlformats.org/officeDocument/2006/relationships/image" Target="../media/image96.png"/><Relationship Id="rId7" Type="http://schemas.openxmlformats.org/officeDocument/2006/relationships/image" Target="../media/image10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4" Type="http://schemas.openxmlformats.org/officeDocument/2006/relationships/image" Target="../media/image97.png"/><Relationship Id="rId9" Type="http://schemas.openxmlformats.org/officeDocument/2006/relationships/image" Target="../media/image102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png"/><Relationship Id="rId7" Type="http://schemas.openxmlformats.org/officeDocument/2006/relationships/image" Target="../media/image108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7.png"/><Relationship Id="rId5" Type="http://schemas.openxmlformats.org/officeDocument/2006/relationships/image" Target="../media/image106.png"/><Relationship Id="rId4" Type="http://schemas.openxmlformats.org/officeDocument/2006/relationships/image" Target="../media/image105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4.xml"/><Relationship Id="rId6" Type="http://schemas.openxmlformats.org/officeDocument/2006/relationships/slide" Target="slide2.xml"/><Relationship Id="rId5" Type="http://schemas.openxmlformats.org/officeDocument/2006/relationships/image" Target="../media/image112.png"/><Relationship Id="rId4" Type="http://schemas.openxmlformats.org/officeDocument/2006/relationships/image" Target="../media/image111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6.png"/><Relationship Id="rId4" Type="http://schemas.openxmlformats.org/officeDocument/2006/relationships/image" Target="../media/image115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png"/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4.xml"/><Relationship Id="rId5" Type="http://schemas.openxmlformats.org/officeDocument/2006/relationships/slide" Target="slide2.xml"/><Relationship Id="rId4" Type="http://schemas.openxmlformats.org/officeDocument/2006/relationships/image" Target="../media/image119.pn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4.png"/><Relationship Id="rId4" Type="http://schemas.openxmlformats.org/officeDocument/2006/relationships/image" Target="../media/image123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4.xml"/><Relationship Id="rId6" Type="http://schemas.openxmlformats.org/officeDocument/2006/relationships/slide" Target="slide2.xml"/><Relationship Id="rId5" Type="http://schemas.openxmlformats.org/officeDocument/2006/relationships/image" Target="../media/image128.png"/><Relationship Id="rId4" Type="http://schemas.openxmlformats.org/officeDocument/2006/relationships/image" Target="../media/image127.png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png"/><Relationship Id="rId2" Type="http://schemas.openxmlformats.org/officeDocument/2006/relationships/image" Target="../media/image131.pn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4.png"/><Relationship Id="rId2" Type="http://schemas.openxmlformats.org/officeDocument/2006/relationships/image" Target="../media/image133.png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5.png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6.png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806291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Проект</a:t>
            </a:r>
            <a:b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</a:br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«Построй Дворец Знаний»</a:t>
            </a:r>
            <a:b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</a:br>
            <a:r>
              <a:rPr lang="ru-RU" sz="2700" dirty="0" smtClean="0">
                <a:solidFill>
                  <a:srgbClr val="FFFF00"/>
                </a:solidFill>
                <a:latin typeface="a_BremenNr" pitchFamily="82" charset="-52"/>
              </a:rPr>
              <a:t>(справочное пособие)</a:t>
            </a:r>
            <a:endParaRPr lang="ru-RU" sz="2700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3714752"/>
            <a:ext cx="8062912" cy="1752600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FDFDFD"/>
                </a:solidFill>
                <a:latin typeface="a_BremenNr" pitchFamily="82" charset="-52"/>
              </a:rPr>
              <a:t>Моу</a:t>
            </a:r>
            <a:r>
              <a:rPr lang="ru-RU" dirty="0" smtClean="0">
                <a:solidFill>
                  <a:srgbClr val="FDFDFD"/>
                </a:solidFill>
                <a:latin typeface="a_BremenNr" pitchFamily="82" charset="-52"/>
              </a:rPr>
              <a:t> лицей №35 г. Ставрополя</a:t>
            </a:r>
          </a:p>
          <a:p>
            <a:r>
              <a:rPr lang="ru-RU" dirty="0" smtClean="0">
                <a:solidFill>
                  <a:srgbClr val="FDFDFD"/>
                </a:solidFill>
                <a:latin typeface="a_BremenNr" pitchFamily="82" charset="-52"/>
              </a:rPr>
              <a:t>6 класс</a:t>
            </a:r>
          </a:p>
          <a:p>
            <a:r>
              <a:rPr lang="ru-RU" dirty="0" smtClean="0">
                <a:solidFill>
                  <a:srgbClr val="FDFDFD"/>
                </a:solidFill>
                <a:latin typeface="a_BremenNr" pitchFamily="82" charset="-52"/>
              </a:rPr>
              <a:t>Учитель: Данченко О.В.</a:t>
            </a:r>
            <a:endParaRPr lang="ru-RU" dirty="0">
              <a:solidFill>
                <a:srgbClr val="FDFDFD"/>
              </a:solidFill>
              <a:latin typeface="a_BremenNr" pitchFamily="82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НОД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572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11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sz="11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общий делитель.</a:t>
            </a:r>
          </a:p>
          <a:p>
            <a:pPr>
              <a:buNone/>
            </a:pPr>
            <a:r>
              <a:rPr lang="ru-RU" sz="7200" b="1" i="1" dirty="0"/>
              <a:t> </a:t>
            </a:r>
            <a:endParaRPr lang="ru-RU" sz="7200" b="1" dirty="0"/>
          </a:p>
          <a:p>
            <a:pPr>
              <a:buNone/>
            </a:pP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Наибольшее натуральное число,на 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 которое делятся без </a:t>
            </a: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остатка числа </a:t>
            </a:r>
            <a:r>
              <a:rPr lang="ru-RU" sz="8000" b="1" i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8000" b="1" i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, называют </a:t>
            </a:r>
            <a:r>
              <a:rPr lang="ru-RU" sz="8000" b="1" i="1" u="sng" dirty="0">
                <a:latin typeface="Times New Roman" pitchFamily="18" charset="0"/>
                <a:cs typeface="Times New Roman" pitchFamily="18" charset="0"/>
              </a:rPr>
              <a:t>наибольшим общим </a:t>
            </a:r>
            <a:r>
              <a:rPr lang="ru-RU" sz="8000" b="1" i="1" u="sng" dirty="0" smtClean="0">
                <a:latin typeface="Times New Roman" pitchFamily="18" charset="0"/>
                <a:cs typeface="Times New Roman" pitchFamily="18" charset="0"/>
              </a:rPr>
              <a:t>делителем </a:t>
            </a: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этих чисел.</a:t>
            </a:r>
          </a:p>
          <a:p>
            <a:pPr>
              <a:buNone/>
            </a:pP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Делители 24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:   1; 2; 3; 4; 6; 8; 12; 24</a:t>
            </a: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Делители 35: 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  1; 5; 7; 35.</a:t>
            </a:r>
            <a:endParaRPr lang="ru-RU" sz="8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Натуральные числа называют </a:t>
            </a:r>
            <a:r>
              <a:rPr lang="ru-RU" sz="8000" i="1" u="sng" dirty="0">
                <a:latin typeface="Times New Roman" pitchFamily="18" charset="0"/>
                <a:cs typeface="Times New Roman" pitchFamily="18" charset="0"/>
              </a:rPr>
              <a:t>взаимно простыми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их наибольший общий делитель равен 1.</a:t>
            </a:r>
          </a:p>
          <a:p>
            <a:pPr>
              <a:buNone/>
            </a:pP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Алгоритм нахождения НОД(а;в): </a:t>
            </a:r>
          </a:p>
          <a:p>
            <a:pPr>
              <a:buNone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1.Разложить  числа </a:t>
            </a: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 на простые множители;</a:t>
            </a:r>
          </a:p>
          <a:p>
            <a:pPr>
              <a:buNone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2.Из множителей , входящих в разложение одного из этих чисел вычеркнуть те,которые не входят в разложение других чисел;</a:t>
            </a:r>
          </a:p>
          <a:p>
            <a:pPr>
              <a:buNone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3.Найти произведение оставшихся множителей.</a:t>
            </a:r>
          </a:p>
          <a:p>
            <a:endParaRPr lang="ru-RU" sz="8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80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80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4294967295"/>
          </p:nvPr>
        </p:nvSpPr>
        <p:spPr>
          <a:xfrm>
            <a:off x="5105400" y="1722438"/>
            <a:ext cx="4038600" cy="45259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b="1" i="1" dirty="0"/>
              <a:t> </a:t>
            </a:r>
            <a:endParaRPr lang="ru-RU" sz="8000" b="1" i="1" dirty="0" smtClean="0"/>
          </a:p>
          <a:p>
            <a:pPr>
              <a:buNone/>
            </a:pPr>
            <a:endParaRPr lang="ru-RU" sz="8000" dirty="0"/>
          </a:p>
        </p:txBody>
      </p:sp>
      <p:sp>
        <p:nvSpPr>
          <p:cNvPr id="7" name="Стрелка вправо 6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_BremenNr" pitchFamily="82" charset="-52"/>
                <a:cs typeface="Times New Roman" pitchFamily="18" charset="0"/>
              </a:rPr>
              <a:t>Пример</a:t>
            </a:r>
            <a:r>
              <a:rPr lang="ru-RU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i="1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1.  Найти НОД (18;42)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18=2*3*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42=2*3*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НОД(18;42)=2*3=6.</a:t>
            </a:r>
          </a:p>
          <a:p>
            <a:pPr>
              <a:buNone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2.  Найти НОД(60;105)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60=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*3*5;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105=3*5*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7;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НОД(60;105)=3*5=15.</a:t>
            </a:r>
          </a:p>
          <a:p>
            <a:pPr>
              <a:buFont typeface="Wingdings" pitchFamily="2" charset="2"/>
              <a:buChar char="§"/>
            </a:pP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_BremenNr" pitchFamily="82" charset="-52"/>
              </a:rPr>
              <a:t>Найти НОД: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 </a:t>
            </a:r>
            <a:r>
              <a:rPr lang="ru-RU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18 и 24;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13  и 26;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35 и 56;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54 и 81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112 и 144;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12, 28 и 80.</a:t>
            </a:r>
            <a:endParaRPr lang="ru-RU" sz="32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12 и 28;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17 и 34;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27 и 45;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48 и 64;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156 и 192;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18, 27и 90.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_BremenNr" pitchFamily="82" charset="-52"/>
              </a:rPr>
              <a:t>Ответы</a:t>
            </a:r>
            <a:endParaRPr lang="ru-RU" dirty="0">
              <a:solidFill>
                <a:schemeClr val="accent4">
                  <a:lumMod val="20000"/>
                  <a:lumOff val="80000"/>
                </a:schemeClr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 </a:t>
            </a:r>
            <a:r>
              <a:rPr lang="ru-RU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6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13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7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9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16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4</a:t>
            </a:r>
            <a:endParaRPr lang="ru-RU" sz="32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II </a:t>
            </a:r>
            <a:r>
              <a:rPr lang="ru-RU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4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17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9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8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6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9</a:t>
            </a:r>
            <a:endParaRPr lang="ru-RU" sz="3200" b="1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НОК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6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Наименьшее общее кратное.</a:t>
            </a:r>
          </a:p>
          <a:p>
            <a:pPr>
              <a:buNone/>
            </a:pPr>
            <a:r>
              <a:rPr lang="ru-RU" sz="5400" b="1" i="1" dirty="0" smtClean="0"/>
              <a:t> </a:t>
            </a:r>
            <a:endParaRPr lang="ru-RU" sz="5400" b="1" dirty="0" smtClean="0"/>
          </a:p>
          <a:p>
            <a:pPr>
              <a:buNone/>
            </a:pP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5400" b="1" i="1" u="sng" dirty="0" smtClean="0">
                <a:latin typeface="Times New Roman" pitchFamily="18" charset="0"/>
                <a:cs typeface="Times New Roman" pitchFamily="18" charset="0"/>
              </a:rPr>
              <a:t>Наименьшим общим кратным 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натуральных чисел </a:t>
            </a:r>
            <a:r>
              <a:rPr lang="ru-RU" sz="5400" b="1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5400" b="1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называют натуральное число, которое кратно </a:t>
            </a:r>
            <a:r>
              <a:rPr lang="ru-RU" sz="5400" b="1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5400" b="1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5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Алгоритм нахождения НОК(а;в): </a:t>
            </a:r>
          </a:p>
          <a:p>
            <a:pPr>
              <a:buNone/>
            </a:pP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1. Разложить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на простые множители;</a:t>
            </a:r>
          </a:p>
          <a:p>
            <a:pPr>
              <a:buNone/>
            </a:pP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2. выписать множители, входящие в разложение одного из чисел;</a:t>
            </a:r>
          </a:p>
          <a:p>
            <a:pPr>
              <a:buNone/>
            </a:pP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3. добавить к ним недостающие множители из  разложений остальных чисел; </a:t>
            </a:r>
          </a:p>
          <a:p>
            <a:pPr>
              <a:buNone/>
            </a:pP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4. найти произведение получившихся множителей.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Пример</a:t>
            </a:r>
            <a:endParaRPr lang="ru-RU" dirty="0"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428868"/>
            <a:ext cx="8215370" cy="4113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1.  Найти НОК(18;42)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18=2*3*3;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42=2*3*7;</a:t>
            </a:r>
          </a:p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НОД(18;42)=2*3*3*7=126</a:t>
            </a:r>
            <a:endParaRPr lang="ru-RU" sz="2800" b="1" dirty="0" smtClean="0"/>
          </a:p>
          <a:p>
            <a:pPr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2.  Найти НОК(60;105)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60=2*2*3*5;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105=3*5*7;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НОД(60;105)=2*2*3*5*7=420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9032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_BremenNr" pitchFamily="82" charset="-52"/>
              </a:rPr>
              <a:t>Найти НОК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 </a:t>
            </a:r>
            <a:r>
              <a:rPr lang="ru-RU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9 и 12;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7 и 11;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25 и 35;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44 и 55;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20 и 70;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92 и 138.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II </a:t>
            </a:r>
            <a:r>
              <a:rPr lang="ru-RU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8 и 28;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5 и 12;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24 и 32;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22 и 33;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30 и 80;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68 и 102.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_BremenNr" pitchFamily="82" charset="-52"/>
              </a:rPr>
              <a:t>Ответы</a:t>
            </a:r>
            <a:endParaRPr lang="ru-RU" dirty="0">
              <a:solidFill>
                <a:schemeClr val="accent4">
                  <a:lumMod val="20000"/>
                  <a:lumOff val="80000"/>
                </a:schemeClr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 </a:t>
            </a:r>
            <a:r>
              <a:rPr lang="ru-RU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36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77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175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220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140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276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II </a:t>
            </a:r>
            <a:r>
              <a:rPr lang="ru-RU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56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60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96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66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240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204</a:t>
            </a:r>
            <a:endParaRPr lang="ru-RU" sz="3200" b="1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Основное свойство дроби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401080" cy="50975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i="1" dirty="0" smtClean="0"/>
              <a:t>Если числитель и знаменатель дроби умножить или разделить на одно и то же натуральное число, то получится равная ей дробь.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r>
              <a:rPr lang="ru-RU" sz="2400" b="1" i="1" dirty="0" smtClean="0"/>
              <a:t>Сокращение </a:t>
            </a:r>
            <a:r>
              <a:rPr lang="ru-RU" sz="2400" b="1" i="1" dirty="0"/>
              <a:t>дробей.</a:t>
            </a:r>
            <a:endParaRPr lang="ru-RU" sz="2400" dirty="0"/>
          </a:p>
          <a:p>
            <a:pPr>
              <a:buNone/>
            </a:pPr>
            <a:r>
              <a:rPr lang="ru-RU" sz="2400" b="1" i="1" dirty="0"/>
              <a:t> </a:t>
            </a:r>
            <a:r>
              <a:rPr lang="ru-RU" sz="2400" b="1" i="1" dirty="0" smtClean="0"/>
              <a:t>Деление </a:t>
            </a:r>
            <a:r>
              <a:rPr lang="ru-RU" sz="2400" b="1" i="1" dirty="0"/>
              <a:t>числителя и знаменателя на их </a:t>
            </a:r>
            <a:r>
              <a:rPr lang="ru-RU" sz="2400" b="1" i="1" dirty="0" smtClean="0"/>
              <a:t>общий делитель </a:t>
            </a:r>
            <a:r>
              <a:rPr lang="ru-RU" sz="2400" b="1" i="1" dirty="0"/>
              <a:t>называют сокращением </a:t>
            </a:r>
            <a:r>
              <a:rPr lang="ru-RU" sz="2400" b="1" i="1" dirty="0" smtClean="0"/>
              <a:t>дробей.</a:t>
            </a:r>
            <a:endParaRPr lang="ru-RU" sz="2400" dirty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2571744"/>
            <a:ext cx="1428760" cy="874751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019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7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7" y="5429265"/>
            <a:ext cx="1337948" cy="928693"/>
          </a:xfrm>
          <a:prstGeom prst="rect">
            <a:avLst/>
          </a:prstGeom>
          <a:noFill/>
        </p:spPr>
      </p:pic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Сократить дробь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2473" name="Rectangle 9"/>
          <p:cNvSpPr>
            <a:spLocks noChangeArrowheads="1"/>
          </p:cNvSpPr>
          <p:nvPr/>
        </p:nvSpPr>
        <p:spPr bwMode="auto">
          <a:xfrm flipH="1">
            <a:off x="1857356" y="1714488"/>
            <a:ext cx="500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D9D9D9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000" b="1" i="1" dirty="0" smtClean="0"/>
              <a:t>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475" name="Rectangle 11"/>
          <p:cNvSpPr>
            <a:spLocks noChangeArrowheads="1"/>
          </p:cNvSpPr>
          <p:nvPr/>
        </p:nvSpPr>
        <p:spPr bwMode="auto">
          <a:xfrm>
            <a:off x="0" y="3314700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47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2476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428868"/>
            <a:ext cx="5715040" cy="1143008"/>
          </a:xfrm>
          <a:prstGeom prst="rect">
            <a:avLst/>
          </a:prstGeom>
          <a:noFill/>
        </p:spPr>
      </p:pic>
      <p:sp>
        <p:nvSpPr>
          <p:cNvPr id="62478" name="Rectangle 14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50004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_BremenNr" pitchFamily="82" charset="-52"/>
              </a:rPr>
              <a:t>Дворец знаний</a:t>
            </a:r>
            <a:endParaRPr lang="ru-RU" sz="3600" dirty="0">
              <a:solidFill>
                <a:srgbClr val="FF0000"/>
              </a:solidFill>
              <a:latin typeface="a_BremenNr" pitchFamily="82" charset="-5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57356" y="6429396"/>
            <a:ext cx="5000660" cy="214314"/>
          </a:xfrm>
          <a:prstGeom prst="rect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57356" y="6215082"/>
            <a:ext cx="5000660" cy="214314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на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57356" y="6000768"/>
            <a:ext cx="5000660" cy="214314"/>
          </a:xfrm>
          <a:prstGeom prst="rect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рапеция 15"/>
          <p:cNvSpPr/>
          <p:nvPr/>
        </p:nvSpPr>
        <p:spPr>
          <a:xfrm>
            <a:off x="1857356" y="5786454"/>
            <a:ext cx="5000660" cy="214314"/>
          </a:xfrm>
          <a:prstGeom prst="trapezoid">
            <a:avLst>
              <a:gd name="adj" fmla="val 130411"/>
            </a:avLst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Трапеция 19"/>
          <p:cNvSpPr/>
          <p:nvPr/>
        </p:nvSpPr>
        <p:spPr>
          <a:xfrm>
            <a:off x="2143108" y="5572140"/>
            <a:ext cx="4429156" cy="214314"/>
          </a:xfrm>
          <a:prstGeom prst="trapezoid">
            <a:avLst>
              <a:gd name="adj" fmla="val 81470"/>
            </a:avLst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Трапеция 20"/>
          <p:cNvSpPr/>
          <p:nvPr/>
        </p:nvSpPr>
        <p:spPr>
          <a:xfrm>
            <a:off x="2285984" y="5357826"/>
            <a:ext cx="4143404" cy="214314"/>
          </a:xfrm>
          <a:prstGeom prst="trapezoid">
            <a:avLst>
              <a:gd name="adj" fmla="val 51353"/>
            </a:avLst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Арка 26"/>
          <p:cNvSpPr/>
          <p:nvPr/>
        </p:nvSpPr>
        <p:spPr>
          <a:xfrm>
            <a:off x="2428860" y="4429132"/>
            <a:ext cx="3857652" cy="1785950"/>
          </a:xfrm>
          <a:prstGeom prst="blockArc">
            <a:avLst>
              <a:gd name="adj1" fmla="val 10721575"/>
              <a:gd name="adj2" fmla="val 8845"/>
              <a:gd name="adj3" fmla="val 46180"/>
            </a:avLst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821505" y="4964917"/>
            <a:ext cx="20724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0800000">
            <a:off x="1428728" y="3714752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 flipH="1" flipV="1">
            <a:off x="5857884" y="4929198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6858016" y="3714752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 flipH="1" flipV="1">
            <a:off x="3036083" y="382190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 flipH="1" flipV="1">
            <a:off x="5250661" y="382190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1428728" y="3714752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5357818" y="3714752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Арка 56"/>
          <p:cNvSpPr/>
          <p:nvPr/>
        </p:nvSpPr>
        <p:spPr>
          <a:xfrm>
            <a:off x="3143240" y="3786190"/>
            <a:ext cx="428628" cy="357190"/>
          </a:xfrm>
          <a:prstGeom prst="blockArc">
            <a:avLst>
              <a:gd name="adj1" fmla="val 10800000"/>
              <a:gd name="adj2" fmla="val 201042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Арка 57"/>
          <p:cNvSpPr/>
          <p:nvPr/>
        </p:nvSpPr>
        <p:spPr>
          <a:xfrm>
            <a:off x="3571868" y="3786190"/>
            <a:ext cx="428628" cy="357190"/>
          </a:xfrm>
          <a:prstGeom prst="blockArc">
            <a:avLst>
              <a:gd name="adj1" fmla="val 10800000"/>
              <a:gd name="adj2" fmla="val 151907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9" name="Арка 58"/>
          <p:cNvSpPr/>
          <p:nvPr/>
        </p:nvSpPr>
        <p:spPr>
          <a:xfrm>
            <a:off x="4000496" y="3786190"/>
            <a:ext cx="500066" cy="357190"/>
          </a:xfrm>
          <a:prstGeom prst="blockArc">
            <a:avLst>
              <a:gd name="adj1" fmla="val 10800000"/>
              <a:gd name="adj2" fmla="val 132445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0" name="Арка 59"/>
          <p:cNvSpPr/>
          <p:nvPr/>
        </p:nvSpPr>
        <p:spPr>
          <a:xfrm>
            <a:off x="4500562" y="3786190"/>
            <a:ext cx="428628" cy="357190"/>
          </a:xfrm>
          <a:prstGeom prst="blockArc">
            <a:avLst>
              <a:gd name="adj1" fmla="val 10800000"/>
              <a:gd name="adj2" fmla="val 0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1" name="Арка 60"/>
          <p:cNvSpPr/>
          <p:nvPr/>
        </p:nvSpPr>
        <p:spPr>
          <a:xfrm>
            <a:off x="4929190" y="3786190"/>
            <a:ext cx="428628" cy="285752"/>
          </a:xfrm>
          <a:prstGeom prst="blockArc">
            <a:avLst>
              <a:gd name="adj1" fmla="val 10800000"/>
              <a:gd name="adj2" fmla="val 276632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1071538" y="2928934"/>
            <a:ext cx="2428892" cy="785818"/>
          </a:xfrm>
          <a:prstGeom prst="triangle">
            <a:avLst/>
          </a:prstGeom>
          <a:solidFill>
            <a:srgbClr val="993300"/>
          </a:solidFill>
          <a:ln w="38100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4" name="Равнобедренный треугольник 63"/>
          <p:cNvSpPr/>
          <p:nvPr/>
        </p:nvSpPr>
        <p:spPr>
          <a:xfrm>
            <a:off x="5000628" y="2928934"/>
            <a:ext cx="2500330" cy="785818"/>
          </a:xfrm>
          <a:prstGeom prst="triangle">
            <a:avLst>
              <a:gd name="adj" fmla="val 48710"/>
            </a:avLst>
          </a:prstGeom>
          <a:solidFill>
            <a:srgbClr val="993300"/>
          </a:solidFill>
          <a:ln w="38100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4000496" y="1785926"/>
            <a:ext cx="500066" cy="20002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hlinkClick r:id="rId3" action="ppaction://hlinksldjump"/>
              </a:rPr>
              <a:t>Рациональные числа</a:t>
            </a:r>
            <a:endParaRPr lang="ru-RU" sz="1600" dirty="0" smtClean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392877" y="2536025"/>
            <a:ext cx="1929620" cy="7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 flipH="1" flipV="1">
            <a:off x="6285718" y="2571744"/>
            <a:ext cx="2001058" cy="7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10800000" flipV="1">
            <a:off x="4500562" y="1571612"/>
            <a:ext cx="2786082" cy="2143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1357290" y="1571612"/>
            <a:ext cx="2643206" cy="2143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Блок-схема: альтернативный процесс 90"/>
          <p:cNvSpPr/>
          <p:nvPr/>
        </p:nvSpPr>
        <p:spPr>
          <a:xfrm>
            <a:off x="1500166" y="2000240"/>
            <a:ext cx="642942" cy="785818"/>
          </a:xfrm>
          <a:prstGeom prst="flowChartAlternateProcess">
            <a:avLst/>
          </a:prstGeom>
          <a:solidFill>
            <a:srgbClr val="99CCFF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Блок-схема: альтернативный процесс 91"/>
          <p:cNvSpPr/>
          <p:nvPr/>
        </p:nvSpPr>
        <p:spPr>
          <a:xfrm>
            <a:off x="3143240" y="2428868"/>
            <a:ext cx="642942" cy="785818"/>
          </a:xfrm>
          <a:prstGeom prst="flowChartAlternateProcess">
            <a:avLst/>
          </a:prstGeom>
          <a:solidFill>
            <a:srgbClr val="99CCFF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Блок-схема: альтернативный процесс 92"/>
          <p:cNvSpPr/>
          <p:nvPr/>
        </p:nvSpPr>
        <p:spPr>
          <a:xfrm>
            <a:off x="4857752" y="2428868"/>
            <a:ext cx="642942" cy="785818"/>
          </a:xfrm>
          <a:prstGeom prst="flowChartAlternateProcess">
            <a:avLst/>
          </a:prstGeom>
          <a:solidFill>
            <a:srgbClr val="99CCFF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sym typeface="Symbol"/>
                <a:hlinkClick r:id="rId4" action="ppaction://hlinksldjump"/>
              </a:rPr>
              <a:t>+</a:t>
            </a:r>
            <a:endParaRPr lang="ru-RU" b="1" dirty="0" smtClean="0">
              <a:solidFill>
                <a:schemeClr val="tx1"/>
              </a:solidFill>
              <a:sym typeface="Symbol"/>
            </a:endParaRPr>
          </a:p>
          <a:p>
            <a:r>
              <a:rPr lang="ru-RU" b="1" dirty="0" smtClean="0">
                <a:solidFill>
                  <a:schemeClr val="tx1"/>
                </a:solidFill>
                <a:sym typeface="Symbol"/>
                <a:hlinkClick r:id="rId5" action="ppaction://hlinksldjump"/>
              </a:rPr>
              <a:t>-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4" name="Блок-схема: альтернативный процесс 93"/>
          <p:cNvSpPr/>
          <p:nvPr/>
        </p:nvSpPr>
        <p:spPr>
          <a:xfrm>
            <a:off x="6572264" y="2143116"/>
            <a:ext cx="571504" cy="785818"/>
          </a:xfrm>
          <a:prstGeom prst="flowChartAlternateProcess">
            <a:avLst/>
          </a:prstGeom>
          <a:solidFill>
            <a:srgbClr val="99CCFF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ym typeface="Symbol"/>
                <a:hlinkClick r:id="rId6" action="ppaction://hlinksldjump"/>
              </a:rPr>
              <a:t></a:t>
            </a:r>
          </a:p>
          <a:p>
            <a:r>
              <a:rPr lang="ru-RU" b="1" dirty="0" smtClean="0">
                <a:sym typeface="Symbol"/>
                <a:hlinkClick r:id="rId6" action="ppaction://hlinksldjump"/>
              </a:rPr>
              <a:t></a:t>
            </a:r>
            <a:endParaRPr lang="ru-RU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3143240" y="6357958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Арифметические действия</a:t>
            </a:r>
            <a:endParaRPr lang="ru-RU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3143240" y="614364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Натуральные числа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428860" y="5929330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Обыкновенные дроби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2000232" y="5715016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Десятичные  дроби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214678" y="5500702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50B32"/>
                </a:solidFill>
                <a:hlinkClick r:id="rId7" action="ppaction://hlinksldjump"/>
              </a:rPr>
              <a:t>Делимость чисел</a:t>
            </a:r>
            <a:endParaRPr lang="ru-RU" b="1" dirty="0">
              <a:solidFill>
                <a:srgbClr val="F50B32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786182" y="5286388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66"/>
                </a:solidFill>
                <a:hlinkClick r:id="rId8" action="ppaction://hlinksldjump"/>
              </a:rPr>
              <a:t>НОД</a:t>
            </a:r>
            <a:r>
              <a:rPr lang="ru-RU" b="1" dirty="0" smtClean="0">
                <a:solidFill>
                  <a:srgbClr val="FF0066"/>
                </a:solidFill>
              </a:rPr>
              <a:t> и </a:t>
            </a:r>
            <a:r>
              <a:rPr lang="ru-RU" b="1" dirty="0" smtClean="0">
                <a:solidFill>
                  <a:srgbClr val="FF0066"/>
                </a:solidFill>
                <a:hlinkClick r:id="rId9" action="ppaction://hlinksldjump"/>
              </a:rPr>
              <a:t>НОК</a:t>
            </a:r>
            <a:endParaRPr lang="ru-RU" b="1" dirty="0">
              <a:solidFill>
                <a:srgbClr val="FF0066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214678" y="4572008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hlinkClick r:id="rId10" action="ppaction://hlinksldjump"/>
              </a:rPr>
              <a:t>Основное свойство дроби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571604" y="3214686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hlinkClick r:id="rId11" action="ppaction://hlinksldjump"/>
              </a:rPr>
              <a:t>Смешанные числа</a:t>
            </a:r>
            <a:endParaRPr lang="ru-RU" sz="16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5643570" y="3143248"/>
            <a:ext cx="1571636" cy="58477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hlinkClick r:id="rId12" action="ppaction://hlinksldjump"/>
              </a:rPr>
              <a:t>Дробные выражения</a:t>
            </a:r>
            <a:endParaRPr lang="ru-RU" sz="16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6429388" y="5643578"/>
            <a:ext cx="2143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5</a:t>
            </a:r>
          </a:p>
          <a:p>
            <a:r>
              <a:rPr lang="ru-RU" sz="1100" b="1" dirty="0" smtClean="0"/>
              <a:t>К</a:t>
            </a:r>
          </a:p>
          <a:p>
            <a:r>
              <a:rPr lang="ru-RU" sz="1100" b="1" dirty="0" smtClean="0"/>
              <a:t>Л</a:t>
            </a:r>
          </a:p>
          <a:p>
            <a:r>
              <a:rPr lang="ru-RU" sz="1100" b="1" dirty="0" smtClean="0"/>
              <a:t>А</a:t>
            </a:r>
          </a:p>
          <a:p>
            <a:r>
              <a:rPr lang="ru-RU" sz="1100" b="1" dirty="0" smtClean="0"/>
              <a:t>С</a:t>
            </a:r>
          </a:p>
          <a:p>
            <a:r>
              <a:rPr lang="ru-RU" sz="1100" b="1" dirty="0"/>
              <a:t>С</a:t>
            </a:r>
            <a:endParaRPr lang="ru-RU" sz="1100" b="1" dirty="0" smtClean="0"/>
          </a:p>
          <a:p>
            <a:endParaRPr lang="ru-RU" sz="14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1500166" y="1714488"/>
            <a:ext cx="2571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hlinkClick r:id="rId13" action="ppaction://hlinksldjump"/>
              </a:rPr>
              <a:t>Положительные числа</a:t>
            </a:r>
            <a:endParaRPr lang="ru-RU" sz="16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4643438" y="1714488"/>
            <a:ext cx="2571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hlinkClick r:id="rId13" action="ppaction://hlinksldjump"/>
              </a:rPr>
              <a:t>Отрицательные числа</a:t>
            </a:r>
            <a:endParaRPr lang="ru-RU" sz="1600" b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1500166" y="200024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ym typeface="Symbol"/>
              </a:rPr>
              <a:t>+</a:t>
            </a:r>
          </a:p>
          <a:p>
            <a:r>
              <a:rPr lang="ru-RU" b="1" dirty="0" smtClean="0">
                <a:sym typeface="Symbol"/>
              </a:rPr>
              <a:t>-</a:t>
            </a:r>
            <a:endParaRPr lang="ru-RU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3143240" y="250030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ym typeface="Symbol"/>
              </a:rPr>
              <a:t></a:t>
            </a:r>
            <a:r>
              <a:rPr lang="ru-RU" b="1" dirty="0">
                <a:sym typeface="Symbol"/>
              </a:rPr>
              <a:t></a:t>
            </a:r>
            <a:r>
              <a:rPr lang="ru-RU" b="1" dirty="0" smtClean="0">
                <a:sym typeface="Symbol"/>
              </a:rPr>
              <a:t></a:t>
            </a:r>
          </a:p>
          <a:p>
            <a:r>
              <a:rPr lang="ru-RU" b="1" dirty="0" smtClean="0">
                <a:sym typeface="Symbol"/>
              </a:rPr>
              <a:t></a:t>
            </a:r>
            <a:endParaRPr lang="ru-RU" b="1" dirty="0"/>
          </a:p>
        </p:txBody>
      </p:sp>
      <p:cxnSp>
        <p:nvCxnSpPr>
          <p:cNvPr id="153" name="Прямая соединительная линия 152"/>
          <p:cNvCxnSpPr>
            <a:stCxn id="64" idx="0"/>
          </p:cNvCxnSpPr>
          <p:nvPr/>
        </p:nvCxnSpPr>
        <p:spPr>
          <a:xfrm rot="16200000" flipH="1">
            <a:off x="6466839" y="2680634"/>
            <a:ext cx="785818" cy="1282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 rot="16200000" flipV="1">
            <a:off x="7143768" y="3357562"/>
            <a:ext cx="1588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Прямоугольник 156"/>
          <p:cNvSpPr/>
          <p:nvPr/>
        </p:nvSpPr>
        <p:spPr>
          <a:xfrm>
            <a:off x="1857356" y="3929066"/>
            <a:ext cx="5000660" cy="500066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8" name="Прямоугольник 157"/>
          <p:cNvSpPr/>
          <p:nvPr/>
        </p:nvSpPr>
        <p:spPr>
          <a:xfrm>
            <a:off x="1857356" y="4429132"/>
            <a:ext cx="285752" cy="1285884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9" name="Прямоугольник 158"/>
          <p:cNvSpPr/>
          <p:nvPr/>
        </p:nvSpPr>
        <p:spPr>
          <a:xfrm>
            <a:off x="2143108" y="4429132"/>
            <a:ext cx="142876" cy="1143008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3" name="Прямоугольник 162"/>
          <p:cNvSpPr/>
          <p:nvPr/>
        </p:nvSpPr>
        <p:spPr>
          <a:xfrm>
            <a:off x="2285984" y="4429132"/>
            <a:ext cx="642942" cy="285752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5" name="Прямоугольник 164"/>
          <p:cNvSpPr/>
          <p:nvPr/>
        </p:nvSpPr>
        <p:spPr>
          <a:xfrm>
            <a:off x="2285984" y="4714884"/>
            <a:ext cx="357190" cy="142876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Прямоугольник 165"/>
          <p:cNvSpPr/>
          <p:nvPr/>
        </p:nvSpPr>
        <p:spPr>
          <a:xfrm>
            <a:off x="2285984" y="4857760"/>
            <a:ext cx="71438" cy="500066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8" name="Равнобедренный треугольник 167"/>
          <p:cNvSpPr/>
          <p:nvPr/>
        </p:nvSpPr>
        <p:spPr>
          <a:xfrm>
            <a:off x="2357422" y="4857760"/>
            <a:ext cx="45719" cy="428628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 rot="18825017">
            <a:off x="2143108" y="4572008"/>
            <a:ext cx="785818" cy="357190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0" name="Арка 169"/>
          <p:cNvSpPr/>
          <p:nvPr/>
        </p:nvSpPr>
        <p:spPr>
          <a:xfrm>
            <a:off x="5143504" y="4286256"/>
            <a:ext cx="1571636" cy="785818"/>
          </a:xfrm>
          <a:prstGeom prst="blockArc">
            <a:avLst>
              <a:gd name="adj1" fmla="val 11611544"/>
              <a:gd name="adj2" fmla="val 21000025"/>
              <a:gd name="adj3" fmla="val 27560"/>
            </a:avLst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4" name="Прямоугольник 173"/>
          <p:cNvSpPr/>
          <p:nvPr/>
        </p:nvSpPr>
        <p:spPr>
          <a:xfrm>
            <a:off x="5500694" y="4357694"/>
            <a:ext cx="1357322" cy="214314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5" name="Прямоугольник 174"/>
          <p:cNvSpPr/>
          <p:nvPr/>
        </p:nvSpPr>
        <p:spPr>
          <a:xfrm>
            <a:off x="6215074" y="4572008"/>
            <a:ext cx="642942" cy="500066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6" name="Прямоугольник 175"/>
          <p:cNvSpPr/>
          <p:nvPr/>
        </p:nvSpPr>
        <p:spPr>
          <a:xfrm>
            <a:off x="6357950" y="5072074"/>
            <a:ext cx="500066" cy="214314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7" name="Прямоугольник 176"/>
          <p:cNvSpPr/>
          <p:nvPr/>
        </p:nvSpPr>
        <p:spPr>
          <a:xfrm>
            <a:off x="6429388" y="5286388"/>
            <a:ext cx="428628" cy="285752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9" name="Прямоугольник 178"/>
          <p:cNvSpPr/>
          <p:nvPr/>
        </p:nvSpPr>
        <p:spPr>
          <a:xfrm rot="19475763">
            <a:off x="6250734" y="5277909"/>
            <a:ext cx="285752" cy="214314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0" name="Прямоугольник 179"/>
          <p:cNvSpPr/>
          <p:nvPr/>
        </p:nvSpPr>
        <p:spPr>
          <a:xfrm>
            <a:off x="6572264" y="5572140"/>
            <a:ext cx="285752" cy="142876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1" name="Равнобедренный треугольник 180"/>
          <p:cNvSpPr/>
          <p:nvPr/>
        </p:nvSpPr>
        <p:spPr>
          <a:xfrm rot="2474731">
            <a:off x="6580669" y="5757295"/>
            <a:ext cx="372585" cy="138986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2" name="Прямоугольник 181"/>
          <p:cNvSpPr/>
          <p:nvPr/>
        </p:nvSpPr>
        <p:spPr>
          <a:xfrm>
            <a:off x="6786578" y="5715016"/>
            <a:ext cx="71438" cy="214314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3" name="Равнобедренный треугольник 182"/>
          <p:cNvSpPr/>
          <p:nvPr/>
        </p:nvSpPr>
        <p:spPr>
          <a:xfrm rot="3682791">
            <a:off x="6255098" y="5370534"/>
            <a:ext cx="491456" cy="220115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" name="Прямоугольник 183"/>
          <p:cNvSpPr/>
          <p:nvPr/>
        </p:nvSpPr>
        <p:spPr>
          <a:xfrm flipH="1">
            <a:off x="6286512" y="5072074"/>
            <a:ext cx="214314" cy="285752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5" name="Прямоугольник 184"/>
          <p:cNvSpPr/>
          <p:nvPr/>
        </p:nvSpPr>
        <p:spPr>
          <a:xfrm>
            <a:off x="5715008" y="4572008"/>
            <a:ext cx="500066" cy="71438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6" name="Равнобедренный треугольник 185"/>
          <p:cNvSpPr/>
          <p:nvPr/>
        </p:nvSpPr>
        <p:spPr>
          <a:xfrm>
            <a:off x="6500826" y="5429264"/>
            <a:ext cx="214314" cy="285752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7" name="Прямоугольник 186"/>
          <p:cNvSpPr/>
          <p:nvPr/>
        </p:nvSpPr>
        <p:spPr>
          <a:xfrm>
            <a:off x="6572264" y="5643578"/>
            <a:ext cx="285752" cy="142876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2" name="Равнобедренный треугольник 191"/>
          <p:cNvSpPr/>
          <p:nvPr/>
        </p:nvSpPr>
        <p:spPr>
          <a:xfrm rot="19866555">
            <a:off x="2556825" y="4388903"/>
            <a:ext cx="1071570" cy="214314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3" name="Равнобедренный треугольник 192"/>
          <p:cNvSpPr/>
          <p:nvPr/>
        </p:nvSpPr>
        <p:spPr>
          <a:xfrm rot="20592055">
            <a:off x="3002719" y="4407088"/>
            <a:ext cx="857256" cy="142876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4" name="Равнобедренный треугольник 193"/>
          <p:cNvSpPr/>
          <p:nvPr/>
        </p:nvSpPr>
        <p:spPr>
          <a:xfrm>
            <a:off x="2857488" y="4357694"/>
            <a:ext cx="214314" cy="142876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5" name="Равнобедренный треугольник 194"/>
          <p:cNvSpPr/>
          <p:nvPr/>
        </p:nvSpPr>
        <p:spPr>
          <a:xfrm rot="1206594">
            <a:off x="5443537" y="4474042"/>
            <a:ext cx="1143008" cy="285752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6" name="Равнобедренный треугольник 195"/>
          <p:cNvSpPr/>
          <p:nvPr/>
        </p:nvSpPr>
        <p:spPr>
          <a:xfrm rot="2541997">
            <a:off x="5759090" y="4715723"/>
            <a:ext cx="714380" cy="195658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7" name="Равнобедренный треугольник 196"/>
          <p:cNvSpPr/>
          <p:nvPr/>
        </p:nvSpPr>
        <p:spPr>
          <a:xfrm rot="428836">
            <a:off x="4864698" y="4316810"/>
            <a:ext cx="500066" cy="142876"/>
          </a:xfrm>
          <a:prstGeom prst="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8" name="Прямоугольный треугольник 197"/>
          <p:cNvSpPr/>
          <p:nvPr/>
        </p:nvSpPr>
        <p:spPr>
          <a:xfrm rot="5400000">
            <a:off x="1885187" y="5687185"/>
            <a:ext cx="301927" cy="357589"/>
          </a:xfrm>
          <a:prstGeom prst="rt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9" name="Прямоугольный треугольник 198"/>
          <p:cNvSpPr/>
          <p:nvPr/>
        </p:nvSpPr>
        <p:spPr>
          <a:xfrm rot="5400000">
            <a:off x="2107389" y="5607859"/>
            <a:ext cx="214314" cy="142876"/>
          </a:xfrm>
          <a:prstGeom prst="rt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2" name="Прямоугольник 201"/>
          <p:cNvSpPr/>
          <p:nvPr/>
        </p:nvSpPr>
        <p:spPr>
          <a:xfrm rot="6757096">
            <a:off x="2065975" y="5393345"/>
            <a:ext cx="357190" cy="131744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3" name="Арка 202"/>
          <p:cNvSpPr/>
          <p:nvPr/>
        </p:nvSpPr>
        <p:spPr>
          <a:xfrm>
            <a:off x="2428860" y="4429132"/>
            <a:ext cx="3857652" cy="1643074"/>
          </a:xfrm>
          <a:prstGeom prst="blockArc">
            <a:avLst>
              <a:gd name="adj1" fmla="val 10637712"/>
              <a:gd name="adj2" fmla="val 135961"/>
              <a:gd name="adj3" fmla="val 1209"/>
            </a:avLst>
          </a:prstGeom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4" name="Прямоугольник 203"/>
          <p:cNvSpPr/>
          <p:nvPr/>
        </p:nvSpPr>
        <p:spPr>
          <a:xfrm>
            <a:off x="1857356" y="3714752"/>
            <a:ext cx="1285884" cy="214314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" name="Прямоугольник 204"/>
          <p:cNvSpPr/>
          <p:nvPr/>
        </p:nvSpPr>
        <p:spPr>
          <a:xfrm>
            <a:off x="5357818" y="3714752"/>
            <a:ext cx="1500198" cy="214314"/>
          </a:xfrm>
          <a:prstGeom prst="rect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6" name="Овал 205"/>
          <p:cNvSpPr/>
          <p:nvPr/>
        </p:nvSpPr>
        <p:spPr>
          <a:xfrm>
            <a:off x="3143240" y="3786190"/>
            <a:ext cx="428628" cy="214314"/>
          </a:xfrm>
          <a:prstGeom prst="ellips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8" name="Овал 207"/>
          <p:cNvSpPr/>
          <p:nvPr/>
        </p:nvSpPr>
        <p:spPr>
          <a:xfrm>
            <a:off x="3571868" y="3786190"/>
            <a:ext cx="428628" cy="214314"/>
          </a:xfrm>
          <a:prstGeom prst="ellips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9" name="Овал 208"/>
          <p:cNvSpPr/>
          <p:nvPr/>
        </p:nvSpPr>
        <p:spPr>
          <a:xfrm>
            <a:off x="4000496" y="3786190"/>
            <a:ext cx="500066" cy="214314"/>
          </a:xfrm>
          <a:prstGeom prst="ellips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0" name="Блок-схема: альтернативный процесс 209"/>
          <p:cNvSpPr/>
          <p:nvPr/>
        </p:nvSpPr>
        <p:spPr>
          <a:xfrm>
            <a:off x="1928794" y="3786190"/>
            <a:ext cx="1071570" cy="1000132"/>
          </a:xfrm>
          <a:prstGeom prst="flowChartAlternateProcess">
            <a:avLst/>
          </a:prstGeom>
          <a:solidFill>
            <a:srgbClr val="99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>
              <a:solidFill>
                <a:srgbClr val="0000FF"/>
              </a:solidFill>
            </a:endParaRPr>
          </a:p>
        </p:txBody>
      </p:sp>
      <p:sp>
        <p:nvSpPr>
          <p:cNvPr id="211" name="Блок-схема: альтернативный процесс 210"/>
          <p:cNvSpPr/>
          <p:nvPr/>
        </p:nvSpPr>
        <p:spPr>
          <a:xfrm>
            <a:off x="5643570" y="3786190"/>
            <a:ext cx="1071570" cy="1000132"/>
          </a:xfrm>
          <a:prstGeom prst="flowChartAlternateProcess">
            <a:avLst/>
          </a:prstGeom>
          <a:solidFill>
            <a:srgbClr val="99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2" name="Овал 211"/>
          <p:cNvSpPr/>
          <p:nvPr/>
        </p:nvSpPr>
        <p:spPr>
          <a:xfrm>
            <a:off x="4500562" y="3786190"/>
            <a:ext cx="428628" cy="214314"/>
          </a:xfrm>
          <a:prstGeom prst="ellips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3" name="Овал 212"/>
          <p:cNvSpPr/>
          <p:nvPr/>
        </p:nvSpPr>
        <p:spPr>
          <a:xfrm>
            <a:off x="4929190" y="3786190"/>
            <a:ext cx="428628" cy="214314"/>
          </a:xfrm>
          <a:prstGeom prst="ellips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" name="TextBox 214"/>
          <p:cNvSpPr txBox="1"/>
          <p:nvPr/>
        </p:nvSpPr>
        <p:spPr>
          <a:xfrm>
            <a:off x="5429256" y="3857628"/>
            <a:ext cx="1643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00FF"/>
                </a:solidFill>
                <a:hlinkClick r:id="rId14" action="ppaction://hlinksldjump"/>
              </a:rPr>
              <a:t>Умножение  и деление обыкновенных дробей</a:t>
            </a:r>
            <a:endParaRPr lang="ru-RU" sz="1400" b="1" dirty="0">
              <a:solidFill>
                <a:srgbClr val="0000FF"/>
              </a:solidFill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1857356" y="3857628"/>
            <a:ext cx="14287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00FF"/>
                </a:solidFill>
                <a:hlinkClick r:id="rId15" action="ppaction://hlinksldjump"/>
              </a:rPr>
              <a:t>Сложение и вычитание дробей с разными знаменателями</a:t>
            </a:r>
            <a:endParaRPr lang="ru-RU" sz="1400" b="1" dirty="0">
              <a:solidFill>
                <a:srgbClr val="0000FF"/>
              </a:solidFill>
            </a:endParaRPr>
          </a:p>
        </p:txBody>
      </p:sp>
      <p:sp>
        <p:nvSpPr>
          <p:cNvPr id="217" name="Прямоугольный треугольник 216"/>
          <p:cNvSpPr/>
          <p:nvPr/>
        </p:nvSpPr>
        <p:spPr>
          <a:xfrm rot="10800000">
            <a:off x="1428728" y="3714752"/>
            <a:ext cx="428628" cy="214314"/>
          </a:xfrm>
          <a:prstGeom prst="rt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8" name="Прямоугольный треугольник 217"/>
          <p:cNvSpPr/>
          <p:nvPr/>
        </p:nvSpPr>
        <p:spPr>
          <a:xfrm rot="5400000">
            <a:off x="6965173" y="3607595"/>
            <a:ext cx="214314" cy="428628"/>
          </a:xfrm>
          <a:prstGeom prst="rtTriangl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9" name="Стрелка вверх 218">
            <a:hlinkClick r:id="rId16" action="ppaction://hlinksldjump"/>
          </p:cNvPr>
          <p:cNvSpPr/>
          <p:nvPr/>
        </p:nvSpPr>
        <p:spPr>
          <a:xfrm>
            <a:off x="5572132" y="5929331"/>
            <a:ext cx="71438" cy="2143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0" name="Стрелка вверх 219">
            <a:hlinkClick r:id="rId16" action="ppaction://hlinksldjump"/>
          </p:cNvPr>
          <p:cNvSpPr/>
          <p:nvPr/>
        </p:nvSpPr>
        <p:spPr>
          <a:xfrm>
            <a:off x="6000760" y="6143644"/>
            <a:ext cx="71438" cy="2500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1" name="Стрелка вверх 220">
            <a:hlinkClick r:id="rId16" action="ppaction://hlinksldjump"/>
          </p:cNvPr>
          <p:cNvSpPr/>
          <p:nvPr/>
        </p:nvSpPr>
        <p:spPr>
          <a:xfrm>
            <a:off x="6357950" y="6429396"/>
            <a:ext cx="71438" cy="2500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2" name="Стрелка вверх 221">
            <a:hlinkClick r:id="rId16" action="ppaction://hlinksldjump"/>
          </p:cNvPr>
          <p:cNvSpPr/>
          <p:nvPr/>
        </p:nvSpPr>
        <p:spPr>
          <a:xfrm>
            <a:off x="5214942" y="5786454"/>
            <a:ext cx="71438" cy="2500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3" name="Стрелка вверх 222">
            <a:hlinkClick r:id="rId7" action="ppaction://hlinksldjump"/>
          </p:cNvPr>
          <p:cNvSpPr/>
          <p:nvPr/>
        </p:nvSpPr>
        <p:spPr>
          <a:xfrm>
            <a:off x="5357818" y="5572140"/>
            <a:ext cx="71438" cy="2500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4" name="Стрелка вверх 223">
            <a:hlinkClick r:id="rId9" action="ppaction://hlinksldjump"/>
          </p:cNvPr>
          <p:cNvSpPr/>
          <p:nvPr/>
        </p:nvSpPr>
        <p:spPr>
          <a:xfrm>
            <a:off x="5572132" y="5286388"/>
            <a:ext cx="71438" cy="2500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5" name="Стрелка вверх 224">
            <a:hlinkClick r:id="rId8" action="ppaction://hlinksldjump"/>
          </p:cNvPr>
          <p:cNvSpPr/>
          <p:nvPr/>
        </p:nvSpPr>
        <p:spPr>
          <a:xfrm>
            <a:off x="2928926" y="5286389"/>
            <a:ext cx="71438" cy="2143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6" name="Стрелка вверх 225">
            <a:hlinkClick r:id="rId7" action="ppaction://hlinksldjump"/>
          </p:cNvPr>
          <p:cNvSpPr/>
          <p:nvPr/>
        </p:nvSpPr>
        <p:spPr>
          <a:xfrm>
            <a:off x="3071802" y="5500702"/>
            <a:ext cx="71438" cy="2500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7" name="Стрелка вверх 226">
            <a:hlinkClick r:id="rId10" action="ppaction://hlinksldjump"/>
          </p:cNvPr>
          <p:cNvSpPr/>
          <p:nvPr/>
        </p:nvSpPr>
        <p:spPr>
          <a:xfrm>
            <a:off x="4286248" y="4429132"/>
            <a:ext cx="71438" cy="2500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8" name="Стрелка вверх 227"/>
          <p:cNvSpPr/>
          <p:nvPr/>
        </p:nvSpPr>
        <p:spPr>
          <a:xfrm>
            <a:off x="2357422" y="3571876"/>
            <a:ext cx="71438" cy="2500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9" name="Стрелка вверх 228"/>
          <p:cNvSpPr/>
          <p:nvPr/>
        </p:nvSpPr>
        <p:spPr>
          <a:xfrm>
            <a:off x="6215074" y="3643314"/>
            <a:ext cx="71438" cy="2500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0" name="Стрелка вверх 229"/>
          <p:cNvSpPr/>
          <p:nvPr/>
        </p:nvSpPr>
        <p:spPr>
          <a:xfrm rot="3106870">
            <a:off x="5058097" y="4149503"/>
            <a:ext cx="169461" cy="317020"/>
          </a:xfrm>
          <a:prstGeom prst="upArrow">
            <a:avLst>
              <a:gd name="adj1" fmla="val 20233"/>
              <a:gd name="adj2" fmla="val 52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1" name="Стрелка вправо 230"/>
          <p:cNvSpPr/>
          <p:nvPr/>
        </p:nvSpPr>
        <p:spPr>
          <a:xfrm>
            <a:off x="3571868" y="3500438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2" name="Стрелка вправо 231"/>
          <p:cNvSpPr/>
          <p:nvPr/>
        </p:nvSpPr>
        <p:spPr>
          <a:xfrm rot="10800000">
            <a:off x="4643438" y="3500438"/>
            <a:ext cx="285752" cy="619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3" name="Двойная стрелка влево/вправо 232"/>
          <p:cNvSpPr/>
          <p:nvPr/>
        </p:nvSpPr>
        <p:spPr>
          <a:xfrm rot="19621425" flipV="1">
            <a:off x="4592944" y="2186834"/>
            <a:ext cx="428628" cy="11410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4" name="Двойная стрелка влево/вправо 233"/>
          <p:cNvSpPr/>
          <p:nvPr/>
        </p:nvSpPr>
        <p:spPr>
          <a:xfrm rot="2627722" flipV="1">
            <a:off x="3430412" y="2130630"/>
            <a:ext cx="428628" cy="12893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6" name="Стрелка вверх 235"/>
          <p:cNvSpPr/>
          <p:nvPr/>
        </p:nvSpPr>
        <p:spPr>
          <a:xfrm rot="18334162">
            <a:off x="3304345" y="4151426"/>
            <a:ext cx="181042" cy="313574"/>
          </a:xfrm>
          <a:prstGeom prst="upArrow">
            <a:avLst>
              <a:gd name="adj1" fmla="val 20233"/>
              <a:gd name="adj2" fmla="val 52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7" name="Прямая соединительная линия 116"/>
          <p:cNvCxnSpPr/>
          <p:nvPr/>
        </p:nvCxnSpPr>
        <p:spPr>
          <a:xfrm rot="5400000" flipH="1" flipV="1">
            <a:off x="6929454" y="364331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Прямоугольник 120"/>
          <p:cNvSpPr/>
          <p:nvPr/>
        </p:nvSpPr>
        <p:spPr>
          <a:xfrm>
            <a:off x="1500166" y="1000108"/>
            <a:ext cx="1214446" cy="714380"/>
          </a:xfrm>
          <a:prstGeom prst="rect">
            <a:avLst/>
          </a:prstGeom>
          <a:solidFill>
            <a:srgbClr val="DD8FD2"/>
          </a:solidFill>
          <a:ln w="38100"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hlinkClick r:id="rId17" action="ppaction://hlinksldjump"/>
              </a:rPr>
              <a:t>Раскрытие скобок</a:t>
            </a:r>
            <a:endParaRPr lang="ru-RU" sz="1600" b="1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5929322" y="928670"/>
            <a:ext cx="1214446" cy="714380"/>
          </a:xfrm>
          <a:prstGeom prst="rect">
            <a:avLst/>
          </a:prstGeom>
          <a:solidFill>
            <a:srgbClr val="DD8FD2"/>
          </a:solidFill>
          <a:ln w="38100"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hlinkClick r:id="rId18" action="ppaction://hlinksldjump"/>
              </a:rPr>
              <a:t>Подобные слагаемые</a:t>
            </a:r>
            <a:endParaRPr lang="ru-RU" sz="1400" b="1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3214678" y="1142984"/>
            <a:ext cx="2143140" cy="642942"/>
          </a:xfrm>
          <a:prstGeom prst="rect">
            <a:avLst/>
          </a:prstGeom>
          <a:solidFill>
            <a:srgbClr val="DD8FD2"/>
          </a:solidFill>
          <a:ln w="3810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hlinkClick r:id="rId19" action="ppaction://hlinksldjump"/>
              </a:rPr>
              <a:t>Геометрический </a:t>
            </a:r>
          </a:p>
          <a:p>
            <a:pPr algn="ctr"/>
            <a:r>
              <a:rPr lang="ru-RU" b="1" dirty="0" smtClean="0">
                <a:hlinkClick r:id="rId19" action="ppaction://hlinksldjump"/>
              </a:rPr>
              <a:t>материал</a:t>
            </a:r>
            <a:endParaRPr lang="ru-RU" b="1" dirty="0"/>
          </a:p>
        </p:txBody>
      </p:sp>
      <p:sp>
        <p:nvSpPr>
          <p:cNvPr id="126" name="Равнобедренный треугольник 125"/>
          <p:cNvSpPr/>
          <p:nvPr/>
        </p:nvSpPr>
        <p:spPr>
          <a:xfrm>
            <a:off x="1000100" y="142852"/>
            <a:ext cx="2143140" cy="857256"/>
          </a:xfrm>
          <a:prstGeom prst="triangle">
            <a:avLst/>
          </a:prstGeom>
          <a:solidFill>
            <a:schemeClr val="accent2">
              <a:lumMod val="75000"/>
            </a:schemeClr>
          </a:solidFill>
          <a:ln w="38100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0" action="ppaction://hlinksldjump"/>
              </a:rPr>
              <a:t>Решение задач</a:t>
            </a:r>
            <a:endParaRPr lang="ru-RU" dirty="0"/>
          </a:p>
        </p:txBody>
      </p:sp>
      <p:sp>
        <p:nvSpPr>
          <p:cNvPr id="127" name="Равнобедренный треугольник 126"/>
          <p:cNvSpPr/>
          <p:nvPr/>
        </p:nvSpPr>
        <p:spPr>
          <a:xfrm>
            <a:off x="5429256" y="142852"/>
            <a:ext cx="2286016" cy="785818"/>
          </a:xfrm>
          <a:prstGeom prst="triangle">
            <a:avLst/>
          </a:prstGeom>
          <a:solidFill>
            <a:schemeClr val="accent2">
              <a:lumMod val="75000"/>
            </a:schemeClr>
          </a:solidFill>
          <a:ln w="38100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hlinkClick r:id="rId21" action="ppaction://hlinksldjump"/>
              </a:rPr>
              <a:t>Решение уравнений</a:t>
            </a:r>
            <a:endParaRPr lang="ru-RU" sz="1600" b="1" dirty="0"/>
          </a:p>
        </p:txBody>
      </p:sp>
      <p:sp>
        <p:nvSpPr>
          <p:cNvPr id="144" name="Трапеция 143"/>
          <p:cNvSpPr/>
          <p:nvPr/>
        </p:nvSpPr>
        <p:spPr>
          <a:xfrm>
            <a:off x="3000364" y="642918"/>
            <a:ext cx="2571768" cy="500066"/>
          </a:xfrm>
          <a:prstGeom prst="trapezoid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hlinkClick r:id="rId19" action="ppaction://hlinksldjump"/>
              </a:rPr>
              <a:t>Координаты на плоскости</a:t>
            </a:r>
            <a:endParaRPr lang="ru-RU" b="1" dirty="0"/>
          </a:p>
        </p:txBody>
      </p:sp>
      <p:sp>
        <p:nvSpPr>
          <p:cNvPr id="160" name="Скругленный прямоугольник 159"/>
          <p:cNvSpPr/>
          <p:nvPr/>
        </p:nvSpPr>
        <p:spPr>
          <a:xfrm>
            <a:off x="3286116" y="1214422"/>
            <a:ext cx="142876" cy="28575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1" name="Скругленный прямоугольник 160"/>
          <p:cNvSpPr/>
          <p:nvPr/>
        </p:nvSpPr>
        <p:spPr>
          <a:xfrm>
            <a:off x="5143504" y="1357298"/>
            <a:ext cx="142876" cy="28575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Скругленный прямоугольник 166"/>
          <p:cNvSpPr/>
          <p:nvPr/>
        </p:nvSpPr>
        <p:spPr>
          <a:xfrm>
            <a:off x="1571604" y="1357298"/>
            <a:ext cx="142876" cy="28575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1" name="Скругленный прямоугольник 170"/>
          <p:cNvSpPr/>
          <p:nvPr/>
        </p:nvSpPr>
        <p:spPr>
          <a:xfrm>
            <a:off x="6000760" y="1000108"/>
            <a:ext cx="142876" cy="28575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8" name="Прямая соединительная линия 177"/>
          <p:cNvCxnSpPr/>
          <p:nvPr/>
        </p:nvCxnSpPr>
        <p:spPr>
          <a:xfrm rot="5400000" flipH="1" flipV="1">
            <a:off x="4500562" y="1785926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>
            <a:stCxn id="217" idx="4"/>
            <a:endCxn id="217" idx="0"/>
          </p:cNvCxnSpPr>
          <p:nvPr/>
        </p:nvCxnSpPr>
        <p:spPr>
          <a:xfrm rot="16200000" flipH="1">
            <a:off x="1535885" y="3607595"/>
            <a:ext cx="214314" cy="42862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>
            <a:stCxn id="217" idx="0"/>
          </p:cNvCxnSpPr>
          <p:nvPr/>
        </p:nvCxnSpPr>
        <p:spPr>
          <a:xfrm rot="5400000">
            <a:off x="500034" y="5286388"/>
            <a:ext cx="271464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flipV="1">
            <a:off x="1857356" y="6643710"/>
            <a:ext cx="500066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>
            <a:endCxn id="218" idx="4"/>
          </p:cNvCxnSpPr>
          <p:nvPr/>
        </p:nvCxnSpPr>
        <p:spPr>
          <a:xfrm rot="5400000" flipH="1" flipV="1">
            <a:off x="5500694" y="5286388"/>
            <a:ext cx="271464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>
            <a:stCxn id="218" idx="4"/>
            <a:endCxn id="218" idx="0"/>
          </p:cNvCxnSpPr>
          <p:nvPr/>
        </p:nvCxnSpPr>
        <p:spPr>
          <a:xfrm rot="10800000" flipH="1">
            <a:off x="6858016" y="3714752"/>
            <a:ext cx="428628" cy="2143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>
            <a:endCxn id="218" idx="0"/>
          </p:cNvCxnSpPr>
          <p:nvPr/>
        </p:nvCxnSpPr>
        <p:spPr>
          <a:xfrm>
            <a:off x="5357818" y="3714752"/>
            <a:ext cx="1928826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>
            <a:stCxn id="217" idx="4"/>
          </p:cNvCxnSpPr>
          <p:nvPr/>
        </p:nvCxnSpPr>
        <p:spPr>
          <a:xfrm rot="5400000" flipH="1" flipV="1">
            <a:off x="2285984" y="2857496"/>
            <a:ext cx="1588" cy="17145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8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714620"/>
            <a:ext cx="3286148" cy="1025256"/>
          </a:xfrm>
          <a:prstGeom prst="rect">
            <a:avLst/>
          </a:prstGeom>
          <a:noFill/>
        </p:spPr>
      </p:pic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Стрелка вправо 13">
            <a:hlinkClick r:id="rId3" action="ppaction://hlinksldjump"/>
          </p:cNvPr>
          <p:cNvSpPr/>
          <p:nvPr/>
        </p:nvSpPr>
        <p:spPr>
          <a:xfrm>
            <a:off x="7429520" y="5857892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Сложение и вычитание дробей с разными знаменателями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i="1" dirty="0"/>
              <a:t> </a:t>
            </a:r>
            <a:endParaRPr lang="ru-RU" dirty="0"/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Чтобы сравнить,сложить или вычесть дроби с разными знаменателями,надо:</a:t>
            </a: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1.Привести данные дроби к наименьшему общему знаменателю</a:t>
            </a: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2.Сравнить </a:t>
            </a: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(сложить, вычесть) полученные дроби</a:t>
            </a: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8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8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Чтобы привести дроби к наименьшему общему знаменателю,надо</a:t>
            </a: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1.Найти наименьшее общее кратное знаменателей этих дробей;</a:t>
            </a: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2.Разделить наименьший общий знаменатель на знаменатель данных</a:t>
            </a: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дробей;</a:t>
            </a: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3.Умножить числитель и знаменатель каждой дроби на  её дополнительный</a:t>
            </a: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множитель.</a:t>
            </a: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8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8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8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8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_BremenNr" pitchFamily="82" charset="-52"/>
                <a:cs typeface="Times New Roman" pitchFamily="18" charset="0"/>
              </a:rPr>
              <a:t>Пример</a:t>
            </a:r>
            <a:endParaRPr lang="ru-RU" dirty="0">
              <a:solidFill>
                <a:schemeClr val="accent3">
                  <a:lumMod val="20000"/>
                  <a:lumOff val="80000"/>
                </a:schemeClr>
              </a:solidFill>
              <a:latin typeface="a_BremenNr" pitchFamily="82" charset="-52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i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Сравнить дроби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b="1" dirty="0" smtClean="0">
                <a:solidFill>
                  <a:srgbClr val="D9D9D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Arial" pitchFamily="34" charset="0"/>
            </a:endParaRP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45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500306"/>
            <a:ext cx="952500" cy="619125"/>
          </a:xfrm>
          <a:prstGeom prst="rect">
            <a:avLst/>
          </a:prstGeom>
          <a:noFill/>
        </p:spPr>
      </p:pic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451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214686"/>
            <a:ext cx="1962150" cy="619125"/>
          </a:xfrm>
          <a:prstGeom prst="rect">
            <a:avLst/>
          </a:prstGeom>
          <a:noFill/>
        </p:spPr>
      </p:pic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451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000504"/>
            <a:ext cx="2009775" cy="619125"/>
          </a:xfrm>
          <a:prstGeom prst="rect">
            <a:avLst/>
          </a:prstGeom>
          <a:noFill/>
        </p:spPr>
      </p:pic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524" name="Rectangle 12"/>
          <p:cNvSpPr>
            <a:spLocks noChangeArrowheads="1"/>
          </p:cNvSpPr>
          <p:nvPr/>
        </p:nvSpPr>
        <p:spPr bwMode="auto">
          <a:xfrm>
            <a:off x="0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52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4525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786322"/>
            <a:ext cx="2905125" cy="619125"/>
          </a:xfrm>
          <a:prstGeom prst="rect">
            <a:avLst/>
          </a:prstGeom>
          <a:noFill/>
        </p:spPr>
      </p:pic>
      <p:sp>
        <p:nvSpPr>
          <p:cNvPr id="64527" name="Rectangle 1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_BremenNr" pitchFamily="82" charset="-52"/>
                <a:cs typeface="Times New Roman" pitchFamily="18" charset="0"/>
              </a:rPr>
              <a:t>Сравнить дроби</a:t>
            </a:r>
            <a:r>
              <a:rPr lang="ru-RU" i="1" dirty="0" smtClean="0">
                <a:latin typeface="a_BremenNr" pitchFamily="82" charset="-52"/>
                <a:cs typeface="Times New Roman" pitchFamily="18" charset="0"/>
              </a:rPr>
              <a:t/>
            </a:r>
            <a:br>
              <a:rPr lang="ru-RU" i="1" dirty="0" smtClean="0">
                <a:latin typeface="a_BremenNr" pitchFamily="82" charset="-52"/>
                <a:cs typeface="Times New Roman" pitchFamily="18" charset="0"/>
              </a:rPr>
            </a:br>
            <a:endParaRPr lang="ru-RU" dirty="0">
              <a:latin typeface="a_BremenNr" pitchFamily="82" charset="-52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 </a:t>
            </a:r>
            <a:r>
              <a:rPr lang="ru-RU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вариант</a:t>
            </a:r>
          </a:p>
          <a:p>
            <a:pPr marL="578358" indent="-514350">
              <a:buNone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 </a:t>
            </a:r>
            <a:r>
              <a:rPr lang="en-US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</a:t>
            </a:r>
            <a:r>
              <a:rPr lang="ru-RU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вариант</a:t>
            </a:r>
          </a:p>
          <a:p>
            <a:endParaRPr lang="ru-RU" dirty="0"/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4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428868"/>
            <a:ext cx="1214446" cy="1016745"/>
          </a:xfrm>
          <a:prstGeom prst="rect">
            <a:avLst/>
          </a:prstGeom>
          <a:noFill/>
        </p:spPr>
      </p:pic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43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643314"/>
            <a:ext cx="1428760" cy="857256"/>
          </a:xfrm>
          <a:prstGeom prst="rect">
            <a:avLst/>
          </a:prstGeom>
          <a:noFill/>
        </p:spPr>
      </p:pic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46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000636"/>
            <a:ext cx="1574742" cy="928694"/>
          </a:xfrm>
          <a:prstGeom prst="rect">
            <a:avLst/>
          </a:prstGeom>
          <a:noFill/>
        </p:spPr>
      </p:pic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5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555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51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2500306"/>
            <a:ext cx="1372852" cy="928694"/>
          </a:xfrm>
          <a:prstGeom prst="rect">
            <a:avLst/>
          </a:prstGeom>
          <a:noFill/>
        </p:spPr>
      </p:pic>
      <p:sp>
        <p:nvSpPr>
          <p:cNvPr id="65553" name="Rectangle 17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55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54" name="Picture 1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3714752"/>
            <a:ext cx="1362085" cy="785818"/>
          </a:xfrm>
          <a:prstGeom prst="rect">
            <a:avLst/>
          </a:prstGeom>
          <a:noFill/>
        </p:spPr>
      </p:pic>
      <p:sp>
        <p:nvSpPr>
          <p:cNvPr id="65556" name="Rectangle 20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5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57" name="Picture 2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5000636"/>
            <a:ext cx="1333509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_BremenNr" pitchFamily="82" charset="-52"/>
              </a:rPr>
              <a:t>Ответы</a:t>
            </a:r>
            <a:endParaRPr lang="ru-RU" dirty="0">
              <a:solidFill>
                <a:schemeClr val="accent4">
                  <a:lumMod val="20000"/>
                  <a:lumOff val="80000"/>
                </a:schemeClr>
              </a:solidFill>
              <a:latin typeface="a_BremenNr" pitchFamily="82" charset="-52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 </a:t>
            </a:r>
            <a:r>
              <a:rPr lang="ru-RU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II </a:t>
            </a:r>
            <a:r>
              <a:rPr lang="ru-RU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endParaRPr lang="ru-RU" dirty="0"/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2285992"/>
            <a:ext cx="1300172" cy="928694"/>
          </a:xfrm>
          <a:prstGeom prst="rect">
            <a:avLst/>
          </a:prstGeom>
          <a:noFill/>
        </p:spPr>
      </p:pic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357562"/>
            <a:ext cx="1754199" cy="928694"/>
          </a:xfrm>
          <a:prstGeom prst="rect">
            <a:avLst/>
          </a:prstGeom>
          <a:noFill/>
        </p:spPr>
      </p:pic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6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4429132"/>
            <a:ext cx="1674134" cy="1000132"/>
          </a:xfrm>
          <a:prstGeom prst="rect">
            <a:avLst/>
          </a:prstGeom>
          <a:noFill/>
        </p:spPr>
      </p:pic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69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2285992"/>
            <a:ext cx="1174068" cy="857256"/>
          </a:xfrm>
          <a:prstGeom prst="rect">
            <a:avLst/>
          </a:prstGeom>
          <a:noFill/>
        </p:spPr>
      </p:pic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71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3357562"/>
            <a:ext cx="1754199" cy="928694"/>
          </a:xfrm>
          <a:prstGeom prst="rect">
            <a:avLst/>
          </a:prstGeom>
          <a:noFill/>
        </p:spPr>
      </p:pic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74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4500570"/>
            <a:ext cx="1711337" cy="1000132"/>
          </a:xfrm>
          <a:prstGeom prst="rect">
            <a:avLst/>
          </a:prstGeom>
          <a:noFill/>
        </p:spPr>
      </p:pic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Стрелка вправо 20">
            <a:hlinkClick r:id="rId8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Смешанные числа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9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9600" b="1" i="1" u="sng" dirty="0">
                <a:latin typeface="Times New Roman" pitchFamily="18" charset="0"/>
                <a:cs typeface="Times New Roman" pitchFamily="18" charset="0"/>
              </a:rPr>
              <a:t>сложить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 смешанные числа,надо:</a:t>
            </a:r>
            <a:endParaRPr lang="ru-RU" sz="9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9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1.Привести дробные части этих чисел к наименьшему</a:t>
            </a:r>
            <a:endParaRPr lang="ru-RU" sz="9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общему знаменателю;</a:t>
            </a:r>
            <a:endParaRPr lang="ru-RU" sz="9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2.Отдельно выполнить сложение целых частей и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отдельно дробных 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частей. Если при сложении дробных частей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поучилась неправильная 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дробь,выделить целую часть из этой дроби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и прибавить 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её к полученной целой части.</a:t>
            </a:r>
            <a:endParaRPr lang="ru-RU" sz="9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96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Смешанные числа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Чтобы выполнить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вычитание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смешанных чисел,надо: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1.Привести дробные части этих чисел к наименьшему общему знаменателю;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2.Отдельно выполнить вычитание целых частей и отдельно дробных частей. Если дробная часть уменьшаемого меньше дробной части вычитаемого,превратить её в неправильную дробь, уменьшив на единицу целую часть.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5000636"/>
            <a:ext cx="3429024" cy="642942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8214" y="5786454"/>
            <a:ext cx="7748276" cy="71438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ПРИМЕР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pic>
        <p:nvPicPr>
          <p:cNvPr id="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42910" y="1714488"/>
            <a:ext cx="2285714" cy="428571"/>
          </a:xfrm>
          <a:prstGeom prst="rect">
            <a:avLst/>
          </a:prstGeom>
          <a:noFill/>
        </p:spPr>
      </p:pic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500306"/>
            <a:ext cx="5372100" cy="495300"/>
          </a:xfrm>
          <a:prstGeom prst="rect">
            <a:avLst/>
          </a:prstGeom>
          <a:noFill/>
        </p:spPr>
      </p:pic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861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3571876"/>
            <a:ext cx="5486400" cy="495300"/>
          </a:xfrm>
          <a:prstGeom prst="rect">
            <a:avLst/>
          </a:prstGeom>
          <a:noFill/>
        </p:spPr>
      </p:pic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861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4572008"/>
            <a:ext cx="3971925" cy="495300"/>
          </a:xfrm>
          <a:prstGeom prst="rect">
            <a:avLst/>
          </a:prstGeom>
          <a:noFill/>
        </p:spPr>
      </p:pic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8617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5429264"/>
            <a:ext cx="5781675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399032"/>
          </a:xfrm>
        </p:spPr>
        <p:txBody>
          <a:bodyPr/>
          <a:lstStyle/>
          <a:p>
            <a:r>
              <a:rPr lang="ru-RU" dirty="0" smtClean="0">
                <a:solidFill>
                  <a:srgbClr val="FFFFCC"/>
                </a:solidFill>
                <a:latin typeface="a_BremenNr" pitchFamily="82" charset="-52"/>
              </a:rPr>
              <a:t>Выполните действия</a:t>
            </a:r>
            <a:endParaRPr lang="ru-RU" dirty="0">
              <a:solidFill>
                <a:srgbClr val="FFFFCC"/>
              </a:solidFill>
              <a:latin typeface="a_BremenNr" pitchFamily="82" charset="-52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 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>
              <a:solidFill>
                <a:srgbClr val="FFFFCC"/>
              </a:solidFill>
            </a:endParaRPr>
          </a:p>
          <a:p>
            <a:pPr marL="578358" indent="-514350">
              <a:buFont typeface="+mj-lt"/>
              <a:buAutoNum type="arabicPeriod"/>
            </a:pPr>
            <a:endParaRPr lang="ru-RU" b="1" dirty="0" smtClean="0">
              <a:solidFill>
                <a:srgbClr val="FFFFCC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CC"/>
                </a:solidFill>
              </a:rPr>
              <a:t>II 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endParaRPr lang="ru-RU" dirty="0"/>
          </a:p>
        </p:txBody>
      </p:sp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06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285991"/>
            <a:ext cx="1428760" cy="735599"/>
          </a:xfrm>
          <a:prstGeom prst="rect">
            <a:avLst/>
          </a:prstGeom>
          <a:noFill/>
        </p:spPr>
      </p:pic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143248"/>
            <a:ext cx="1552403" cy="714380"/>
          </a:xfrm>
          <a:prstGeom prst="rect">
            <a:avLst/>
          </a:prstGeom>
          <a:noFill/>
        </p:spPr>
      </p:pic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0665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786322"/>
            <a:ext cx="1552403" cy="714380"/>
          </a:xfrm>
          <a:prstGeom prst="rect">
            <a:avLst/>
          </a:prstGeom>
          <a:noFill/>
        </p:spPr>
      </p:pic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0667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5715016"/>
            <a:ext cx="1387546" cy="714380"/>
          </a:xfrm>
          <a:prstGeom prst="rect">
            <a:avLst/>
          </a:prstGeom>
          <a:noFill/>
        </p:spPr>
      </p:pic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67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0673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357429"/>
            <a:ext cx="1428760" cy="657483"/>
          </a:xfrm>
          <a:prstGeom prst="rect">
            <a:avLst/>
          </a:prstGeom>
          <a:noFill/>
        </p:spPr>
      </p:pic>
      <p:sp>
        <p:nvSpPr>
          <p:cNvPr id="70675" name="Rectangle 19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677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0676" name="Picture 2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3071810"/>
            <a:ext cx="1552403" cy="714380"/>
          </a:xfrm>
          <a:prstGeom prst="rect">
            <a:avLst/>
          </a:prstGeom>
          <a:noFill/>
        </p:spPr>
      </p:pic>
      <p:sp>
        <p:nvSpPr>
          <p:cNvPr id="70678" name="Rectangle 22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68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68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0681" name="Picture 2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4000504"/>
            <a:ext cx="785818" cy="683320"/>
          </a:xfrm>
          <a:prstGeom prst="rect">
            <a:avLst/>
          </a:prstGeom>
          <a:noFill/>
        </p:spPr>
      </p:pic>
      <p:sp>
        <p:nvSpPr>
          <p:cNvPr id="70683" name="Rectangle 27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68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0684" name="Picture 2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4929198"/>
            <a:ext cx="1643074" cy="650722"/>
          </a:xfrm>
          <a:prstGeom prst="rect">
            <a:avLst/>
          </a:prstGeom>
          <a:noFill/>
        </p:spPr>
      </p:pic>
      <p:sp>
        <p:nvSpPr>
          <p:cNvPr id="70686" name="Rectangle 30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688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0687" name="Picture 3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5715016"/>
            <a:ext cx="1552403" cy="714380"/>
          </a:xfrm>
          <a:prstGeom prst="rect">
            <a:avLst/>
          </a:prstGeom>
          <a:noFill/>
        </p:spPr>
      </p:pic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00100" y="4000504"/>
            <a:ext cx="928694" cy="642942"/>
          </a:xfrm>
          <a:prstGeom prst="rect">
            <a:avLst/>
          </a:prstGeom>
          <a:noFill/>
        </p:spPr>
      </p:pic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 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II 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endParaRPr lang="ru-RU" dirty="0"/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3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285992"/>
            <a:ext cx="785818" cy="681042"/>
          </a:xfrm>
          <a:prstGeom prst="rect">
            <a:avLst/>
          </a:prstGeom>
          <a:noFill/>
        </p:spPr>
      </p:pic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928934"/>
            <a:ext cx="500066" cy="722318"/>
          </a:xfrm>
          <a:prstGeom prst="rect">
            <a:avLst/>
          </a:prstGeom>
          <a:noFill/>
        </p:spPr>
      </p:pic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39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4214818"/>
            <a:ext cx="714380" cy="773912"/>
          </a:xfrm>
          <a:prstGeom prst="rect">
            <a:avLst/>
          </a:prstGeom>
          <a:noFill/>
        </p:spPr>
      </p:pic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4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4929198"/>
            <a:ext cx="571504" cy="762005"/>
          </a:xfrm>
          <a:prstGeom prst="rect">
            <a:avLst/>
          </a:prstGeom>
          <a:noFill/>
        </p:spPr>
      </p:pic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9643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2357430"/>
            <a:ext cx="755457" cy="642942"/>
          </a:xfrm>
          <a:prstGeom prst="rect">
            <a:avLst/>
          </a:prstGeom>
          <a:noFill/>
        </p:spPr>
      </p:pic>
      <p:sp>
        <p:nvSpPr>
          <p:cNvPr id="69645" name="Rectangle 13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64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46" name="Picture 1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2928934"/>
            <a:ext cx="659428" cy="714380"/>
          </a:xfrm>
          <a:prstGeom prst="rect">
            <a:avLst/>
          </a:prstGeom>
          <a:noFill/>
        </p:spPr>
      </p:pic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48" name="Picture 16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3571876"/>
            <a:ext cx="500066" cy="722318"/>
          </a:xfrm>
          <a:prstGeom prst="rect">
            <a:avLst/>
          </a:prstGeom>
          <a:noFill/>
        </p:spPr>
      </p:pic>
      <p:sp>
        <p:nvSpPr>
          <p:cNvPr id="6965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50" name="Picture 1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4214818"/>
            <a:ext cx="642942" cy="612326"/>
          </a:xfrm>
          <a:prstGeom prst="rect">
            <a:avLst/>
          </a:prstGeom>
          <a:noFill/>
        </p:spPr>
      </p:pic>
      <p:sp>
        <p:nvSpPr>
          <p:cNvPr id="69652" name="Rectangle 20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65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53" name="Picture 2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4857760"/>
            <a:ext cx="571504" cy="691121"/>
          </a:xfrm>
          <a:prstGeom prst="rect">
            <a:avLst/>
          </a:prstGeom>
          <a:noFill/>
        </p:spPr>
      </p:pic>
      <p:sp>
        <p:nvSpPr>
          <p:cNvPr id="27" name="Стрелка вправо 26">
            <a:hlinkClick r:id="rId1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49" name="Picture 1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571876"/>
            <a:ext cx="500066" cy="720094"/>
          </a:xfrm>
          <a:prstGeom prst="rect">
            <a:avLst/>
          </a:prstGeom>
          <a:noFill/>
        </p:spPr>
      </p:pic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Повторение 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Выполните действия: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23,47-19,584+10,2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401-(0,83+81,2-12,163)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57,08*3,9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0,043*20,8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33,947:8,3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0,13:0,052 .</a:t>
            </a:r>
          </a:p>
          <a:p>
            <a:pPr marL="578358" indent="-514350"/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Решите уравнение: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(301 –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)*54=10962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3,9+5,2х-1,6х=18,48.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Умножение и деление обыкновенных дробей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умножить дробь на натуральное число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,надо её числитель умножить на это число,а знаменатель оставить без изменения.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умножить дробь на дроб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ь,надо: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1)найти произведение  числителей и знаменателей этих дробей;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2)первое произведение записать числителем,а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второе-знаменателем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Для того чтобы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выполнить умножение смешанных чисел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,надо их записать в виде неправильных дробей,а затем воспользоваться правилом умножения дробей.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428868"/>
            <a:ext cx="1552575" cy="495300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429132"/>
            <a:ext cx="1638300" cy="523875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6000768"/>
            <a:ext cx="2667000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Умножение и деление обыкновенных дробей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разделить одну дробь на другую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,надо делимое умножить на число,обратное делителю.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;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78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286124"/>
            <a:ext cx="2286016" cy="747628"/>
          </a:xfrm>
          <a:prstGeom prst="rect">
            <a:avLst/>
          </a:prstGeom>
          <a:noFill/>
        </p:spPr>
      </p:pic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286256"/>
            <a:ext cx="2839661" cy="714380"/>
          </a:xfrm>
          <a:prstGeom prst="rect">
            <a:avLst/>
          </a:prstGeom>
          <a:noFill/>
        </p:spPr>
      </p:pic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783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5286388"/>
            <a:ext cx="4629732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CC"/>
                </a:solidFill>
                <a:latin typeface="a_BremenNr" pitchFamily="82" charset="-52"/>
              </a:rPr>
              <a:t>Выполните действия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CC"/>
                </a:solidFill>
              </a:rPr>
              <a:t>I 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CC"/>
                </a:solidFill>
              </a:rPr>
              <a:t>II 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endParaRPr lang="ru-RU" dirty="0"/>
          </a:p>
        </p:txBody>
      </p:sp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357430"/>
            <a:ext cx="1148503" cy="785818"/>
          </a:xfrm>
          <a:prstGeom prst="rect">
            <a:avLst/>
          </a:prstGeom>
          <a:noFill/>
        </p:spPr>
      </p:pic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571876"/>
            <a:ext cx="982273" cy="714380"/>
          </a:xfrm>
          <a:prstGeom prst="rect">
            <a:avLst/>
          </a:prstGeom>
          <a:noFill/>
        </p:spPr>
      </p:pic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5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2357430"/>
            <a:ext cx="1000132" cy="753723"/>
          </a:xfrm>
          <a:prstGeom prst="rect">
            <a:avLst/>
          </a:prstGeom>
          <a:noFill/>
        </p:spPr>
      </p:pic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56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4643446"/>
            <a:ext cx="1305117" cy="714380"/>
          </a:xfrm>
          <a:prstGeom prst="rect">
            <a:avLst/>
          </a:prstGeom>
          <a:noFill/>
        </p:spPr>
      </p:pic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58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3643314"/>
            <a:ext cx="1000132" cy="732491"/>
          </a:xfrm>
          <a:prstGeom prst="rect">
            <a:avLst/>
          </a:prstGeom>
          <a:noFill/>
        </p:spPr>
      </p:pic>
      <p:sp>
        <p:nvSpPr>
          <p:cNvPr id="788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60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2285992"/>
            <a:ext cx="939684" cy="642942"/>
          </a:xfrm>
          <a:prstGeom prst="rect">
            <a:avLst/>
          </a:prstGeom>
          <a:noFill/>
        </p:spPr>
      </p:pic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62" name="Picture 1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429000"/>
            <a:ext cx="928694" cy="729688"/>
          </a:xfrm>
          <a:prstGeom prst="rect">
            <a:avLst/>
          </a:prstGeom>
          <a:noFill/>
        </p:spPr>
      </p:pic>
      <p:sp>
        <p:nvSpPr>
          <p:cNvPr id="788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64" name="Picture 16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2214554"/>
            <a:ext cx="1042720" cy="785818"/>
          </a:xfrm>
          <a:prstGeom prst="rect">
            <a:avLst/>
          </a:prstGeom>
          <a:noFill/>
        </p:spPr>
      </p:pic>
      <p:sp>
        <p:nvSpPr>
          <p:cNvPr id="788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66" name="Picture 1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4643446"/>
            <a:ext cx="1140260" cy="714380"/>
          </a:xfrm>
          <a:prstGeom prst="rect">
            <a:avLst/>
          </a:prstGeom>
          <a:noFill/>
        </p:spPr>
      </p:pic>
      <p:sp>
        <p:nvSpPr>
          <p:cNvPr id="788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8868" name="Picture 20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3500438"/>
            <a:ext cx="1305117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 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   24;                                           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II 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</a:t>
            </a:r>
            <a:r>
              <a:rPr lang="ru-RU" b="1" dirty="0" smtClean="0"/>
              <a:t>6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   12;</a:t>
            </a:r>
            <a:endParaRPr lang="ru-RU" b="1" dirty="0"/>
          </a:p>
        </p:txBody>
      </p:sp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98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1" y="2500306"/>
            <a:ext cx="250033" cy="500066"/>
          </a:xfrm>
          <a:prstGeom prst="rect">
            <a:avLst/>
          </a:prstGeom>
          <a:noFill/>
        </p:spPr>
      </p:pic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98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714752"/>
            <a:ext cx="285752" cy="707576"/>
          </a:xfrm>
          <a:prstGeom prst="rect">
            <a:avLst/>
          </a:prstGeom>
          <a:noFill/>
        </p:spPr>
      </p:pic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2428868"/>
            <a:ext cx="428628" cy="619129"/>
          </a:xfrm>
          <a:prstGeom prst="rect">
            <a:avLst/>
          </a:prstGeom>
          <a:noFill/>
        </p:spPr>
      </p:pic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9879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3643314"/>
            <a:ext cx="428628" cy="742955"/>
          </a:xfrm>
          <a:prstGeom prst="rect">
            <a:avLst/>
          </a:prstGeom>
          <a:noFill/>
        </p:spPr>
      </p:pic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988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571743"/>
            <a:ext cx="428628" cy="619129"/>
          </a:xfrm>
          <a:prstGeom prst="rect">
            <a:avLst/>
          </a:prstGeom>
          <a:noFill/>
        </p:spPr>
      </p:pic>
      <p:sp>
        <p:nvSpPr>
          <p:cNvPr id="798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98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9885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2500306"/>
            <a:ext cx="285752" cy="707576"/>
          </a:xfrm>
          <a:prstGeom prst="rect">
            <a:avLst/>
          </a:prstGeom>
          <a:noFill/>
        </p:spPr>
      </p:pic>
      <p:pic>
        <p:nvPicPr>
          <p:cNvPr id="79887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3643313"/>
            <a:ext cx="357190" cy="793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Стрелка вправо 18">
            <a:hlinkClick r:id="rId9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Дробные выражения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72000"/>
          </a:xfrm>
        </p:spPr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Частное двух чисел или выражений, в котором знак деления обозначен чертой, называют дробным выражением.</a:t>
            </a:r>
          </a:p>
          <a:p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Задачи на дроби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Нахождение дроби от числа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Чтобы найти дробь от числа,нужно умножить число на эту дробь.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Между двумя населенными пунктами 160 км. Автомобилист проехал </a:t>
            </a:r>
            <a:r>
              <a:rPr lang="ru-RU" sz="2800" dirty="0" smtClean="0"/>
              <a:t> 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пути. Сколько километров проехал автомобилист?      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                 (км) проехал автомобилист.</a:t>
            </a: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475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357694"/>
            <a:ext cx="173100" cy="500066"/>
          </a:xfrm>
          <a:prstGeom prst="rect">
            <a:avLst/>
          </a:prstGeom>
          <a:noFill/>
        </p:spPr>
      </p:pic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5214950"/>
            <a:ext cx="1643074" cy="657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Задачи на дроби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Задачи на нахождение числа по его дроби.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Чтобы найти число по данному значению его дроби,надо это значение разделить на дробь.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Девочка прочитала 150 страниц,что составило всей книги. Сколько страниц в книге?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              (стр.) в книге.   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357694"/>
            <a:ext cx="151278" cy="428628"/>
          </a:xfrm>
          <a:prstGeom prst="rect">
            <a:avLst/>
          </a:prstGeom>
          <a:noFill/>
        </p:spPr>
      </p:pic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4786322"/>
            <a:ext cx="1428760" cy="6350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Задачи на дроби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Задачи на нахождение отношения величин.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Чтобы найти, какую часть одно число составляет от другого, надо первое число разделить на второе.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 классе 32 человека. Из них 18 составляют девочки. Какую часть всех учащихся составляют девочки?</a:t>
            </a: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68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5572140"/>
            <a:ext cx="928694" cy="6438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Реши задачи</a:t>
            </a:r>
            <a:endParaRPr lang="ru-RU" dirty="0"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Длина экватора Земли равна примерно 40000 км, а ее диаметр составляет       длины экватора. Чему равен диаметр Земли?</a:t>
            </a:r>
          </a:p>
          <a:p>
            <a:pPr marL="578358" indent="-514350"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Ширина Керченского пролива 4,3, что составляет 1/20 ширины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Беренгова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пролива. Какова ширина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Беренгова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пролива?</a:t>
            </a:r>
          </a:p>
          <a:p>
            <a:pPr marL="578358" indent="-514350">
              <a:buAutoNum type="arabicPeriod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Кусок латуни массой 5 кг содержит 3 кг меди. Какую часть этого куска составляет медь? Вырази полученную часть в процентах.</a:t>
            </a:r>
          </a:p>
          <a:p>
            <a:pPr marL="578358" indent="-514350">
              <a:buAutoNum type="arabicPeriod"/>
            </a:pPr>
            <a:endParaRPr lang="ru-RU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2285992"/>
            <a:ext cx="233364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Положительные и отрицательные числа.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Коорд прямая 2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4714884"/>
            <a:ext cx="5991225" cy="2028825"/>
          </a:xfrm>
        </p:spPr>
      </p:pic>
      <p:sp>
        <p:nvSpPr>
          <p:cNvPr id="5" name="Прямоугольник 4"/>
          <p:cNvSpPr/>
          <p:nvPr/>
        </p:nvSpPr>
        <p:spPr>
          <a:xfrm>
            <a:off x="785786" y="1500174"/>
            <a:ext cx="771530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Координаты на прямой.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Числа со знаком «+» называют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положительными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Числа со знаком «−» называют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отрицательными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 Прямую с выбранными на ней началом отсчёта, единичным отрезком и направлением называют координатной прямой.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Число, показывающее положение точки на прямой, называют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координатой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этой точки.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215206" y="6357958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Рисунок  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Выполните действия: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14,086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331,133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222,612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0,8944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4,09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2,5 .</a:t>
            </a:r>
          </a:p>
          <a:p>
            <a:pPr marL="578358" indent="-514350">
              <a:buFont typeface="Courier New" pitchFamily="49" charset="0"/>
              <a:buChar char="o"/>
            </a:pP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Решите уравнение: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98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4,05 .</a:t>
            </a:r>
          </a:p>
          <a:p>
            <a:pPr marL="578358" indent="-514350">
              <a:buFont typeface="Courier New" pitchFamily="49" charset="0"/>
              <a:buChar char="o"/>
            </a:pPr>
            <a:endParaRPr lang="ru-RU" sz="32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pPr marL="578358" indent="-514350">
              <a:buNone/>
            </a:pPr>
            <a:endParaRPr lang="ru-RU" dirty="0" smtClean="0"/>
          </a:p>
          <a:p>
            <a:pPr marL="578358" indent="-514350">
              <a:buNone/>
            </a:pPr>
            <a:endParaRPr lang="ru-RU" dirty="0" smtClean="0"/>
          </a:p>
          <a:p>
            <a:pPr marL="578358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40719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Коорд прямая 3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214290"/>
            <a:ext cx="5991225" cy="2028825"/>
          </a:xfrm>
        </p:spPr>
      </p:pic>
      <p:sp>
        <p:nvSpPr>
          <p:cNvPr id="5" name="Прямоугольник 4"/>
          <p:cNvSpPr/>
          <p:nvPr/>
        </p:nvSpPr>
        <p:spPr>
          <a:xfrm>
            <a:off x="928662" y="2357430"/>
            <a:ext cx="75009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i="1" u="sng" dirty="0" smtClean="0">
                <a:solidFill>
                  <a:srgbClr val="FDFD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Противоположные числа.</a:t>
            </a:r>
            <a:br>
              <a:rPr lang="ru-RU" sz="2400" b="1" i="1" u="sng" dirty="0" smtClean="0">
                <a:solidFill>
                  <a:srgbClr val="FDFD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FDFD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Два числа, отличающиеся друг от друга только знаками, называют противоположными числами.</a:t>
            </a:r>
            <a:br>
              <a:rPr lang="ru-RU" sz="2400" b="1" i="1" dirty="0" smtClean="0">
                <a:solidFill>
                  <a:srgbClr val="FDFD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FDFD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и -2;  3,5 и -3.5;   24 и -24</a:t>
            </a:r>
            <a:br>
              <a:rPr lang="ru-RU" sz="2400" b="1" i="1" dirty="0" smtClean="0">
                <a:solidFill>
                  <a:srgbClr val="FDFD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FDFD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Натуральные числа, противоположные им числа и нуль называют </a:t>
            </a:r>
            <a:r>
              <a:rPr lang="ru-RU" sz="2400" b="1" i="1" u="sng" dirty="0" smtClean="0">
                <a:solidFill>
                  <a:srgbClr val="FDFD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целыми числами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u="sng" dirty="0" smtClean="0">
                <a:solidFill>
                  <a:srgbClr val="FDFDFD"/>
                </a:solidFill>
                <a:latin typeface="Times New Roman" pitchFamily="18" charset="0"/>
                <a:cs typeface="Times New Roman" pitchFamily="18" charset="0"/>
              </a:rPr>
              <a:t>Модуль числа.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FDFDFD"/>
                </a:solidFill>
                <a:latin typeface="Times New Roman" pitchFamily="18" charset="0"/>
                <a:cs typeface="Times New Roman" pitchFamily="18" charset="0"/>
              </a:rPr>
              <a:t>Модулем числа а называют расстояние (в единичных отрезках) от начала координат до точки  а.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FDFDFD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 3  =3;          -3  = 3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58082" y="1571612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Рисунок 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 smtClean="0">
                <a:solidFill>
                  <a:srgbClr val="FFFF00"/>
                </a:solidFill>
                <a:latin typeface="a_BremenNr" pitchFamily="82" charset="-52"/>
              </a:rPr>
              <a:t>Сравнение чисел.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Любое отрицательное число меньше любого положительного числа. -67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14.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Из двух отрицательных чисел меньше то, модуль которого больше. -52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-25.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Нуль больше любого отрицательного числа, но меньше любого положительного числа.    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    0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 12,4;    0  -146,7.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CC"/>
                </a:solidFill>
                <a:latin typeface="a_BremenNr" pitchFamily="82" charset="-52"/>
              </a:rPr>
              <a:t>Сравните</a:t>
            </a:r>
            <a:endParaRPr lang="ru-RU" dirty="0">
              <a:solidFill>
                <a:srgbClr val="FFFFCC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 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800" b="1" dirty="0" smtClean="0"/>
              <a:t>-258 и 259;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800" b="1" dirty="0" smtClean="0"/>
              <a:t>-0,05 и -0,005;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800" b="1" dirty="0" smtClean="0"/>
              <a:t>3,25 </a:t>
            </a:r>
            <a:r>
              <a:rPr lang="ru-RU" sz="2800" b="1" dirty="0" smtClean="0">
                <a:solidFill>
                  <a:srgbClr val="EEECE1"/>
                </a:solidFill>
                <a:latin typeface="Calibri"/>
                <a:ea typeface="Times New Roman"/>
                <a:cs typeface="Times New Roman"/>
              </a:rPr>
              <a:t>-</a:t>
            </a:r>
            <a:r>
              <a:rPr lang="ru-RU" sz="2800" b="1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2800" b="1" dirty="0" smtClean="0"/>
              <a:t>и -3,3;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         ;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-             ;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           .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pPr marL="578358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II 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362 и -363;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-0,002 и -0,02;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-6,45 и 6,8;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        .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7" y="3714752"/>
            <a:ext cx="1016007" cy="571504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572008"/>
            <a:ext cx="1056040" cy="571504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5" y="3714752"/>
            <a:ext cx="1016007" cy="571504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4500570"/>
            <a:ext cx="1071570" cy="648582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5500702"/>
            <a:ext cx="1441184" cy="571504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5643578"/>
            <a:ext cx="1428760" cy="513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II 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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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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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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   .</a:t>
            </a:r>
          </a:p>
          <a:p>
            <a:pPr marL="578358" indent="-514350">
              <a:buNone/>
            </a:pP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sym typeface="Symbol"/>
            </a:endParaRPr>
          </a:p>
          <a:p>
            <a:pPr marL="578358" indent="-514350">
              <a:buFont typeface="+mj-lt"/>
              <a:buAutoNum type="arabicPeriod"/>
            </a:pP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sym typeface="Symbol"/>
            </a:endParaRPr>
          </a:p>
          <a:p>
            <a:pPr marL="578358" indent="-514350">
              <a:buFont typeface="+mj-lt"/>
              <a:buAutoNum type="arabicPeriod"/>
            </a:pP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sym typeface="Symbol"/>
            </a:endParaRPr>
          </a:p>
          <a:p>
            <a:pPr marL="578358" indent="-514350">
              <a:buFont typeface="+mj-lt"/>
              <a:buAutoNum type="arabicPeriod"/>
            </a:pP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sym typeface="Symbol"/>
            </a:endParaRPr>
          </a:p>
          <a:p>
            <a:pPr marL="578358" indent="-514350">
              <a:buFont typeface="+mj-lt"/>
              <a:buAutoNum type="arabicPeriod"/>
            </a:pP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sym typeface="Symbol"/>
            </a:endParaRPr>
          </a:p>
          <a:p>
            <a:pPr marL="578358" indent="-514350">
              <a:buFont typeface="+mj-lt"/>
              <a:buAutoNum type="arabicPeriod"/>
            </a:pP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II 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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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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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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Symbol"/>
              </a:rPr>
              <a:t>   .</a:t>
            </a:r>
          </a:p>
          <a:p>
            <a:pPr marL="578358" indent="-514350">
              <a:buNone/>
            </a:pPr>
            <a:endParaRPr lang="ru-RU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Сложение и вычитание отрицательных чисел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720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i="1" u="sng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Сложение чисел с помощью координатной прямой.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Прибавить к числу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число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значит изменить число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единиц. Любое число от прибавления положительного числа увеличивается, а от прибавления отрицательного числа уменьшается.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Сумма двух противоположных чисел равна нулю.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-51+51=0;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32+(-32)=0.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Сложение  отрицательных чисел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Сложение отрицательных чисел.</a:t>
            </a:r>
          </a:p>
          <a:p>
            <a:pPr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Чтобы сложить два отрицательных числа, надо: 1) сложить их модули; 2)поставить перед полученным числом знак «−».</a:t>
            </a:r>
          </a:p>
          <a:p>
            <a:pPr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 -12+(-15)=-(12+15)=-27.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000" b="1" i="1" u="sng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Сложение чисел с разными знаками.</a:t>
            </a:r>
          </a:p>
          <a:p>
            <a:pPr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Чтобы сложить два числа с разными знаками, надо: 1) из большего модуля слагаемых вычесть меньший;  2) поставить перед полученным числом знак того слагаемого, модуль которого больше.</a:t>
            </a:r>
          </a:p>
          <a:p>
            <a:pPr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-8+13=13-8=5;</a:t>
            </a:r>
          </a:p>
          <a:p>
            <a:pPr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24+(-29)=-(29-24)=-5.</a:t>
            </a:r>
          </a:p>
          <a:p>
            <a:pPr>
              <a:buNone/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000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FFCC"/>
                </a:solidFill>
                <a:latin typeface="a_BremenNr" pitchFamily="82" charset="-52"/>
              </a:rPr>
              <a:t>Выполни</a:t>
            </a:r>
            <a:r>
              <a:rPr lang="ru-RU" sz="4400" dirty="0" smtClean="0">
                <a:solidFill>
                  <a:srgbClr val="00B050"/>
                </a:solidFill>
                <a:latin typeface="a_BremenNr" pitchFamily="82" charset="-52"/>
              </a:rPr>
              <a:t> </a:t>
            </a:r>
            <a:r>
              <a:rPr lang="ru-RU" sz="4400" dirty="0" smtClean="0">
                <a:solidFill>
                  <a:srgbClr val="FFFFCC"/>
                </a:solidFill>
                <a:latin typeface="a_BremenNr" pitchFamily="82" charset="-52"/>
              </a:rPr>
              <a:t>сложение</a:t>
            </a:r>
            <a:endParaRPr lang="ru-RU" sz="4400" dirty="0">
              <a:solidFill>
                <a:srgbClr val="FFFFCC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FFCC"/>
                </a:solidFill>
              </a:rPr>
              <a:t>I</a:t>
            </a:r>
            <a:r>
              <a:rPr lang="ru-RU" sz="3200" b="1" dirty="0" smtClean="0">
                <a:solidFill>
                  <a:srgbClr val="FFFFCC"/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-18+15;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-1,9+2;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6,4+(-8);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-5,2+0;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      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              .</a:t>
            </a:r>
          </a:p>
          <a:p>
            <a:pPr marL="578358" indent="-514350">
              <a:buFont typeface="+mj-lt"/>
              <a:buAutoNum type="arabicPeriod"/>
            </a:pPr>
            <a:endParaRPr lang="ru-RU" sz="3200" b="1" dirty="0" smtClean="0"/>
          </a:p>
          <a:p>
            <a:pPr marL="578358" indent="-514350">
              <a:buFont typeface="+mj-lt"/>
              <a:buAutoNum type="arabicPeriod"/>
            </a:pPr>
            <a:endParaRPr lang="ru-RU" sz="3200" b="1" dirty="0" smtClean="0"/>
          </a:p>
          <a:p>
            <a:pPr>
              <a:buFont typeface="Wingdings" pitchFamily="2" charset="2"/>
              <a:buChar char="v"/>
            </a:pPr>
            <a:endParaRPr lang="ru-RU" sz="3200" b="1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714488"/>
            <a:ext cx="4038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FFCC"/>
                </a:solidFill>
              </a:rPr>
              <a:t>II</a:t>
            </a:r>
            <a:r>
              <a:rPr lang="ru-RU" sz="3200" b="1" dirty="0" smtClean="0">
                <a:solidFill>
                  <a:srgbClr val="FFFFCC"/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14+(-16);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1,2+(-0,9);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-1,3+6;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0+(-0,15);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           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3200" b="1" dirty="0" smtClean="0"/>
              <a:t>                 .</a:t>
            </a:r>
          </a:p>
          <a:p>
            <a:pPr marL="578358" indent="-514350">
              <a:buFont typeface="+mj-lt"/>
              <a:buAutoNum type="arabicPeriod"/>
            </a:pPr>
            <a:endParaRPr lang="ru-RU" sz="3200" b="1" dirty="0" smtClean="0"/>
          </a:p>
          <a:p>
            <a:pPr marL="578358" indent="-514350">
              <a:buFont typeface="+mj-lt"/>
              <a:buAutoNum type="arabicPeriod"/>
            </a:pPr>
            <a:endParaRPr lang="ru-RU" sz="3200" b="1" dirty="0" smtClean="0"/>
          </a:p>
          <a:p>
            <a:pPr marL="578358" indent="-514350">
              <a:buFont typeface="+mj-lt"/>
              <a:buAutoNum type="arabicPeriod"/>
            </a:pPr>
            <a:endParaRPr lang="ru-RU" sz="3200" b="1" dirty="0" smtClean="0"/>
          </a:p>
          <a:p>
            <a:pPr marL="578358" indent="-514350">
              <a:buFont typeface="+mj-lt"/>
              <a:buAutoNum type="arabicPeriod"/>
            </a:pPr>
            <a:endParaRPr lang="ru-RU" sz="3200" b="1" dirty="0" smtClean="0"/>
          </a:p>
          <a:p>
            <a:pPr marL="578358" indent="-514350">
              <a:buFont typeface="+mj-lt"/>
              <a:buAutoNum type="arabicPeriod"/>
            </a:pPr>
            <a:endParaRPr lang="ru-RU" sz="3200" b="1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>
              <a:buFont typeface="Arial" pitchFamily="34" charset="0"/>
              <a:buChar char="•"/>
            </a:pPr>
            <a:endParaRPr lang="ru-RU" sz="5100" dirty="0" smtClean="0"/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643446"/>
            <a:ext cx="1200159" cy="642942"/>
          </a:xfrm>
          <a:prstGeom prst="rect">
            <a:avLst/>
          </a:prstGeom>
          <a:noFill/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5357826"/>
            <a:ext cx="1333510" cy="714380"/>
          </a:xfrm>
          <a:prstGeom prst="rect">
            <a:avLst/>
          </a:prstGeom>
          <a:noFill/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4714884"/>
            <a:ext cx="1666887" cy="714380"/>
          </a:xfrm>
          <a:prstGeom prst="rect">
            <a:avLst/>
          </a:prstGeom>
          <a:noFill/>
        </p:spPr>
      </p:pic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5500702"/>
            <a:ext cx="1428760" cy="642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r>
              <a:rPr lang="ru-RU" b="1" dirty="0" smtClean="0"/>
              <a:t>-3</a:t>
            </a:r>
          </a:p>
          <a:p>
            <a:r>
              <a:rPr lang="ru-RU" b="1" dirty="0" smtClean="0"/>
              <a:t>0,1</a:t>
            </a:r>
          </a:p>
          <a:p>
            <a:r>
              <a:rPr lang="ru-RU" b="1" dirty="0" smtClean="0"/>
              <a:t>-1,6</a:t>
            </a:r>
          </a:p>
          <a:p>
            <a:r>
              <a:rPr lang="ru-RU" b="1" dirty="0" smtClean="0"/>
              <a:t>-5,6</a:t>
            </a:r>
          </a:p>
          <a:p>
            <a:r>
              <a:rPr lang="ru-RU" b="1" dirty="0" smtClean="0"/>
              <a:t>0</a:t>
            </a:r>
          </a:p>
          <a:p>
            <a:r>
              <a:rPr lang="ru-RU" b="1" dirty="0" smtClean="0"/>
              <a:t>0,95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r>
              <a:rPr lang="ru-RU" b="1" dirty="0" smtClean="0"/>
              <a:t>-2</a:t>
            </a:r>
          </a:p>
          <a:p>
            <a:r>
              <a:rPr lang="ru-RU" b="1" dirty="0" smtClean="0"/>
              <a:t>0,3</a:t>
            </a:r>
          </a:p>
          <a:p>
            <a:r>
              <a:rPr lang="ru-RU" b="1" dirty="0" smtClean="0"/>
              <a:t>4,7</a:t>
            </a:r>
          </a:p>
          <a:p>
            <a:r>
              <a:rPr lang="ru-RU" b="1" dirty="0" smtClean="0"/>
              <a:t>-0,15</a:t>
            </a:r>
          </a:p>
          <a:p>
            <a:r>
              <a:rPr lang="ru-RU" b="1" dirty="0" smtClean="0"/>
              <a:t>-2</a:t>
            </a:r>
          </a:p>
          <a:p>
            <a:r>
              <a:rPr lang="ru-RU" b="1" dirty="0" smtClean="0"/>
              <a:t>-3,4</a:t>
            </a:r>
          </a:p>
          <a:p>
            <a:pPr>
              <a:buNone/>
            </a:pPr>
            <a:endParaRPr lang="ru-RU" b="1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FF00"/>
                </a:solidFill>
                <a:latin typeface="a_BremenNr" pitchFamily="82" charset="-52"/>
              </a:rPr>
              <a:t>Вычитание отрицательных чисел</a:t>
            </a:r>
            <a:endParaRPr lang="ru-RU" sz="4400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Чтобы из данного числа вычесть другое, надо к уменьшаемому прибавить число, противоположное вычитаемому: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+(-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b="1" dirty="0" smtClean="0"/>
              <a:t>-12-15=-12+(-15)=-27;</a:t>
            </a:r>
          </a:p>
          <a:p>
            <a:r>
              <a:rPr lang="ru-RU" b="1" dirty="0" smtClean="0"/>
              <a:t>7-24=7+(-24)=-17;</a:t>
            </a:r>
          </a:p>
          <a:p>
            <a:r>
              <a:rPr lang="ru-RU" b="1" dirty="0" smtClean="0"/>
              <a:t>9-(-2)=9+2=11;</a:t>
            </a:r>
          </a:p>
          <a:p>
            <a:r>
              <a:rPr lang="ru-RU" b="1" dirty="0" smtClean="0"/>
              <a:t>-5-(-11)=-5+11=6.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CC"/>
                </a:solidFill>
                <a:latin typeface="a_BremenNr" pitchFamily="82" charset="-52"/>
              </a:rPr>
              <a:t>Выполни вычитание</a:t>
            </a:r>
            <a:endParaRPr lang="ru-RU" dirty="0">
              <a:solidFill>
                <a:srgbClr val="FFFFCC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500174"/>
            <a:ext cx="4210080" cy="50006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  </a:t>
            </a:r>
            <a:r>
              <a:rPr lang="ru-RU" b="1" dirty="0" smtClean="0">
                <a:solidFill>
                  <a:srgbClr val="FFFFCC"/>
                </a:solidFill>
              </a:rPr>
              <a:t>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-1,8-3,4;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-7,8-3,4;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0-(-4,5);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II</a:t>
            </a:r>
            <a:r>
              <a:rPr lang="ru-RU" b="1" dirty="0" smtClean="0">
                <a:solidFill>
                  <a:srgbClr val="FFFFCC"/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-1,6-(-2,5);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-6,3-0;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-5,1-(-5,1);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571876"/>
            <a:ext cx="658472" cy="571504"/>
          </a:xfrm>
          <a:prstGeom prst="rect">
            <a:avLst/>
          </a:prstGeom>
          <a:noFill/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4357694"/>
            <a:ext cx="1219209" cy="571504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5357826"/>
            <a:ext cx="1255721" cy="500066"/>
          </a:xfrm>
          <a:prstGeom prst="rect">
            <a:avLst/>
          </a:prstGeom>
          <a:noFill/>
        </p:spPr>
      </p:pic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6143644"/>
            <a:ext cx="1071570" cy="574055"/>
          </a:xfrm>
          <a:prstGeom prst="rect">
            <a:avLst/>
          </a:prstGeom>
          <a:noFill/>
        </p:spPr>
      </p:pic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3643314"/>
            <a:ext cx="1092208" cy="571504"/>
          </a:xfrm>
          <a:prstGeom prst="rect">
            <a:avLst/>
          </a:prstGeom>
          <a:noFill/>
        </p:spPr>
      </p:pic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4500570"/>
            <a:ext cx="1157295" cy="642942"/>
          </a:xfrm>
          <a:prstGeom prst="rect">
            <a:avLst/>
          </a:prstGeom>
          <a:noFill/>
        </p:spPr>
      </p:pic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5429264"/>
            <a:ext cx="1214446" cy="581922"/>
          </a:xfrm>
          <a:prstGeom prst="rect">
            <a:avLst/>
          </a:prstGeom>
          <a:noFill/>
        </p:spPr>
      </p:pic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3" name="Picture 15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6072206"/>
            <a:ext cx="1785950" cy="613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Делимость чисел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1.Делители и кратные.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b="1" i="1" u="sng" dirty="0">
                <a:latin typeface="Times New Roman" pitchFamily="18" charset="0"/>
                <a:cs typeface="Times New Roman" pitchFamily="18" charset="0"/>
              </a:rPr>
              <a:t>Делителем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 натурального числа 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а называют 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натуральное число,на которое 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делится без остатка.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Делители 12:   1; 2; 3; 4; 6 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и 12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b="1" i="1" u="sng" dirty="0">
                <a:latin typeface="Times New Roman" pitchFamily="18" charset="0"/>
                <a:cs typeface="Times New Roman" pitchFamily="18" charset="0"/>
              </a:rPr>
              <a:t>Кратным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 натурального числа 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называют натуральное 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число, которое 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делится без остатка на 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а.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Кратные 8: 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 8; 16; 24; 32; 40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...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706959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 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-5,2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-11,2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4,5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-9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0,9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-6,3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0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;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b="1" dirty="0" smtClean="0"/>
              <a:t>          .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  <a:p>
            <a:pPr marL="578358" indent="-514350">
              <a:buFont typeface="+mj-lt"/>
              <a:buAutoNum type="arabicPeriod"/>
            </a:pPr>
            <a:endParaRPr lang="ru-RU" b="1" dirty="0" smtClean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357562"/>
            <a:ext cx="500066" cy="592183"/>
          </a:xfrm>
          <a:prstGeom prst="rect">
            <a:avLst/>
          </a:prstGeom>
          <a:noFill/>
        </p:spPr>
      </p:pic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071942"/>
            <a:ext cx="500066" cy="661852"/>
          </a:xfrm>
          <a:prstGeom prst="rect">
            <a:avLst/>
          </a:prstGeom>
          <a:noFill/>
        </p:spPr>
      </p:pic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857760"/>
            <a:ext cx="609604" cy="571504"/>
          </a:xfrm>
          <a:prstGeom prst="rect">
            <a:avLst/>
          </a:prstGeom>
          <a:noFill/>
        </p:spPr>
      </p:pic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3357562"/>
            <a:ext cx="285752" cy="612326"/>
          </a:xfrm>
          <a:prstGeom prst="rect">
            <a:avLst/>
          </a:prstGeom>
          <a:noFill/>
        </p:spPr>
      </p:pic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4000504"/>
            <a:ext cx="357190" cy="595317"/>
          </a:xfrm>
          <a:prstGeom prst="rect">
            <a:avLst/>
          </a:prstGeom>
          <a:noFill/>
        </p:spPr>
      </p:pic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61" name="Picture 1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786322"/>
            <a:ext cx="428628" cy="567302"/>
          </a:xfrm>
          <a:prstGeom prst="rect">
            <a:avLst/>
          </a:prstGeom>
          <a:noFill/>
        </p:spPr>
      </p:pic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63" name="Picture 1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5643578"/>
            <a:ext cx="428628" cy="5673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ru-RU" sz="3600" dirty="0" smtClean="0">
                <a:solidFill>
                  <a:srgbClr val="FFFF00"/>
                </a:solidFill>
                <a:latin typeface="a_BremenNr" pitchFamily="82" charset="-52"/>
              </a:rPr>
              <a:t>Алгоритм сложения (вычитания) рациональных чисел</a:t>
            </a:r>
            <a:endParaRPr lang="ru-RU" sz="3600" dirty="0" smtClean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2662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2714612" y="1500174"/>
            <a:ext cx="3990988" cy="633426"/>
          </a:xfr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 smtClean="0"/>
              <a:t>Смотри на знаки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H="1">
            <a:off x="2133600" y="2209800"/>
            <a:ext cx="2438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876800" y="2209800"/>
            <a:ext cx="2438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143000" y="2895600"/>
            <a:ext cx="2209800" cy="6858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Одинаковые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6019800" y="2895600"/>
            <a:ext cx="23622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Разные</a:t>
            </a: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2133600" y="3657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428596" y="4000504"/>
            <a:ext cx="3505200" cy="762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Ставь общий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133600" y="4876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457200" y="5486400"/>
            <a:ext cx="3429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Модули сложить</a:t>
            </a: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7315200" y="35814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5257800" y="4038600"/>
            <a:ext cx="3657600" cy="762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>
                <a:latin typeface="Times New Roman" pitchFamily="18" charset="0"/>
              </a:rPr>
              <a:t>Ставь знак большего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</a:rPr>
              <a:t> модуля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7315200" y="4876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5429256" y="5500702"/>
            <a:ext cx="33528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 dirty="0" smtClean="0">
                <a:latin typeface="Times New Roman" pitchFamily="18" charset="0"/>
              </a:rPr>
              <a:t>Модули вычесть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18" name="Стрелка вправо 17">
            <a:hlinkClick r:id="rId2" action="ppaction://hlinksldjump"/>
          </p:cNvPr>
          <p:cNvSpPr/>
          <p:nvPr/>
        </p:nvSpPr>
        <p:spPr>
          <a:xfrm>
            <a:off x="7715272" y="6500834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500430" y="6488668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Рисунок 4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 animBg="1"/>
      <p:bldP spid="26630" grpId="0" animBg="1"/>
      <p:bldP spid="26631" grpId="0" animBg="1"/>
      <p:bldP spid="26632" grpId="0" animBg="1"/>
      <p:bldP spid="26633" grpId="0" animBg="1"/>
      <p:bldP spid="26634" grpId="0" animBg="1"/>
      <p:bldP spid="26635" grpId="0" animBg="1"/>
      <p:bldP spid="26636" grpId="0" animBg="1"/>
      <p:bldP spid="26637" grpId="0" animBg="1"/>
      <p:bldP spid="26639" grpId="0" animBg="1"/>
      <p:bldP spid="26640" grpId="0" animBg="1"/>
      <p:bldP spid="26641" grpId="0" animBg="1"/>
      <p:bldP spid="26642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FFFF00"/>
                </a:solidFill>
                <a:latin typeface="a_BremenNr" pitchFamily="82" charset="-52"/>
              </a:rPr>
              <a:t>Умножение положительных и отрицательных чисел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Чтобы перемножить два числа с разными знаками, надо перемножить модули этих чисел и поставить перед полученным числом знак «-».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	(-2,4) · 6 = -(2,4 · 6) = -14,4;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2,4 · (-6) = -(2,4 · 6) = -14,4.</a:t>
            </a:r>
          </a:p>
          <a:p>
            <a:pPr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При изменении знака любого множителя знак произведения меняется, а его модуль остается тем же.</a:t>
            </a:r>
          </a:p>
          <a:p>
            <a:pPr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Чтобы перемножить два отрицательных числа, надо перемножить их модули.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(-7) · (-9) = |-7| · |-9| = 7 · 9 = 63;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(-10) · (-15) = |-10| · | -15| = 150.</a:t>
            </a:r>
          </a:p>
          <a:p>
            <a:pPr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FFFFCC"/>
                </a:solidFill>
                <a:latin typeface="a_BremenNr" pitchFamily="82" charset="-52"/>
              </a:rPr>
              <a:t>Вычислить:</a:t>
            </a:r>
            <a:endParaRPr lang="ru-RU" sz="4000" dirty="0">
              <a:solidFill>
                <a:srgbClr val="FFFFCC"/>
              </a:solidFill>
              <a:latin typeface="a_BremenNr" pitchFamily="82" charset="-52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13*(-11);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-2,5*(-0,1);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-0,36*0,5;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-1,2*(-0,12);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0,01*(-1000);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    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   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            .                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-15*26;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-1,3*(-0,01);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0,2*(-6,5);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-0,11*(-1,1);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10*(-0,001);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          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        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dirty="0" smtClean="0"/>
              <a:t>                .</a:t>
            </a:r>
          </a:p>
          <a:p>
            <a:pPr marL="578358" indent="-514350">
              <a:buFont typeface="+mj-lt"/>
              <a:buAutoNum type="arabicPeriod"/>
            </a:pPr>
            <a:endParaRPr lang="ru-RU" sz="2400" dirty="0" smtClean="0"/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429132"/>
            <a:ext cx="1071570" cy="492047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929198"/>
            <a:ext cx="785818" cy="475627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5572140"/>
            <a:ext cx="1200158" cy="500066"/>
          </a:xfrm>
          <a:prstGeom prst="rect">
            <a:avLst/>
          </a:prstGeom>
          <a:noFill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4357694"/>
            <a:ext cx="1200158" cy="500066"/>
          </a:xfrm>
          <a:prstGeom prst="rect">
            <a:avLst/>
          </a:prstGeom>
          <a:noFill/>
        </p:spPr>
      </p:pic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4929198"/>
            <a:ext cx="785818" cy="556117"/>
          </a:xfrm>
          <a:prstGeom prst="rect">
            <a:avLst/>
          </a:prstGeom>
          <a:noFill/>
        </p:spPr>
      </p:pic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5500702"/>
            <a:ext cx="1206681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-143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0,25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-0,18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0,144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-10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sz="2400" dirty="0" smtClean="0"/>
              <a:t>4</a:t>
            </a:r>
            <a:r>
              <a:rPr lang="ru-RU" dirty="0" smtClean="0"/>
              <a:t>.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pPr marL="578358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-390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0,013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-1,3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0,121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-0,01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   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000" dirty="0" smtClean="0"/>
              <a:t>14</a:t>
            </a:r>
            <a:r>
              <a:rPr lang="ru-RU" dirty="0" smtClean="0"/>
              <a:t>.</a:t>
            </a:r>
          </a:p>
          <a:p>
            <a:pPr marL="578358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643446"/>
            <a:ext cx="361950" cy="428625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5143513"/>
            <a:ext cx="233364" cy="500065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4572008"/>
            <a:ext cx="214314" cy="459243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5143512"/>
            <a:ext cx="285752" cy="486837"/>
          </a:xfrm>
          <a:prstGeom prst="rect">
            <a:avLst/>
          </a:prstGeom>
          <a:noFill/>
        </p:spPr>
      </p:pic>
      <p:sp>
        <p:nvSpPr>
          <p:cNvPr id="13" name="Стрелка вправо 12">
            <a:hlinkClick r:id="rId6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FFFF00"/>
                </a:solidFill>
                <a:latin typeface="a_BremenNr" pitchFamily="82" charset="-52"/>
              </a:rPr>
              <a:t>Деление положительных и отрицательных чисел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Чтобы разделить отрицательное число на отрицательное, надо разделить модуль делимого на модуль делителя.</a:t>
            </a:r>
          </a:p>
          <a:p>
            <a:pPr>
              <a:buNone/>
            </a:pP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	-9 : (-3) = 3;   -30 : (-5) = 6.</a:t>
            </a:r>
          </a:p>
          <a:p>
            <a:pPr>
              <a:buNone/>
            </a:pP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При делении чисел с разными знаками, надо:</a:t>
            </a:r>
          </a:p>
          <a:p>
            <a:pPr>
              <a:buFont typeface="Arial" pitchFamily="34" charset="0"/>
              <a:buChar char="•"/>
            </a:pP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разделить модуль делимого на модуль делителя;</a:t>
            </a:r>
          </a:p>
          <a:p>
            <a:pPr>
              <a:buFont typeface="Arial" pitchFamily="34" charset="0"/>
              <a:buChar char="•"/>
            </a:pP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поставить перед полученным числом знак «-».</a:t>
            </a:r>
          </a:p>
          <a:p>
            <a:pPr>
              <a:buNone/>
            </a:pP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Обычно вначале определяют и записывают знак частного, а потом уже находят модуль частного.</a:t>
            </a:r>
          </a:p>
          <a:p>
            <a:pPr>
              <a:buNone/>
            </a:pP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	66 : (-11) = -6;      -56 : 4 = -14.</a:t>
            </a:r>
          </a:p>
          <a:p>
            <a:pPr>
              <a:buNone/>
            </a:pP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При делении нуля на любое число, не равное нулю, получается нуль.</a:t>
            </a:r>
          </a:p>
          <a:p>
            <a:pPr algn="ctr">
              <a:buNone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Делить на нуль нельзя!</a:t>
            </a:r>
            <a:endParaRPr lang="ru-RU" sz="3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CC"/>
                </a:solidFill>
                <a:latin typeface="a_BremenNr" pitchFamily="82" charset="-52"/>
              </a:rPr>
              <a:t>Вычислить</a:t>
            </a:r>
            <a:endParaRPr lang="ru-RU" dirty="0">
              <a:solidFill>
                <a:srgbClr val="FFFFCC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276:(</a:t>
            </a:r>
            <a:r>
              <a:rPr lang="ru-RU" dirty="0" smtClean="0">
                <a:sym typeface="Wingdings" pitchFamily="2" charset="2"/>
              </a:rPr>
              <a:t>-138);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-0,98:1,4;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-266,2:(-4,4);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-153:(-7,5);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              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                 ;</a:t>
            </a:r>
          </a:p>
          <a:p>
            <a:pPr>
              <a:buNone/>
            </a:pPr>
            <a:r>
              <a:rPr lang="ru-RU" dirty="0" smtClean="0">
                <a:sym typeface="Wingdings" pitchFamily="2" charset="2"/>
              </a:rPr>
              <a:t/>
            </a:r>
            <a:br>
              <a:rPr lang="ru-RU" dirty="0" smtClean="0">
                <a:sym typeface="Wingdings" pitchFamily="2" charset="2"/>
              </a:rPr>
            </a:br>
            <a:endParaRPr lang="ru-RU" dirty="0" smtClean="0">
              <a:sym typeface="Wingdings" pitchFamily="2" charset="2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14488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576</a:t>
            </a:r>
            <a:r>
              <a:rPr lang="ru-RU" dirty="0" smtClean="0">
                <a:sym typeface="Wingdings" pitchFamily="2" charset="2"/>
              </a:rPr>
              <a:t>:(-8);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-7,5:(-0,5);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-14,21:4,9;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5,552:(-1,6);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               ;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>
              <a:sym typeface="Wingdings" pitchFamily="2" charset="2"/>
            </a:endParaRP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ym typeface="Wingdings" pitchFamily="2" charset="2"/>
              </a:rPr>
              <a:t>            .</a:t>
            </a:r>
          </a:p>
          <a:p>
            <a:pPr>
              <a:buNone/>
            </a:pPr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 smtClean="0">
              <a:sym typeface="Wingdings" pitchFamily="2" charset="2"/>
            </a:endParaRP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000504"/>
            <a:ext cx="1308054" cy="642942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643446"/>
            <a:ext cx="1391809" cy="71438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143380"/>
            <a:ext cx="1046143" cy="642942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929198"/>
            <a:ext cx="936084" cy="7143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-2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-0,7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60,5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20,4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     ;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     .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-72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15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-2,9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-3,47 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      ;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       .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rabicPeriod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52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143380"/>
            <a:ext cx="357190" cy="668291"/>
          </a:xfrm>
          <a:prstGeom prst="rect">
            <a:avLst/>
          </a:prstGeom>
          <a:noFill/>
        </p:spPr>
      </p:pic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523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929198"/>
            <a:ext cx="428628" cy="722544"/>
          </a:xfrm>
          <a:prstGeom prst="rect">
            <a:avLst/>
          </a:prstGeom>
          <a:noFill/>
        </p:spPr>
      </p:pic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4143380"/>
            <a:ext cx="500066" cy="722544"/>
          </a:xfrm>
          <a:prstGeom prst="rect">
            <a:avLst/>
          </a:prstGeom>
          <a:noFill/>
        </p:spPr>
      </p:pic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523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4929198"/>
            <a:ext cx="603528" cy="714380"/>
          </a:xfrm>
          <a:prstGeom prst="rect">
            <a:avLst/>
          </a:prstGeom>
          <a:noFill/>
        </p:spPr>
      </p:pic>
      <p:sp>
        <p:nvSpPr>
          <p:cNvPr id="13" name="Стрелка вправо 12">
            <a:hlinkClick r:id="rId5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1371600"/>
          </a:xfrm>
        </p:spPr>
        <p:txBody>
          <a:bodyPr>
            <a:normAutofit/>
          </a:bodyPr>
          <a:lstStyle/>
          <a:p>
            <a:pPr algn="ctr" eaLnBrk="1" hangingPunct="1"/>
            <a:endParaRPr lang="ru-RU" sz="4000" b="1" dirty="0" smtClean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209800"/>
            <a:ext cx="3754438" cy="5842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2">
                <a:lumMod val="1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/>
              <a:t>Смотри на знаки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3505200"/>
            <a:ext cx="2822575" cy="5842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2">
                <a:lumMod val="1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/>
              <a:t>одинаковые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0" y="3505200"/>
            <a:ext cx="1758950" cy="5842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2">
                <a:lumMod val="1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/>
              <a:t>разные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4572000"/>
            <a:ext cx="4001416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2">
                <a:lumMod val="1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/>
              <a:t>Знак положительный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00600" y="4572000"/>
            <a:ext cx="4111625" cy="523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2">
                <a:lumMod val="1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/>
              <a:t>Знак отрицательный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5791200"/>
            <a:ext cx="3617913" cy="523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2">
                <a:lumMod val="1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/>
              <a:t>Модули умножить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81600" y="5791200"/>
            <a:ext cx="3617913" cy="523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2">
                <a:lumMod val="1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/>
              <a:t>Модули умножить</a:t>
            </a: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 rot="10800000" flipV="1">
            <a:off x="2743200" y="2819400"/>
            <a:ext cx="1219200" cy="60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 bwMode="auto">
          <a:xfrm>
            <a:off x="5486400" y="2819400"/>
            <a:ext cx="1371600" cy="6858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2"/>
            <a:endCxn id="9" idx="0"/>
          </p:cNvCxnSpPr>
          <p:nvPr/>
        </p:nvCxnSpPr>
        <p:spPr bwMode="auto">
          <a:xfrm rot="5400000">
            <a:off x="2112398" y="4206310"/>
            <a:ext cx="482600" cy="24878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8" idx="2"/>
          </p:cNvCxnSpPr>
          <p:nvPr/>
        </p:nvCxnSpPr>
        <p:spPr bwMode="auto">
          <a:xfrm rot="16200000" flipH="1">
            <a:off x="6751638" y="4313237"/>
            <a:ext cx="482600" cy="3492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9" idx="2"/>
          </p:cNvCxnSpPr>
          <p:nvPr/>
        </p:nvCxnSpPr>
        <p:spPr bwMode="auto">
          <a:xfrm rot="16200000" flipH="1">
            <a:off x="1947764" y="5376764"/>
            <a:ext cx="695980" cy="13289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0" idx="2"/>
          </p:cNvCxnSpPr>
          <p:nvPr/>
        </p:nvCxnSpPr>
        <p:spPr bwMode="auto">
          <a:xfrm rot="16200000" flipH="1">
            <a:off x="6509544" y="5442744"/>
            <a:ext cx="695325" cy="158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Стрелка вправо 15">
            <a:hlinkClick r:id="rId2" action="ppaction://hlinksldjump"/>
          </p:cNvPr>
          <p:cNvSpPr/>
          <p:nvPr/>
        </p:nvSpPr>
        <p:spPr>
          <a:xfrm>
            <a:off x="7643834" y="6500834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3286116" y="6357958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Рисунок 5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a_BremenNr" pitchFamily="82" charset="-52"/>
              </a:rPr>
              <a:t>Свойства действий с рациональными числами</a:t>
            </a:r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/>
            </a:r>
            <a:b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</a:b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1. Переместительное  свойствами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 + b = b + a,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9600" i="1" dirty="0" smtClean="0">
                <a:latin typeface="Times New Roman" pitchFamily="18" charset="0"/>
                <a:cs typeface="Times New Roman" pitchFamily="18" charset="0"/>
              </a:rPr>
              <a:t>ab = </a:t>
            </a:r>
            <a:r>
              <a:rPr lang="de-DE" sz="9600" i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endParaRPr lang="ru-RU" sz="9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2. Сочетательное свойство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de-DE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 + (b + c) = (a + b) + c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,   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9600" i="1" dirty="0" smtClean="0">
                <a:latin typeface="Times New Roman" pitchFamily="18" charset="0"/>
                <a:cs typeface="Times New Roman" pitchFamily="18" charset="0"/>
              </a:rPr>
              <a:t>a(</a:t>
            </a:r>
            <a:r>
              <a:rPr lang="de-DE" sz="9600" i="1" dirty="0" err="1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de-DE" sz="9600" i="1" dirty="0" smtClean="0">
                <a:latin typeface="Times New Roman" pitchFamily="18" charset="0"/>
                <a:cs typeface="Times New Roman" pitchFamily="18" charset="0"/>
              </a:rPr>
              <a:t>) = (ab)c.</a:t>
            </a:r>
            <a:endParaRPr lang="ru-RU" sz="9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3. Распределительное свойство 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 + b) · c = ac + </a:t>
            </a:r>
            <a:r>
              <a:rPr lang="en-US" sz="9600" i="1" dirty="0" err="1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9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+ 0 =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+ (-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) = 0.</a:t>
            </a: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 ·1 = a, a ·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 = 1, 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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 0.</a:t>
            </a:r>
            <a:endParaRPr lang="ru-RU" sz="9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 · 0 = 0.</a:t>
            </a:r>
            <a:endParaRPr lang="ru-RU" sz="9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Произведение может быть равно нулю лишь в том случае, когда хотя бы один из множителей равен нулю: если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= 0, то либо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= 0, либо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= 0 (или а = 0  и    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= 0). </a:t>
            </a:r>
          </a:p>
          <a:p>
            <a:pPr>
              <a:buNone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396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4500570"/>
            <a:ext cx="150814" cy="357189"/>
          </a:xfrm>
          <a:prstGeom prst="rect">
            <a:avLst/>
          </a:prstGeom>
          <a:noFill/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399032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Признаки делимости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736"/>
            <a:ext cx="8286808" cy="521497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i="1" dirty="0"/>
              <a:t> </a:t>
            </a:r>
            <a:endParaRPr lang="ru-RU" b="1" dirty="0"/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Если запись натурального числа оканчивается цифрой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0,то это число </a:t>
            </a:r>
            <a:r>
              <a:rPr lang="ru-RU" sz="9600" b="1" i="1" u="sng" dirty="0">
                <a:latin typeface="Times New Roman" pitchFamily="18" charset="0"/>
                <a:cs typeface="Times New Roman" pitchFamily="18" charset="0"/>
              </a:rPr>
              <a:t>делится на 10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 без остатка.</a:t>
            </a: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ru-RU" sz="9600" b="1" i="1" u="sng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10=28</a:t>
            </a:r>
            <a:endParaRPr lang="ru-RU" sz="96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Если запись натурального числа оканчивается цифрой 0 или 5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это число </a:t>
            </a:r>
            <a:r>
              <a:rPr lang="ru-RU" sz="9600" b="1" i="1" u="sng" dirty="0">
                <a:latin typeface="Times New Roman" pitchFamily="18" charset="0"/>
                <a:cs typeface="Times New Roman" pitchFamily="18" charset="0"/>
              </a:rPr>
              <a:t>делится на 5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ru-RU" sz="9600" b="1" i="1" u="sng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: 5=58    и   28</a:t>
            </a:r>
            <a:r>
              <a:rPr lang="ru-RU" sz="9600" b="1" i="1" u="sng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5=59</a:t>
            </a:r>
            <a:endParaRPr lang="ru-RU" sz="96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Если запись натурального числа оканчивается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цифрой 0; 2; 4; 6; 8  (ЧЕТНОЙ ЦИФРОЙ), то  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sz="9600" b="1" i="1" u="sng" dirty="0">
                <a:latin typeface="Times New Roman" pitchFamily="18" charset="0"/>
                <a:cs typeface="Times New Roman" pitchFamily="18" charset="0"/>
              </a:rPr>
              <a:t>делится на 2</a:t>
            </a: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9600" b="1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ru-RU" sz="9600" b="1" i="1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; 28</a:t>
            </a:r>
            <a:r>
              <a:rPr lang="ru-RU" sz="9600" b="1" i="1" u="sng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; 28</a:t>
            </a:r>
            <a:r>
              <a:rPr lang="ru-RU" sz="9600" b="1" i="1" u="sng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; 28</a:t>
            </a:r>
            <a:r>
              <a:rPr lang="ru-RU" sz="9600" b="1" i="1" u="sng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; 28</a:t>
            </a:r>
            <a:r>
              <a:rPr lang="ru-RU" sz="9600" b="1" i="1" u="sng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9600" b="1" i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4300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67494"/>
            <a:ext cx="8258204" cy="9469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a_BremenNr" pitchFamily="82" charset="-52"/>
              </a:rPr>
              <a:t>Раскрытие скобок</a:t>
            </a:r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/>
            </a:r>
            <a:b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</a:b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9757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b="1" i="1" u="sng" dirty="0" smtClean="0">
                <a:latin typeface="Times New Roman" pitchFamily="18" charset="0"/>
                <a:cs typeface="Times New Roman" pitchFamily="18" charset="0"/>
              </a:rPr>
              <a:t>Раскрытие скобок</a:t>
            </a:r>
            <a:endParaRPr lang="ru-RU" sz="96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+ (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Если перед скобками стоит знак «+», то можно опустить скобки и этот знак «+», сохранив знаки слагаемых, стоящих в скобках. Если первое слагаемое в скобках записано без знака, то его надо записать со знаком «+».</a:t>
            </a:r>
            <a:endParaRPr lang="ru-RU" sz="9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	-10 + (12 - 7) = -10 + 12 - 7 = -5.</a:t>
            </a: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Чтобы записать сумму, противоположную сумме нескольких слагаемых, надо изменить знаки данных слагаемых.</a:t>
            </a:r>
            <a:endParaRPr lang="ru-RU" sz="9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a + b) = -a - b.</a:t>
            </a:r>
            <a:endParaRPr lang="ru-RU" sz="9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40 - (30 - 25 + 5) = 40 - 30 + 25 - 5 = 30.</a:t>
            </a: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Чтобы раскрыть скобки, перед которыми стоит знак</a:t>
            </a: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«-», надо заменить этот знак на «+», поменяв знаки всех слагаемых в скобках на противоположные, а потом раскрыть скобки.</a:t>
            </a:r>
            <a:endParaRPr lang="ru-RU" sz="9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25 - (34 - 14 - 10 + 5) = 25 - 34 + 14 + 10 - 5 = 10.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a_BremenNr" pitchFamily="82" charset="-52"/>
              </a:rPr>
              <a:t>Раскрытие скобок</a:t>
            </a:r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/>
            </a:r>
            <a:b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Раскрытие скобок</a:t>
            </a:r>
            <a:endParaRPr lang="ru-RU" sz="32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Распределительное свойство умножения:</a:t>
            </a:r>
          </a:p>
          <a:p>
            <a:pPr algn="ctr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) ·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Замену выражения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)·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выражением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или выражения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·(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выражением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cb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также называют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раскрытием скобок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6 · (2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+ 3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= 12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+ 18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-2 ·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= -2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CC"/>
                </a:solidFill>
                <a:latin typeface="a_BremenNr" pitchFamily="82" charset="-52"/>
              </a:rPr>
              <a:t>Раскрыть скобки</a:t>
            </a:r>
            <a:endParaRPr lang="ru-RU" dirty="0">
              <a:solidFill>
                <a:srgbClr val="FFFFCC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17,24+(7,9-9,14) 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24,16-(3,9-14,74) 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                          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                            .</a:t>
            </a:r>
          </a:p>
          <a:p>
            <a:pPr marL="578358" indent="-514350">
              <a:buFont typeface="+mj-lt"/>
              <a:buAutoNum type="alphaLcParenR"/>
            </a:pPr>
            <a:endParaRPr lang="ru-RU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lphaLcParenR"/>
            </a:pPr>
            <a:endParaRPr lang="ru-RU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lphaLcParenR"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6,83+(8,4-2,13) 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11,12-(4,8-3,68)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                          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                            .</a:t>
            </a:r>
          </a:p>
          <a:p>
            <a:pPr marL="578358" indent="-514350">
              <a:buFont typeface="+mj-lt"/>
              <a:buAutoNum type="alphaLcParenR"/>
            </a:pPr>
            <a:endParaRPr lang="en-US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071810"/>
            <a:ext cx="2357454" cy="666237"/>
          </a:xfrm>
          <a:prstGeom prst="rect">
            <a:avLst/>
          </a:prstGeom>
          <a:noFill/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714752"/>
            <a:ext cx="2428892" cy="618900"/>
          </a:xfrm>
          <a:prstGeom prst="rect">
            <a:avLst/>
          </a:prstGeom>
          <a:noFill/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3143248"/>
            <a:ext cx="2077199" cy="642943"/>
          </a:xfrm>
          <a:prstGeom prst="rect">
            <a:avLst/>
          </a:prstGeom>
          <a:noFill/>
        </p:spPr>
      </p:pic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3786190"/>
            <a:ext cx="2214578" cy="5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1,6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35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;</a:t>
            </a:r>
          </a:p>
          <a:p>
            <a:pPr marL="578358" indent="-514350">
              <a:buFont typeface="+mj-lt"/>
              <a:buAutoNum type="alphaLcParenR"/>
            </a:pPr>
            <a:endParaRPr lang="ru-RU" i="1" dirty="0" smtClean="0">
              <a:solidFill>
                <a:schemeClr val="bg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.</a:t>
            </a:r>
          </a:p>
          <a:p>
            <a:pPr marL="578358" indent="-514350">
              <a:buNone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lphaLcParenR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None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</a:t>
            </a:r>
          </a:p>
          <a:p>
            <a:pPr marL="578358" indent="-514350">
              <a:buFont typeface="+mj-lt"/>
              <a:buAutoNum type="alphaLcParenR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lphaLcParenR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lphaLcParenR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lphaLcParenR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lphaLcParenR"/>
            </a:pPr>
            <a:endParaRPr lang="ru-RU" b="1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13,1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10 ;</a:t>
            </a: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;</a:t>
            </a:r>
          </a:p>
          <a:p>
            <a:pPr marL="578358" indent="-514350">
              <a:buFont typeface="+mj-lt"/>
              <a:buAutoNum type="alphaLcParenR"/>
            </a:pPr>
            <a:endParaRPr lang="ru-RU" i="1" dirty="0" smtClean="0">
              <a:solidFill>
                <a:schemeClr val="bg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lphaLcParenR"/>
            </a:pPr>
            <a:r>
              <a:rPr lang="ru-RU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.</a:t>
            </a:r>
          </a:p>
          <a:p>
            <a:pPr marL="578358" indent="-514350">
              <a:buFont typeface="+mj-lt"/>
              <a:buAutoNum type="alphaLcParenR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lphaLcParenR"/>
            </a:pPr>
            <a:endParaRPr lang="ru-RU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3214686"/>
            <a:ext cx="642942" cy="607872"/>
          </a:xfrm>
          <a:prstGeom prst="rect">
            <a:avLst/>
          </a:prstGeom>
          <a:noFill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000504"/>
            <a:ext cx="604475" cy="571504"/>
          </a:xfrm>
          <a:prstGeom prst="rect">
            <a:avLst/>
          </a:prstGeom>
          <a:noFill/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3143248"/>
            <a:ext cx="571504" cy="691121"/>
          </a:xfrm>
          <a:prstGeom prst="rect">
            <a:avLst/>
          </a:prstGeom>
          <a:noFill/>
        </p:spPr>
      </p:pic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3929066"/>
            <a:ext cx="590738" cy="714380"/>
          </a:xfrm>
          <a:prstGeom prst="rect">
            <a:avLst/>
          </a:prstGeom>
          <a:noFill/>
        </p:spPr>
      </p:pic>
      <p:sp>
        <p:nvSpPr>
          <p:cNvPr id="13" name="Стрелка вправо 12">
            <a:hlinkClick r:id="rId6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04052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Коэффициент.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118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Коэффициент</a:t>
            </a:r>
            <a:endParaRPr lang="ru-RU" sz="24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Если выражение является произведением числа и одной или нескольких букв, то это число называют </a:t>
            </a: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числовым коэффициентом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(или просто коэффициентом).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	23а · 3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 69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;   4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· (-10) = -40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Коэффициентом такого выражения, как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считают 1, так как    а = 1 · а; 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 1 ·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 умножении -1 на любое число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получается число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–а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-1 · а = -а.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Поэтому числовым коэффициентом выражения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–а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считают число -1.</a:t>
            </a:r>
          </a:p>
          <a:p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Подобные слагаемые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Слагаемые, имеющие одинаковую буквенную часть, называют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подобными слагаемыми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сложить (или говорят: привести) подобные слагаемые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надо сложить их коэффициенты и результат умножить на общую буквенную часть.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-12а - 10а + 7а + 6а = -9а;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- 23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+ 40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+ 5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= 46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CC"/>
                </a:solidFill>
                <a:latin typeface="a_BremenNr" pitchFamily="82" charset="-52"/>
              </a:rPr>
              <a:t>Привести подобные слагаемые</a:t>
            </a:r>
            <a:endParaRPr lang="ru-RU" dirty="0">
              <a:solidFill>
                <a:srgbClr val="FFFFCC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722437"/>
            <a:ext cx="4143404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None/>
            </a:pPr>
            <a:r>
              <a:rPr lang="en-US" sz="2400" dirty="0" smtClean="0">
                <a:solidFill>
                  <a:srgbClr val="FFFFCC"/>
                </a:solidFill>
              </a:rPr>
              <a:t>1.  </a:t>
            </a:r>
            <a:r>
              <a:rPr lang="en-US" sz="2400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12a-17b+13b-15a+2a ;</a:t>
            </a:r>
          </a:p>
          <a:p>
            <a:pPr marL="578358" indent="-514350">
              <a:buNone/>
            </a:pPr>
            <a:endParaRPr lang="en-US" sz="2400" dirty="0" smtClean="0">
              <a:solidFill>
                <a:srgbClr val="FFFFCC"/>
              </a:solidFill>
            </a:endParaRPr>
          </a:p>
          <a:p>
            <a:pPr marL="578358" indent="-514350">
              <a:buNone/>
            </a:pPr>
            <a:r>
              <a:rPr lang="en-US" sz="2400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2.                              ;</a:t>
            </a:r>
          </a:p>
          <a:p>
            <a:pPr marL="578358" indent="-514350">
              <a:buNone/>
            </a:pPr>
            <a:endParaRPr lang="en-US" sz="2400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None/>
            </a:pPr>
            <a:r>
              <a:rPr lang="en-US" sz="2400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3.  0.2*(2.1x-2.3y)-                     -0.4*(3.1y+1.9x).</a:t>
            </a:r>
          </a:p>
          <a:p>
            <a:pPr marL="578358" indent="-514350">
              <a:buFont typeface="+mj-lt"/>
              <a:buAutoNum type="alphaLcParenR"/>
            </a:pPr>
            <a:endParaRPr lang="en-US" b="1" dirty="0" smtClean="0">
              <a:solidFill>
                <a:srgbClr val="FFFFCC"/>
              </a:solidFill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352956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  <a:endParaRPr lang="en-US" b="1" dirty="0" smtClean="0">
              <a:solidFill>
                <a:srgbClr val="FFFFCC"/>
              </a:solidFill>
            </a:endParaRPr>
          </a:p>
          <a:p>
            <a:pPr marL="521208" indent="-457200">
              <a:buNone/>
            </a:pPr>
            <a:r>
              <a:rPr lang="en-US" sz="2400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1.  -5k+12p-8k-13p+7k ;</a:t>
            </a:r>
          </a:p>
          <a:p>
            <a:pPr marL="521208" indent="-457200">
              <a:buNone/>
            </a:pPr>
            <a:endParaRPr lang="en-US" sz="2400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2.                                 ;</a:t>
            </a:r>
          </a:p>
          <a:p>
            <a:pPr>
              <a:buNone/>
            </a:pPr>
            <a:endParaRPr lang="en-US" sz="2400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3.  (-0.7x+0.6y)*5 –                            - 3*(0.4y- 1.5x).</a:t>
            </a: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000372"/>
            <a:ext cx="2071702" cy="579186"/>
          </a:xfrm>
          <a:prstGeom prst="rect">
            <a:avLst/>
          </a:prstGeom>
          <a:noFill/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3071810"/>
            <a:ext cx="2357454" cy="5979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  <a:endParaRPr lang="en-US" b="1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-a-4b ;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        ;</a:t>
            </a:r>
          </a:p>
          <a:p>
            <a:pPr marL="578358" indent="-514350">
              <a:buFont typeface="+mj-lt"/>
              <a:buAutoNum type="arabicPeriod"/>
            </a:pPr>
            <a:endParaRPr lang="en-US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-0.34x-1.7y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.</a:t>
            </a:r>
          </a:p>
          <a:p>
            <a:pPr marL="578358" indent="-514350">
              <a:buFont typeface="+mj-lt"/>
              <a:buAutoNum type="arabicPeriod"/>
            </a:pPr>
            <a:endParaRPr lang="ru-RU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  <a:endParaRPr lang="en-US" b="1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-6k-p  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;</a:t>
            </a:r>
          </a:p>
          <a:p>
            <a:pPr marL="578358" indent="-514350">
              <a:buFont typeface="+mj-lt"/>
              <a:buAutoNum type="arabicPeriod"/>
            </a:pPr>
            <a:endParaRPr lang="en-US" i="1" dirty="0" smtClean="0">
              <a:solidFill>
                <a:schemeClr val="bg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x+1.8y</a:t>
            </a:r>
          </a:p>
          <a:p>
            <a:pPr marL="578358" indent="-514350">
              <a:buFont typeface="+mj-lt"/>
              <a:buAutoNum type="arabicPeriod"/>
            </a:pPr>
            <a:endParaRPr lang="ru-RU" i="1" dirty="0" smtClean="0">
              <a:solidFill>
                <a:schemeClr val="bg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714620"/>
            <a:ext cx="714380" cy="629623"/>
          </a:xfrm>
          <a:prstGeom prst="rect">
            <a:avLst/>
          </a:prstGeom>
          <a:noFill/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2714620"/>
            <a:ext cx="645690" cy="714380"/>
          </a:xfrm>
          <a:prstGeom prst="rect">
            <a:avLst/>
          </a:prstGeom>
          <a:noFill/>
        </p:spPr>
      </p:pic>
      <p:sp>
        <p:nvSpPr>
          <p:cNvPr id="9" name="Стрелка вправо 8">
            <a:hlinkClick r:id="rId4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a_BremenNr" pitchFamily="82" charset="-52"/>
              </a:rPr>
              <a:t>Решение уравнений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Равенство с переменной называют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уравнением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23,5-2х=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+11,5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Значения переменной, при каждом из которых уравнение обращается в верное числовое равенство называются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корнями уравнения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=4  23,5-2*4=4+11,5 ;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              15=15.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Число 4 -  корень уравнения.</a:t>
            </a:r>
          </a:p>
          <a:p>
            <a:pPr>
              <a:buNone/>
            </a:pP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Решить уравнение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это значит найти все его корни или доказать, что корней нет.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18366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a_BremenNr" pitchFamily="82" charset="-52"/>
              </a:rPr>
              <a:t>Решение уравнений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975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Свойства уравнений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1. Корни уравнения не изменяются, если обе части уравнения умножить или разделить на одно и тоже число, не равное нулю.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4х + 7 = 27;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4х = 27 - 7;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4х = 20;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= 20 : 4;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= 5.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2. Корни уравнения не изменяются, если какое-нибудь слагаемое перенести из одной части уравнения в другую, изменив при этом его знак.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	3х + 8 = 38;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3х = 38 – 8;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3х = 30;</a:t>
            </a: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= 10.</a:t>
            </a:r>
          </a:p>
          <a:p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Признаки делимости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Если сумма цифр делится на 9,то и число </a:t>
            </a: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делится на 9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549:  5+4+9 = 18, 18 : 9 = 2,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ЗНАЧИТ И 549 ДЕЛИТСЯ НА 9.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Если сумма цифр делится на 3,то и число </a:t>
            </a: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делится на 3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48056" lvl="1" indent="-384048">
              <a:buSzPct val="80000"/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666: 6+6+6 = 18,  18 : 3 = 6,  ЗНАЧИТ И 666 ДЕЛИТСЯ НА 3.</a:t>
            </a:r>
          </a:p>
          <a:p>
            <a:pPr>
              <a:buNone/>
            </a:pPr>
            <a:endParaRPr lang="ru-RU" sz="3200" b="1" dirty="0" smtClean="0"/>
          </a:p>
          <a:p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Решить уравнения:</a:t>
            </a:r>
            <a:endParaRPr lang="ru-RU" dirty="0">
              <a:latin typeface="a_BremenNr" pitchFamily="82" charset="-52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4у+21=5у+27;</a:t>
            </a:r>
          </a:p>
          <a:p>
            <a:pPr marL="578358" indent="-514350">
              <a:buFont typeface="+mj-lt"/>
              <a:buAutoNum type="arabicPeriod"/>
            </a:pPr>
            <a:r>
              <a:rPr lang="ru-RU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m-11=10m+16;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5.6+0.6x=0.3x-1.3;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0.4(6x-7)=0.5(3x+7);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7(1.4y+1.8)-7.6=10.1y;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                                   .</a:t>
            </a:r>
            <a:endParaRPr lang="ru-RU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rabicPeriod"/>
            </a:pPr>
            <a:endParaRPr lang="ru-RU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rabicPeriod"/>
            </a:pPr>
            <a:endParaRPr lang="ru-RU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  <a:endParaRPr lang="en-US" b="1" dirty="0" smtClean="0">
              <a:solidFill>
                <a:srgbClr val="FFFFCC"/>
              </a:solidFill>
            </a:endParaRP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-2x+16=5x+30;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11m-7=-22+5m;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2.8-3.2a=-4.8-5.1a;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1.2(3b+5)=2(2.4b-3.6);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3.2(5x-1)=3.6x-9.4;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.</a:t>
            </a:r>
          </a:p>
          <a:p>
            <a:pPr marL="578358" indent="-514350">
              <a:buFont typeface="+mj-lt"/>
              <a:buAutoNum type="arabicPeriod"/>
            </a:pPr>
            <a:endParaRPr lang="ru-RU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572008"/>
            <a:ext cx="2964072" cy="642942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4643446"/>
            <a:ext cx="2571768" cy="5858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BremenNr" pitchFamily="82" charset="-52"/>
              </a:rPr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-6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-9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-23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7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-50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   .</a:t>
            </a:r>
          </a:p>
          <a:p>
            <a:pPr marL="578358" indent="-514350">
              <a:buFont typeface="+mj-lt"/>
              <a:buAutoNum type="arabicPeriod"/>
            </a:pPr>
            <a:endParaRPr lang="ru-RU" b="1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вариант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-2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-20,5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-4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11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-0,5 ;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-9 .</a:t>
            </a: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4643446"/>
            <a:ext cx="173099" cy="600074"/>
          </a:xfrm>
          <a:prstGeom prst="rect">
            <a:avLst/>
          </a:prstGeom>
          <a:noFill/>
        </p:spPr>
      </p:pic>
      <p:sp>
        <p:nvSpPr>
          <p:cNvPr id="8" name="Стрелка вправо 7">
            <a:hlinkClick r:id="rId3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Решение задач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>
              <a:buFont typeface="+mj-lt"/>
              <a:buAutoNum type="arabicPeriod"/>
            </a:pPr>
            <a:r>
              <a:rPr lang="ru-RU" sz="2000" dirty="0" smtClean="0"/>
              <a:t>В одном ящике в 3 раза больше слив, чем во втором. Если из первого ящика переложить во второй 1 кг слив, то в первом станет в 2 раза больше слив, чем во втором. Сколько слив в каждом ящике?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000" dirty="0" smtClean="0"/>
              <a:t>В одном мешке в 2 раза меньше крупы, чем во втором. Если из второго мешка пересыпать в первый 5 кг крупы, а затем из первого отсыпать 2 кг, то крупы в обоих мешках станет поровну. Сколько крупы в каждом мешке?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000" dirty="0" smtClean="0"/>
              <a:t>Ширина прямоугольника составляет 20% его периметра, а длина равна 1,5 см. Найти площадь прямоугольника.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000" dirty="0" smtClean="0"/>
              <a:t>За три дня турист прошел 54 км. В первый день он прошел  на 20% больше, чем во второй день, а в третий – половину пути, пройденного во второй день. Сколько километров прошел турист в первый день?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Геометрический материал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Перпендикулярные прямые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Две прямые, образующие при пересечении прямые углы, называют 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перпендикулярными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 b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Овальная выноска 3"/>
          <p:cNvSpPr/>
          <p:nvPr/>
        </p:nvSpPr>
        <p:spPr>
          <a:xfrm>
            <a:off x="3071802" y="3429000"/>
            <a:ext cx="5572164" cy="2928958"/>
          </a:xfrm>
          <a:prstGeom prst="wedgeEllipseCallout">
            <a:avLst/>
          </a:prstGeom>
          <a:solidFill>
            <a:srgbClr val="FBFED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а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428992" y="5000636"/>
            <a:ext cx="450059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619864" y="4952772"/>
            <a:ext cx="2333957" cy="79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857884" y="3714752"/>
            <a:ext cx="5293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</a:t>
            </a:r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643306" y="4429132"/>
            <a:ext cx="421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</a:t>
            </a:r>
            <a:endParaRPr lang="ru-RU" sz="2800" b="1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786446" y="4857760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5928528" y="4929198"/>
            <a:ext cx="14367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71604" y="6000768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Рисунок 6</a:t>
            </a:r>
            <a:endParaRPr lang="ru-RU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Геометрический материал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Параллельные прямые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Две непересекающиеся прямые на плоскости называют 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параллельными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 b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>
            <a:off x="3000364" y="3143248"/>
            <a:ext cx="5715040" cy="3214710"/>
          </a:xfrm>
          <a:prstGeom prst="wedgeEllipseCallout">
            <a:avLst/>
          </a:prstGeom>
          <a:solidFill>
            <a:srgbClr val="FBFED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3714744" y="3786190"/>
            <a:ext cx="3000396" cy="12858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5000628" y="4643446"/>
            <a:ext cx="2786082" cy="12144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786182" y="428625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</a:t>
            </a:r>
            <a:endParaRPr lang="ru-RU" sz="2800" b="1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628" y="5143512"/>
            <a:ext cx="327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</a:t>
            </a:r>
            <a:endParaRPr lang="ru-RU" sz="2800" b="1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Стрелка вправо 10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071670" y="6215082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Рисунок 7</a:t>
            </a:r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Координаты на плоскости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pic>
        <p:nvPicPr>
          <p:cNvPr id="6" name="Содержимое 5" descr="Координатная плоскость.b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2285992"/>
            <a:ext cx="4038600" cy="3465119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Система координат на плоскости – 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две перпендикулярные прямые, которые пересекаются в начале отсчета – точке О, с выбранным единичным отрезком и указанным положительным направлением.</a:t>
            </a:r>
          </a:p>
          <a:p>
            <a:pPr>
              <a:buNone/>
            </a:pP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у – координаты точки А;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х –абсцисса,  у – ордината.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6000768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Рисунок 8</a:t>
            </a:r>
            <a:endParaRPr lang="ru-RU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01863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_BremenNr" pitchFamily="82" charset="-52"/>
              </a:rPr>
              <a:t>Построй четырехугольник </a:t>
            </a:r>
            <a:r>
              <a:rPr lang="en-US" dirty="0" smtClean="0"/>
              <a:t>ABCD</a:t>
            </a:r>
            <a:r>
              <a:rPr lang="ru-RU" dirty="0" smtClean="0">
                <a:latin typeface="a_BremenNr" pitchFamily="82" charset="-52"/>
              </a:rPr>
              <a:t> по координатам его вершин</a:t>
            </a:r>
            <a:r>
              <a:rPr lang="en-US" dirty="0" smtClean="0">
                <a:latin typeface="a_BremenNr" pitchFamily="82" charset="-52"/>
              </a:rPr>
              <a:t>.</a:t>
            </a:r>
            <a:r>
              <a:rPr lang="ru-RU" dirty="0" smtClean="0">
                <a:latin typeface="a_BremenNr" pitchFamily="82" charset="-52"/>
              </a:rPr>
              <a:t> </a:t>
            </a:r>
            <a:br>
              <a:rPr lang="ru-RU" dirty="0" smtClean="0">
                <a:latin typeface="a_BremenNr" pitchFamily="82" charset="-52"/>
              </a:rPr>
            </a:b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В какой координатной четверти расположена точка С? Найти координаты точки пересечения диагоналей четырехугольника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100" dirty="0" smtClean="0"/>
              <a:t> </a:t>
            </a:r>
            <a:endParaRPr lang="ru-RU" sz="3100" dirty="0"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40386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>A(-3;3) ;</a:t>
            </a:r>
          </a:p>
          <a:p>
            <a:r>
              <a:rPr lang="en-US" dirty="0" smtClean="0"/>
              <a:t>B(-1;0) ;</a:t>
            </a:r>
          </a:p>
          <a:p>
            <a:r>
              <a:rPr lang="en-US" dirty="0" smtClean="0"/>
              <a:t>C(3;-1) ;</a:t>
            </a:r>
          </a:p>
          <a:p>
            <a:r>
              <a:rPr lang="en-US" dirty="0" smtClean="0"/>
              <a:t>D(1;2).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3429000"/>
            <a:ext cx="40386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>F(3;1) ;</a:t>
            </a:r>
          </a:p>
          <a:p>
            <a:r>
              <a:rPr lang="en-US" dirty="0" smtClean="0"/>
              <a:t>B(-1;0) ;</a:t>
            </a:r>
          </a:p>
          <a:p>
            <a:r>
              <a:rPr lang="en-US" dirty="0" smtClean="0"/>
              <a:t>C(-3;-3) ;</a:t>
            </a:r>
          </a:p>
          <a:p>
            <a:r>
              <a:rPr lang="en-US" dirty="0" smtClean="0"/>
              <a:t>D(1;-2).</a:t>
            </a:r>
            <a:endParaRPr lang="ru-RU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FFFFCC"/>
                </a:solidFill>
                <a:latin typeface="a_BremenNr" pitchFamily="82" charset="-52"/>
              </a:rPr>
              <a:t>Отметить на координатной плоскости точки и последовательно соединить их отрезками: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(-2;2) (-3;-1) (-6;-2)</a:t>
            </a:r>
          </a:p>
          <a:p>
            <a:pPr>
              <a:buNone/>
            </a:pPr>
            <a:r>
              <a:rPr lang="ru-RU" dirty="0" smtClean="0"/>
              <a:t> (-5;1) (1;3) (2;6) (-1;5) (-2;2) (-5;3) (-6;6)</a:t>
            </a:r>
          </a:p>
          <a:p>
            <a:pPr>
              <a:buNone/>
            </a:pPr>
            <a:r>
              <a:rPr lang="ru-RU" dirty="0" smtClean="0"/>
              <a:t> (-3;5) (-1;-1) (2;-2) (1;1)  (-2;2)  (-2;-2) </a:t>
            </a:r>
          </a:p>
          <a:p>
            <a:pPr>
              <a:buNone/>
            </a:pPr>
            <a:r>
              <a:rPr lang="ru-RU" dirty="0" smtClean="0"/>
              <a:t>(-5;-6)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CC"/>
                </a:solidFill>
              </a:rPr>
              <a:t>II</a:t>
            </a:r>
            <a:r>
              <a:rPr lang="ru-RU" b="1" dirty="0" smtClean="0">
                <a:solidFill>
                  <a:srgbClr val="FFFFCC"/>
                </a:solidFill>
              </a:rPr>
              <a:t> вариант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(4;-6) (3;-2) (2;-1) (-1;-1) (-4;2) (-6;3) (-3;3) </a:t>
            </a:r>
          </a:p>
          <a:p>
            <a:pPr>
              <a:buNone/>
            </a:pPr>
            <a:r>
              <a:rPr lang="ru-RU" dirty="0" smtClean="0"/>
              <a:t>(-5;6) (-2;4) (-2;7) </a:t>
            </a:r>
          </a:p>
          <a:p>
            <a:pPr>
              <a:buNone/>
            </a:pPr>
            <a:r>
              <a:rPr lang="ru-RU" dirty="0" smtClean="0"/>
              <a:t>(-1;5) (2;2) (2;-1) </a:t>
            </a:r>
          </a:p>
          <a:p>
            <a:pPr>
              <a:buNone/>
            </a:pPr>
            <a:r>
              <a:rPr lang="ru-RU" dirty="0" smtClean="0"/>
              <a:t>(-1;2)</a:t>
            </a:r>
            <a:endParaRPr lang="ru-RU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Разложение на простые множители.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Разложим число 756 на простые множители: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756 2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378 2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189 3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63 3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21 3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7  7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1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756=2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23337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-32" y="4143380"/>
            <a:ext cx="228601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a_BremenNr" pitchFamily="82" charset="-52"/>
              </a:rPr>
              <a:t>Простые и составные числа</a:t>
            </a:r>
            <a:endParaRPr lang="ru-RU" dirty="0">
              <a:solidFill>
                <a:srgbClr val="FFFF00"/>
              </a:solidFill>
              <a:latin typeface="a_BremenNr" pitchFamily="82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Натуральное число называют 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простым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, если оно имеет только два делителя: единицу или само число. Натуральное число называют 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составным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, если оно имеет более двух делителей.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Число 1 имеет только один делитель: само это число. Поэтому его не относят ни к составным, ни к простым. Любое составное число можно разделить на два множителя, каждый из которых больше 1</a:t>
            </a:r>
            <a:r>
              <a:rPr lang="ru-RU" sz="2800" dirty="0" smtClean="0"/>
              <a:t>. 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Такие числа как 9 и 18 называют составными,так как</a:t>
            </a:r>
          </a:p>
          <a:p>
            <a:pPr>
              <a:buNone/>
            </a:pP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у 9 и 18 несколько делителей.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Делители 9: 1; 3; 9.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Делители 18: 1; 2; 3; 6; 18.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Такие числа как 5 и 7 называют 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простыми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, так как у 5 и 7 по два делителя.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Делители 5: 1; 5.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Делители 7: 1; 7.</a:t>
            </a:r>
          </a:p>
          <a:p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643834" y="635795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2476</TotalTime>
  <Words>2620</Words>
  <Application>Microsoft Office PowerPoint</Application>
  <PresentationFormat>Экран (4:3)</PresentationFormat>
  <Paragraphs>945</Paragraphs>
  <Slides>77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77</vt:i4>
      </vt:variant>
    </vt:vector>
  </HeadingPairs>
  <TitlesOfParts>
    <vt:vector size="79" baseType="lpstr">
      <vt:lpstr>Яркая</vt:lpstr>
      <vt:lpstr>Тема Office</vt:lpstr>
      <vt:lpstr>Проект «Построй Дворец Знаний» (справочное пособие)</vt:lpstr>
      <vt:lpstr>Дворец знаний</vt:lpstr>
      <vt:lpstr>Повторение </vt:lpstr>
      <vt:lpstr>Ответы</vt:lpstr>
      <vt:lpstr>Делимость чисел</vt:lpstr>
      <vt:lpstr>Признаки делимости</vt:lpstr>
      <vt:lpstr>Признаки делимости</vt:lpstr>
      <vt:lpstr>Разложение на простые множители.</vt:lpstr>
      <vt:lpstr>Простые и составные числа</vt:lpstr>
      <vt:lpstr>НОД</vt:lpstr>
      <vt:lpstr>Пример. </vt:lpstr>
      <vt:lpstr>Найти НОД:</vt:lpstr>
      <vt:lpstr>Ответы</vt:lpstr>
      <vt:lpstr>НОК</vt:lpstr>
      <vt:lpstr>Пример</vt:lpstr>
      <vt:lpstr>Найти НОК</vt:lpstr>
      <vt:lpstr>Ответы</vt:lpstr>
      <vt:lpstr>Основное свойство дроби</vt:lpstr>
      <vt:lpstr>Сократить дробь</vt:lpstr>
      <vt:lpstr>Ответы</vt:lpstr>
      <vt:lpstr>Сложение и вычитание дробей с разными знаменателями</vt:lpstr>
      <vt:lpstr>Пример</vt:lpstr>
      <vt:lpstr>Сравнить дроби </vt:lpstr>
      <vt:lpstr>Ответы</vt:lpstr>
      <vt:lpstr>Смешанные числа</vt:lpstr>
      <vt:lpstr>Смешанные числа</vt:lpstr>
      <vt:lpstr>ПРИМЕР</vt:lpstr>
      <vt:lpstr>Выполните действия</vt:lpstr>
      <vt:lpstr>Ответы</vt:lpstr>
      <vt:lpstr>Умножение и деление обыкновенных дробей</vt:lpstr>
      <vt:lpstr>Умножение и деление обыкновенных дробей</vt:lpstr>
      <vt:lpstr>Выполните действия</vt:lpstr>
      <vt:lpstr>Ответы</vt:lpstr>
      <vt:lpstr>Дробные выражения</vt:lpstr>
      <vt:lpstr>Задачи на дроби</vt:lpstr>
      <vt:lpstr>Задачи на дроби</vt:lpstr>
      <vt:lpstr>Задачи на дроби</vt:lpstr>
      <vt:lpstr>Реши задачи</vt:lpstr>
      <vt:lpstr>Положительные и отрицательные числа. </vt:lpstr>
      <vt:lpstr>          </vt:lpstr>
      <vt:lpstr>Сравнение чисел. </vt:lpstr>
      <vt:lpstr>Сравните</vt:lpstr>
      <vt:lpstr>Ответы</vt:lpstr>
      <vt:lpstr>Сложение и вычитание отрицательных чисел</vt:lpstr>
      <vt:lpstr>Сложение  отрицательных чисел</vt:lpstr>
      <vt:lpstr>Выполни сложение</vt:lpstr>
      <vt:lpstr>Ответы</vt:lpstr>
      <vt:lpstr>Вычитание отрицательных чисел</vt:lpstr>
      <vt:lpstr>Выполни вычитание</vt:lpstr>
      <vt:lpstr>Ответы</vt:lpstr>
      <vt:lpstr>Алгоритм сложения (вычитания) рациональных чисел</vt:lpstr>
      <vt:lpstr>Умножение положительных и отрицательных чисел</vt:lpstr>
      <vt:lpstr>Вычислить:</vt:lpstr>
      <vt:lpstr>Ответы</vt:lpstr>
      <vt:lpstr>Деление положительных и отрицательных чисел</vt:lpstr>
      <vt:lpstr>Вычислить</vt:lpstr>
      <vt:lpstr>Ответы</vt:lpstr>
      <vt:lpstr>Слайд 58</vt:lpstr>
      <vt:lpstr>Свойства действий с рациональными числами </vt:lpstr>
      <vt:lpstr>Раскрытие скобок </vt:lpstr>
      <vt:lpstr>Раскрытие скобок </vt:lpstr>
      <vt:lpstr>Раскрыть скобки</vt:lpstr>
      <vt:lpstr>Ответы</vt:lpstr>
      <vt:lpstr>Коэффициент.</vt:lpstr>
      <vt:lpstr>Подобные слагаемые</vt:lpstr>
      <vt:lpstr>Привести подобные слагаемые</vt:lpstr>
      <vt:lpstr>Ответы</vt:lpstr>
      <vt:lpstr>Решение уравнений</vt:lpstr>
      <vt:lpstr>Решение уравнений</vt:lpstr>
      <vt:lpstr>Решить уравнения:</vt:lpstr>
      <vt:lpstr>Ответы</vt:lpstr>
      <vt:lpstr>Решение задач</vt:lpstr>
      <vt:lpstr>Геометрический материал</vt:lpstr>
      <vt:lpstr>Геометрический материал</vt:lpstr>
      <vt:lpstr>Координаты на плоскости</vt:lpstr>
      <vt:lpstr>Построй четырехугольник ABCD по координатам его вершин.  В какой координатной четверти расположена точка С? Найти координаты точки пересечения диагоналей четырехугольника ABCD.  </vt:lpstr>
      <vt:lpstr>Отметить на координатной плоскости точки и последовательно соединить их отрезками: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Данченко</dc:creator>
  <cp:lastModifiedBy>Данченко</cp:lastModifiedBy>
  <cp:revision>253</cp:revision>
  <dcterms:created xsi:type="dcterms:W3CDTF">2009-02-23T09:49:16Z</dcterms:created>
  <dcterms:modified xsi:type="dcterms:W3CDTF">2010-01-27T07:52:50Z</dcterms:modified>
</cp:coreProperties>
</file>