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4" r:id="rId1"/>
  </p:sldMasterIdLst>
  <p:notesMasterIdLst>
    <p:notesMasterId r:id="rId34"/>
  </p:notesMasterIdLst>
  <p:sldIdLst>
    <p:sldId id="256" r:id="rId2"/>
    <p:sldId id="257" r:id="rId3"/>
    <p:sldId id="321" r:id="rId4"/>
    <p:sldId id="322" r:id="rId5"/>
    <p:sldId id="329" r:id="rId6"/>
    <p:sldId id="323" r:id="rId7"/>
    <p:sldId id="326" r:id="rId8"/>
    <p:sldId id="324" r:id="rId9"/>
    <p:sldId id="259" r:id="rId10"/>
    <p:sldId id="334" r:id="rId11"/>
    <p:sldId id="298" r:id="rId12"/>
    <p:sldId id="260" r:id="rId13"/>
    <p:sldId id="315" r:id="rId14"/>
    <p:sldId id="277" r:id="rId15"/>
    <p:sldId id="279" r:id="rId16"/>
    <p:sldId id="280" r:id="rId17"/>
    <p:sldId id="270" r:id="rId18"/>
    <p:sldId id="283" r:id="rId19"/>
    <p:sldId id="274" r:id="rId20"/>
    <p:sldId id="331" r:id="rId21"/>
    <p:sldId id="318" r:id="rId22"/>
    <p:sldId id="314" r:id="rId23"/>
    <p:sldId id="276" r:id="rId24"/>
    <p:sldId id="268" r:id="rId25"/>
    <p:sldId id="291" r:id="rId26"/>
    <p:sldId id="311" r:id="rId27"/>
    <p:sldId id="284" r:id="rId28"/>
    <p:sldId id="319" r:id="rId29"/>
    <p:sldId id="306" r:id="rId30"/>
    <p:sldId id="293" r:id="rId31"/>
    <p:sldId id="299" r:id="rId32"/>
    <p:sldId id="269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C24E"/>
    <a:srgbClr val="007635"/>
    <a:srgbClr val="009A46"/>
    <a:srgbClr val="EAEA7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876" autoAdjust="0"/>
    <p:restoredTop sz="99878" autoAdjust="0"/>
  </p:normalViewPr>
  <p:slideViewPr>
    <p:cSldViewPr>
      <p:cViewPr>
        <p:scale>
          <a:sx n="100" d="100"/>
          <a:sy n="100" d="100"/>
        </p:scale>
        <p:origin x="-162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54DDA6-361C-4036-A47D-16D1435AAC80}" type="doc">
      <dgm:prSet loTypeId="urn:microsoft.com/office/officeart/2005/8/layout/cycle3" loCatId="cycle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76F297B2-D38D-46C6-A62B-BB2FD1B374B8}">
      <dgm:prSet phldrT="[Текст]" custT="1"/>
      <dgm:spPr>
        <a:effectLst/>
      </dgm:spPr>
      <dgm:t>
        <a:bodyPr/>
        <a:lstStyle/>
        <a:p>
          <a:r>
            <a:rPr lang="ru-RU" sz="1200" b="1" dirty="0" smtClean="0">
              <a:solidFill>
                <a:schemeClr val="accent1"/>
              </a:solidFill>
            </a:rPr>
            <a:t>Выслушайте ребенка. Убедите его, что он не одинок – вы всегда готовы прийти на помощь.</a:t>
          </a:r>
          <a:endParaRPr lang="ru-RU" sz="1200" b="1" dirty="0">
            <a:solidFill>
              <a:schemeClr val="accent1"/>
            </a:solidFill>
          </a:endParaRPr>
        </a:p>
      </dgm:t>
    </dgm:pt>
    <dgm:pt modelId="{3266A198-AF48-4D9A-9746-5B420F617CA1}" type="parTrans" cxnId="{CB8D7DC6-F12A-413D-9A58-52FEAA8BA519}">
      <dgm:prSet/>
      <dgm:spPr/>
      <dgm:t>
        <a:bodyPr/>
        <a:lstStyle/>
        <a:p>
          <a:endParaRPr lang="ru-RU"/>
        </a:p>
      </dgm:t>
    </dgm:pt>
    <dgm:pt modelId="{96F5CAAC-4498-42A5-9E12-5D79210050C5}" type="sibTrans" cxnId="{CB8D7DC6-F12A-413D-9A58-52FEAA8BA519}">
      <dgm:prSet/>
      <dgm:spPr/>
      <dgm:t>
        <a:bodyPr/>
        <a:lstStyle/>
        <a:p>
          <a:endParaRPr lang="ru-RU" dirty="0"/>
        </a:p>
      </dgm:t>
    </dgm:pt>
    <dgm:pt modelId="{49477D11-B429-401C-AAC1-2F0AF4B0B97D}">
      <dgm:prSet phldrT="[Текст]" custT="1"/>
      <dgm:spPr>
        <a:effectLst/>
      </dgm:spPr>
      <dgm:t>
        <a:bodyPr/>
        <a:lstStyle/>
        <a:p>
          <a:pPr algn="ctr"/>
          <a:r>
            <a:rPr lang="ru-RU" sz="1200" b="1" dirty="0" smtClean="0">
              <a:solidFill>
                <a:schemeClr val="accent1"/>
              </a:solidFill>
            </a:rPr>
            <a:t>Следите за физической активностью ребенка, делайте вместе  зарядку (хотя бы по выходным)</a:t>
          </a:r>
        </a:p>
      </dgm:t>
    </dgm:pt>
    <dgm:pt modelId="{CAAF4C86-BF2F-415B-9CCA-DFE5CA69F8D2}" type="parTrans" cxnId="{64FED7C6-0630-4550-8D98-DE2CF59885C2}">
      <dgm:prSet/>
      <dgm:spPr/>
      <dgm:t>
        <a:bodyPr/>
        <a:lstStyle/>
        <a:p>
          <a:endParaRPr lang="ru-RU"/>
        </a:p>
      </dgm:t>
    </dgm:pt>
    <dgm:pt modelId="{2F7BDEBD-10C0-4764-B5D3-B1BE6D37CA0A}" type="sibTrans" cxnId="{64FED7C6-0630-4550-8D98-DE2CF59885C2}">
      <dgm:prSet/>
      <dgm:spPr/>
      <dgm:t>
        <a:bodyPr/>
        <a:lstStyle/>
        <a:p>
          <a:endParaRPr lang="ru-RU"/>
        </a:p>
      </dgm:t>
    </dgm:pt>
    <dgm:pt modelId="{9F9ECC72-2E80-4BC7-9B14-78028EDCF5BD}">
      <dgm:prSet phldrT="[Текст]" custT="1"/>
      <dgm:spPr>
        <a:effectLst/>
      </dgm:spPr>
      <dgm:t>
        <a:bodyPr/>
        <a:lstStyle/>
        <a:p>
          <a:r>
            <a:rPr lang="ru-RU" sz="1200" b="1" dirty="0" smtClean="0">
              <a:solidFill>
                <a:schemeClr val="accent1"/>
              </a:solidFill>
            </a:rPr>
            <a:t>Чаще хвалите ребенка – положительная самооценка формируется в семье.</a:t>
          </a:r>
          <a:endParaRPr lang="ru-RU" sz="1200" b="1" dirty="0">
            <a:solidFill>
              <a:schemeClr val="accent1"/>
            </a:solidFill>
          </a:endParaRPr>
        </a:p>
      </dgm:t>
    </dgm:pt>
    <dgm:pt modelId="{1C147273-5E4F-4C64-B277-B76AE90CAC36}" type="parTrans" cxnId="{D3D12A17-23F5-4047-A95C-9243EDB4977A}">
      <dgm:prSet/>
      <dgm:spPr/>
      <dgm:t>
        <a:bodyPr/>
        <a:lstStyle/>
        <a:p>
          <a:endParaRPr lang="ru-RU"/>
        </a:p>
      </dgm:t>
    </dgm:pt>
    <dgm:pt modelId="{832F9271-5F7B-4C9F-A6CA-D6802D62D63D}" type="sibTrans" cxnId="{D3D12A17-23F5-4047-A95C-9243EDB4977A}">
      <dgm:prSet/>
      <dgm:spPr/>
      <dgm:t>
        <a:bodyPr/>
        <a:lstStyle/>
        <a:p>
          <a:endParaRPr lang="ru-RU"/>
        </a:p>
      </dgm:t>
    </dgm:pt>
    <dgm:pt modelId="{B688A906-4A79-4D85-B034-4D9174CEC5DB}">
      <dgm:prSet phldrT="[Текст]" custT="1"/>
      <dgm:spPr>
        <a:effectLst/>
      </dgm:spPr>
      <dgm:t>
        <a:bodyPr/>
        <a:lstStyle/>
        <a:p>
          <a:pPr algn="ctr"/>
          <a:r>
            <a:rPr lang="ru-RU" sz="1200" b="1" dirty="0" smtClean="0">
              <a:solidFill>
                <a:schemeClr val="accent1"/>
              </a:solidFill>
            </a:rPr>
            <a:t>Пусть ребенок занимается делом, которое ему действительно нравится: поет, танцует, рисует, слушает песни любимых групп.</a:t>
          </a:r>
          <a:endParaRPr lang="ru-RU" sz="1200" b="1" dirty="0">
            <a:solidFill>
              <a:schemeClr val="accent1"/>
            </a:solidFill>
          </a:endParaRPr>
        </a:p>
      </dgm:t>
    </dgm:pt>
    <dgm:pt modelId="{40587CC9-57AA-4504-B0D0-B89B3B50D419}" type="parTrans" cxnId="{5E0BC1F7-85C0-441D-885E-4551F8862B35}">
      <dgm:prSet/>
      <dgm:spPr/>
      <dgm:t>
        <a:bodyPr/>
        <a:lstStyle/>
        <a:p>
          <a:endParaRPr lang="ru-RU"/>
        </a:p>
      </dgm:t>
    </dgm:pt>
    <dgm:pt modelId="{B5BB0017-624E-41AF-83A6-729A4C64A8A5}" type="sibTrans" cxnId="{5E0BC1F7-85C0-441D-885E-4551F8862B35}">
      <dgm:prSet/>
      <dgm:spPr/>
      <dgm:t>
        <a:bodyPr/>
        <a:lstStyle/>
        <a:p>
          <a:endParaRPr lang="ru-RU"/>
        </a:p>
      </dgm:t>
    </dgm:pt>
    <dgm:pt modelId="{39423753-BD2F-4FDF-8FFB-344B70DD3998}">
      <dgm:prSet phldrT="[Текст]" custT="1"/>
      <dgm:spPr>
        <a:effectLst/>
      </dgm:spPr>
      <dgm:t>
        <a:bodyPr/>
        <a:lstStyle/>
        <a:p>
          <a:pPr algn="ctr"/>
          <a:r>
            <a:rPr lang="ru-RU" sz="1200" b="1" dirty="0" smtClean="0">
              <a:solidFill>
                <a:schemeClr val="accent1"/>
              </a:solidFill>
            </a:rPr>
            <a:t>Проводите больше времени с ребенком: устраивайте семейные обеды, просмотр фильма, совместное чтение , вместе ходите в театр, цирк, по магазинам, в гости, на прогулки.</a:t>
          </a:r>
          <a:endParaRPr lang="ru-RU" sz="1200" b="1" dirty="0">
            <a:solidFill>
              <a:schemeClr val="accent1"/>
            </a:solidFill>
          </a:endParaRPr>
        </a:p>
      </dgm:t>
    </dgm:pt>
    <dgm:pt modelId="{0C8E1B65-D9C4-4319-BD1A-C5A5C277D296}" type="parTrans" cxnId="{F8E26D6B-4A54-4920-8A5D-8612078D658F}">
      <dgm:prSet/>
      <dgm:spPr/>
      <dgm:t>
        <a:bodyPr/>
        <a:lstStyle/>
        <a:p>
          <a:endParaRPr lang="ru-RU"/>
        </a:p>
      </dgm:t>
    </dgm:pt>
    <dgm:pt modelId="{4D1068AC-2B07-4FFC-93B3-1ADD7EFCBCB5}" type="sibTrans" cxnId="{F8E26D6B-4A54-4920-8A5D-8612078D658F}">
      <dgm:prSet/>
      <dgm:spPr/>
      <dgm:t>
        <a:bodyPr/>
        <a:lstStyle/>
        <a:p>
          <a:endParaRPr lang="ru-RU"/>
        </a:p>
      </dgm:t>
    </dgm:pt>
    <dgm:pt modelId="{979A618B-F42D-40CB-9443-36329D3E6920}" type="pres">
      <dgm:prSet presAssocID="{9354DDA6-361C-4036-A47D-16D1435AAC8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9C1CD5-5B6E-4244-9117-F4CCDA32F460}" type="pres">
      <dgm:prSet presAssocID="{9354DDA6-361C-4036-A47D-16D1435AAC80}" presName="cycle" presStyleCnt="0"/>
      <dgm:spPr/>
      <dgm:t>
        <a:bodyPr/>
        <a:lstStyle/>
        <a:p>
          <a:endParaRPr lang="ru-RU"/>
        </a:p>
      </dgm:t>
    </dgm:pt>
    <dgm:pt modelId="{1F9BF44F-A239-418E-84E4-8B6CEB9F89F9}" type="pres">
      <dgm:prSet presAssocID="{76F297B2-D38D-46C6-A62B-BB2FD1B374B8}" presName="nodeFirstNode" presStyleLbl="node1" presStyleIdx="0" presStyleCnt="5" custRadScaleRad="117070" custRadScaleInc="-1357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D74EFF-BFFF-4B33-BC6E-96A5321157EA}" type="pres">
      <dgm:prSet presAssocID="{96F5CAAC-4498-42A5-9E12-5D79210050C5}" presName="sibTransFirstNode" presStyleLbl="bgShp" presStyleIdx="0" presStyleCnt="1" custLinFactNeighborX="44118" custLinFactNeighborY="-30220"/>
      <dgm:spPr/>
      <dgm:t>
        <a:bodyPr/>
        <a:lstStyle/>
        <a:p>
          <a:endParaRPr lang="ru-RU"/>
        </a:p>
      </dgm:t>
    </dgm:pt>
    <dgm:pt modelId="{4A8E814F-F7DC-4E62-96C8-4B415C6E6F36}" type="pres">
      <dgm:prSet presAssocID="{49477D11-B429-401C-AAC1-2F0AF4B0B97D}" presName="nodeFollowingNodes" presStyleLbl="node1" presStyleIdx="1" presStyleCnt="5" custScaleX="99969" custRadScaleRad="109582" custRadScaleInc="148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57C185-5B41-41C3-92C5-F453BC4EB6C1}" type="pres">
      <dgm:prSet presAssocID="{9F9ECC72-2E80-4BC7-9B14-78028EDCF5BD}" presName="nodeFollowingNodes" presStyleLbl="node1" presStyleIdx="2" presStyleCnt="5" custRadScaleRad="102061" custRadScaleInc="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5E952A-9114-4C8B-B056-77BAB44060B9}" type="pres">
      <dgm:prSet presAssocID="{B688A906-4A79-4D85-B034-4D9174CEC5DB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104FCE-84D3-4A4D-87F5-02EB97BF7A5D}" type="pres">
      <dgm:prSet presAssocID="{39423753-BD2F-4FDF-8FFB-344B70DD3998}" presName="nodeFollowingNodes" presStyleLbl="node1" presStyleIdx="4" presStyleCnt="5" custScaleX="99975" custScaleY="137455" custRadScaleRad="89756" custRadScaleInc="1177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CF2933-5BA1-42FF-9DBB-0D38CCEA71B8}" type="presOf" srcId="{49477D11-B429-401C-AAC1-2F0AF4B0B97D}" destId="{4A8E814F-F7DC-4E62-96C8-4B415C6E6F36}" srcOrd="0" destOrd="0" presId="urn:microsoft.com/office/officeart/2005/8/layout/cycle3"/>
    <dgm:cxn modelId="{6BD4ED42-68AE-472E-BDF6-D03F75865A8D}" type="presOf" srcId="{B688A906-4A79-4D85-B034-4D9174CEC5DB}" destId="{BA5E952A-9114-4C8B-B056-77BAB44060B9}" srcOrd="0" destOrd="0" presId="urn:microsoft.com/office/officeart/2005/8/layout/cycle3"/>
    <dgm:cxn modelId="{CB8D7DC6-F12A-413D-9A58-52FEAA8BA519}" srcId="{9354DDA6-361C-4036-A47D-16D1435AAC80}" destId="{76F297B2-D38D-46C6-A62B-BB2FD1B374B8}" srcOrd="0" destOrd="0" parTransId="{3266A198-AF48-4D9A-9746-5B420F617CA1}" sibTransId="{96F5CAAC-4498-42A5-9E12-5D79210050C5}"/>
    <dgm:cxn modelId="{64FED7C6-0630-4550-8D98-DE2CF59885C2}" srcId="{9354DDA6-361C-4036-A47D-16D1435AAC80}" destId="{49477D11-B429-401C-AAC1-2F0AF4B0B97D}" srcOrd="1" destOrd="0" parTransId="{CAAF4C86-BF2F-415B-9CCA-DFE5CA69F8D2}" sibTransId="{2F7BDEBD-10C0-4764-B5D3-B1BE6D37CA0A}"/>
    <dgm:cxn modelId="{F8E26D6B-4A54-4920-8A5D-8612078D658F}" srcId="{9354DDA6-361C-4036-A47D-16D1435AAC80}" destId="{39423753-BD2F-4FDF-8FFB-344B70DD3998}" srcOrd="4" destOrd="0" parTransId="{0C8E1B65-D9C4-4319-BD1A-C5A5C277D296}" sibTransId="{4D1068AC-2B07-4FFC-93B3-1ADD7EFCBCB5}"/>
    <dgm:cxn modelId="{DFFA14A6-F3AC-4925-AB63-0E788AD9D423}" type="presOf" srcId="{76F297B2-D38D-46C6-A62B-BB2FD1B374B8}" destId="{1F9BF44F-A239-418E-84E4-8B6CEB9F89F9}" srcOrd="0" destOrd="0" presId="urn:microsoft.com/office/officeart/2005/8/layout/cycle3"/>
    <dgm:cxn modelId="{5E0BC1F7-85C0-441D-885E-4551F8862B35}" srcId="{9354DDA6-361C-4036-A47D-16D1435AAC80}" destId="{B688A906-4A79-4D85-B034-4D9174CEC5DB}" srcOrd="3" destOrd="0" parTransId="{40587CC9-57AA-4504-B0D0-B89B3B50D419}" sibTransId="{B5BB0017-624E-41AF-83A6-729A4C64A8A5}"/>
    <dgm:cxn modelId="{EF0ECE83-BCA7-4B52-A89E-7375E3317EAE}" type="presOf" srcId="{39423753-BD2F-4FDF-8FFB-344B70DD3998}" destId="{15104FCE-84D3-4A4D-87F5-02EB97BF7A5D}" srcOrd="0" destOrd="0" presId="urn:microsoft.com/office/officeart/2005/8/layout/cycle3"/>
    <dgm:cxn modelId="{A6BDA7A3-7D0B-4023-9445-EB261A786B83}" type="presOf" srcId="{96F5CAAC-4498-42A5-9E12-5D79210050C5}" destId="{7CD74EFF-BFFF-4B33-BC6E-96A5321157EA}" srcOrd="0" destOrd="0" presId="urn:microsoft.com/office/officeart/2005/8/layout/cycle3"/>
    <dgm:cxn modelId="{50B488B2-B248-49A3-A5D5-DF8159A7E974}" type="presOf" srcId="{9354DDA6-361C-4036-A47D-16D1435AAC80}" destId="{979A618B-F42D-40CB-9443-36329D3E6920}" srcOrd="0" destOrd="0" presId="urn:microsoft.com/office/officeart/2005/8/layout/cycle3"/>
    <dgm:cxn modelId="{4FE6817B-C989-4E9C-9078-C24FB440C336}" type="presOf" srcId="{9F9ECC72-2E80-4BC7-9B14-78028EDCF5BD}" destId="{0C57C185-5B41-41C3-92C5-F453BC4EB6C1}" srcOrd="0" destOrd="0" presId="urn:microsoft.com/office/officeart/2005/8/layout/cycle3"/>
    <dgm:cxn modelId="{D3D12A17-23F5-4047-A95C-9243EDB4977A}" srcId="{9354DDA6-361C-4036-A47D-16D1435AAC80}" destId="{9F9ECC72-2E80-4BC7-9B14-78028EDCF5BD}" srcOrd="2" destOrd="0" parTransId="{1C147273-5E4F-4C64-B277-B76AE90CAC36}" sibTransId="{832F9271-5F7B-4C9F-A6CA-D6802D62D63D}"/>
    <dgm:cxn modelId="{C81F968A-506B-4C4E-965E-79E59CBD83DB}" type="presParOf" srcId="{979A618B-F42D-40CB-9443-36329D3E6920}" destId="{E39C1CD5-5B6E-4244-9117-F4CCDA32F460}" srcOrd="0" destOrd="0" presId="urn:microsoft.com/office/officeart/2005/8/layout/cycle3"/>
    <dgm:cxn modelId="{552AD76B-DA3B-4DB7-A11B-6E0323727D52}" type="presParOf" srcId="{E39C1CD5-5B6E-4244-9117-F4CCDA32F460}" destId="{1F9BF44F-A239-418E-84E4-8B6CEB9F89F9}" srcOrd="0" destOrd="0" presId="urn:microsoft.com/office/officeart/2005/8/layout/cycle3"/>
    <dgm:cxn modelId="{9C2568DE-32A6-4291-AEBC-420C733E6E3F}" type="presParOf" srcId="{E39C1CD5-5B6E-4244-9117-F4CCDA32F460}" destId="{7CD74EFF-BFFF-4B33-BC6E-96A5321157EA}" srcOrd="1" destOrd="0" presId="urn:microsoft.com/office/officeart/2005/8/layout/cycle3"/>
    <dgm:cxn modelId="{3CE83CA7-593B-42AC-BBA1-D2AB68768101}" type="presParOf" srcId="{E39C1CD5-5B6E-4244-9117-F4CCDA32F460}" destId="{4A8E814F-F7DC-4E62-96C8-4B415C6E6F36}" srcOrd="2" destOrd="0" presId="urn:microsoft.com/office/officeart/2005/8/layout/cycle3"/>
    <dgm:cxn modelId="{CF395CC1-8219-43D3-98E2-6C6D05E4D04F}" type="presParOf" srcId="{E39C1CD5-5B6E-4244-9117-F4CCDA32F460}" destId="{0C57C185-5B41-41C3-92C5-F453BC4EB6C1}" srcOrd="3" destOrd="0" presId="urn:microsoft.com/office/officeart/2005/8/layout/cycle3"/>
    <dgm:cxn modelId="{F8A7F199-4AB9-406A-84D9-6A1A47FAD15B}" type="presParOf" srcId="{E39C1CD5-5B6E-4244-9117-F4CCDA32F460}" destId="{BA5E952A-9114-4C8B-B056-77BAB44060B9}" srcOrd="4" destOrd="0" presId="urn:microsoft.com/office/officeart/2005/8/layout/cycle3"/>
    <dgm:cxn modelId="{B9AD068F-02DF-445C-9708-F46049F7F057}" type="presParOf" srcId="{E39C1CD5-5B6E-4244-9117-F4CCDA32F460}" destId="{15104FCE-84D3-4A4D-87F5-02EB97BF7A5D}" srcOrd="5" destOrd="0" presId="urn:microsoft.com/office/officeart/2005/8/layout/cycle3"/>
  </dgm:cxnLst>
  <dgm:bg>
    <a:noFill/>
    <a:effectLst>
      <a:glow rad="101600">
        <a:schemeClr val="accent3">
          <a:satMod val="175000"/>
          <a:alpha val="40000"/>
        </a:schemeClr>
      </a:glow>
    </a:effectLst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46DC97-3B16-4FF1-A585-77886BF86FD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E4111F-E135-4D55-ABBF-E9CE245A3D56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  <a:ln/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63F326FB-E8C5-4E6F-AA7D-FAF6024F12C4}" type="parTrans" cxnId="{90741CBA-7A39-464D-ADA3-BADD153E13C9}">
      <dgm:prSet/>
      <dgm:spPr/>
      <dgm:t>
        <a:bodyPr/>
        <a:lstStyle/>
        <a:p>
          <a:endParaRPr lang="ru-RU"/>
        </a:p>
      </dgm:t>
    </dgm:pt>
    <dgm:pt modelId="{BBA03B34-E57E-4C46-9DEC-32A15C8193EC}" type="sibTrans" cxnId="{90741CBA-7A39-464D-ADA3-BADD153E13C9}">
      <dgm:prSet/>
      <dgm:spPr/>
      <dgm:t>
        <a:bodyPr/>
        <a:lstStyle/>
        <a:p>
          <a:endParaRPr lang="ru-RU" dirty="0"/>
        </a:p>
      </dgm:t>
    </dgm:pt>
    <dgm:pt modelId="{8E226746-4789-403E-B13E-BFD769B4A185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6F2AC91C-C5AC-4785-A877-A241DE4505A3}" type="parTrans" cxnId="{85CA3C70-55C0-4512-9115-D5964C567B60}">
      <dgm:prSet/>
      <dgm:spPr/>
      <dgm:t>
        <a:bodyPr/>
        <a:lstStyle/>
        <a:p>
          <a:endParaRPr lang="ru-RU"/>
        </a:p>
      </dgm:t>
    </dgm:pt>
    <dgm:pt modelId="{82972005-8701-4CCB-AB36-9658E155EF24}" type="sibTrans" cxnId="{85CA3C70-55C0-4512-9115-D5964C567B60}">
      <dgm:prSet/>
      <dgm:spPr/>
      <dgm:t>
        <a:bodyPr/>
        <a:lstStyle/>
        <a:p>
          <a:endParaRPr lang="ru-RU"/>
        </a:p>
      </dgm:t>
    </dgm:pt>
    <dgm:pt modelId="{697664C1-3F3D-4134-AC2E-F64640FD6F90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6C045FF2-5AC7-457B-9D06-F6D6D32A02A8}" type="parTrans" cxnId="{570A5252-B025-40C7-A208-0F96459F2F37}">
      <dgm:prSet/>
      <dgm:spPr/>
      <dgm:t>
        <a:bodyPr/>
        <a:lstStyle/>
        <a:p>
          <a:endParaRPr lang="ru-RU"/>
        </a:p>
      </dgm:t>
    </dgm:pt>
    <dgm:pt modelId="{8C3FB706-8547-4081-B95C-FC87F737150D}" type="sibTrans" cxnId="{570A5252-B025-40C7-A208-0F96459F2F37}">
      <dgm:prSet/>
      <dgm:spPr/>
      <dgm:t>
        <a:bodyPr/>
        <a:lstStyle/>
        <a:p>
          <a:endParaRPr lang="ru-RU"/>
        </a:p>
      </dgm:t>
    </dgm:pt>
    <dgm:pt modelId="{D4FF21BD-A2DE-462D-9DFB-3844D7B17849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0E49517D-0B4B-424D-80E2-7A0AB38CDA9B}" type="parTrans" cxnId="{D0816BDE-8534-46EB-B3BC-A5939981BA53}">
      <dgm:prSet/>
      <dgm:spPr/>
      <dgm:t>
        <a:bodyPr/>
        <a:lstStyle/>
        <a:p>
          <a:endParaRPr lang="ru-RU"/>
        </a:p>
      </dgm:t>
    </dgm:pt>
    <dgm:pt modelId="{7851A0A4-2EA3-4341-8616-33A5D2D9190B}" type="sibTrans" cxnId="{D0816BDE-8534-46EB-B3BC-A5939981BA53}">
      <dgm:prSet/>
      <dgm:spPr/>
      <dgm:t>
        <a:bodyPr/>
        <a:lstStyle/>
        <a:p>
          <a:endParaRPr lang="ru-RU"/>
        </a:p>
      </dgm:t>
    </dgm:pt>
    <dgm:pt modelId="{B9B3DBBA-45A2-4CAE-BE80-942D493A91A9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r>
            <a:rPr lang="en-US" dirty="0" smtClean="0"/>
            <a:t> </a:t>
          </a:r>
          <a:endParaRPr lang="ru-RU" dirty="0"/>
        </a:p>
      </dgm:t>
    </dgm:pt>
    <dgm:pt modelId="{29AF6045-A2D7-4C16-9113-FC15187C29BE}" type="parTrans" cxnId="{7211E426-C460-45EA-97B3-ACA1C5175E2C}">
      <dgm:prSet/>
      <dgm:spPr/>
      <dgm:t>
        <a:bodyPr/>
        <a:lstStyle/>
        <a:p>
          <a:endParaRPr lang="ru-RU"/>
        </a:p>
      </dgm:t>
    </dgm:pt>
    <dgm:pt modelId="{000B115D-7685-444B-8CED-0E78A39D443D}" type="sibTrans" cxnId="{7211E426-C460-45EA-97B3-ACA1C5175E2C}">
      <dgm:prSet/>
      <dgm:spPr/>
      <dgm:t>
        <a:bodyPr/>
        <a:lstStyle/>
        <a:p>
          <a:endParaRPr lang="ru-RU"/>
        </a:p>
      </dgm:t>
    </dgm:pt>
    <dgm:pt modelId="{4BFD2E49-76D3-4180-AFFE-B63D23B8FB76}" type="pres">
      <dgm:prSet presAssocID="{2D46DC97-3B16-4FF1-A585-77886BF86FD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8FDA1F-2307-4986-9C97-B332DAD0AEDA}" type="pres">
      <dgm:prSet presAssocID="{2D46DC97-3B16-4FF1-A585-77886BF86FDD}" presName="cycle" presStyleCnt="0"/>
      <dgm:spPr/>
    </dgm:pt>
    <dgm:pt modelId="{B817ECBE-8083-4564-8D20-4F2165BFD04B}" type="pres">
      <dgm:prSet presAssocID="{11E4111F-E135-4D55-ABBF-E9CE245A3D56}" presName="nodeFirstNode" presStyleLbl="node1" presStyleIdx="0" presStyleCnt="5" custScaleX="104972" custScaleY="133084" custRadScaleRad="96520" custRadScaleInc="13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E7E380-9D45-43C7-B378-6F91058B4877}" type="pres">
      <dgm:prSet presAssocID="{BBA03B34-E57E-4C46-9DEC-32A15C8193EC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294F0D35-A313-45F4-93B7-BFB0359D665B}" type="pres">
      <dgm:prSet presAssocID="{8E226746-4789-403E-B13E-BFD769B4A185}" presName="nodeFollowingNodes" presStyleLbl="node1" presStyleIdx="1" presStyleCnt="5" custScaleY="127886" custRadScaleRad="96534" custRadScaleInc="13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B3E84-C85F-4BAE-B667-B53CB6B21C0F}" type="pres">
      <dgm:prSet presAssocID="{697664C1-3F3D-4134-AC2E-F64640FD6F90}" presName="nodeFollowingNodes" presStyleLbl="node1" presStyleIdx="2" presStyleCnt="5" custScaleY="141828" custRadScaleRad="111610" custRadScaleInc="-250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2BCCA-6F19-4A66-98E4-0CED5AE618E0}" type="pres">
      <dgm:prSet presAssocID="{D4FF21BD-A2DE-462D-9DFB-3844D7B17849}" presName="nodeFollowingNodes" presStyleLbl="node1" presStyleIdx="3" presStyleCnt="5" custScaleY="141827" custRadScaleRad="108137" custRadScaleInc="225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DBEB13-98BE-4926-93F8-CB12BFAB779C}" type="pres">
      <dgm:prSet presAssocID="{B9B3DBBA-45A2-4CAE-BE80-942D493A91A9}" presName="nodeFollowingNodes" presStyleLbl="node1" presStyleIdx="4" presStyleCnt="5" custScaleX="102180" custScaleY="113942" custRadScaleRad="94862" custRadScaleInc="-8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298F21-9443-4FF7-AD87-B05B7497E50E}" type="presOf" srcId="{8E226746-4789-403E-B13E-BFD769B4A185}" destId="{294F0D35-A313-45F4-93B7-BFB0359D665B}" srcOrd="0" destOrd="0" presId="urn:microsoft.com/office/officeart/2005/8/layout/cycle3"/>
    <dgm:cxn modelId="{49405E73-4AB2-42DC-933B-8459636B2AE3}" type="presOf" srcId="{B9B3DBBA-45A2-4CAE-BE80-942D493A91A9}" destId="{67DBEB13-98BE-4926-93F8-CB12BFAB779C}" srcOrd="0" destOrd="0" presId="urn:microsoft.com/office/officeart/2005/8/layout/cycle3"/>
    <dgm:cxn modelId="{0F335942-6E7E-4698-AA55-E080A2AC6681}" type="presOf" srcId="{2D46DC97-3B16-4FF1-A585-77886BF86FDD}" destId="{4BFD2E49-76D3-4180-AFFE-B63D23B8FB76}" srcOrd="0" destOrd="0" presId="urn:microsoft.com/office/officeart/2005/8/layout/cycle3"/>
    <dgm:cxn modelId="{90741CBA-7A39-464D-ADA3-BADD153E13C9}" srcId="{2D46DC97-3B16-4FF1-A585-77886BF86FDD}" destId="{11E4111F-E135-4D55-ABBF-E9CE245A3D56}" srcOrd="0" destOrd="0" parTransId="{63F326FB-E8C5-4E6F-AA7D-FAF6024F12C4}" sibTransId="{BBA03B34-E57E-4C46-9DEC-32A15C8193EC}"/>
    <dgm:cxn modelId="{D0816BDE-8534-46EB-B3BC-A5939981BA53}" srcId="{2D46DC97-3B16-4FF1-A585-77886BF86FDD}" destId="{D4FF21BD-A2DE-462D-9DFB-3844D7B17849}" srcOrd="3" destOrd="0" parTransId="{0E49517D-0B4B-424D-80E2-7A0AB38CDA9B}" sibTransId="{7851A0A4-2EA3-4341-8616-33A5D2D9190B}"/>
    <dgm:cxn modelId="{8ED142D3-2948-41F6-A497-FAC33EA8E7C1}" type="presOf" srcId="{BBA03B34-E57E-4C46-9DEC-32A15C8193EC}" destId="{C4E7E380-9D45-43C7-B378-6F91058B4877}" srcOrd="0" destOrd="0" presId="urn:microsoft.com/office/officeart/2005/8/layout/cycle3"/>
    <dgm:cxn modelId="{570A5252-B025-40C7-A208-0F96459F2F37}" srcId="{2D46DC97-3B16-4FF1-A585-77886BF86FDD}" destId="{697664C1-3F3D-4134-AC2E-F64640FD6F90}" srcOrd="2" destOrd="0" parTransId="{6C045FF2-5AC7-457B-9D06-F6D6D32A02A8}" sibTransId="{8C3FB706-8547-4081-B95C-FC87F737150D}"/>
    <dgm:cxn modelId="{5E27380F-7CBF-49A4-A830-CCDB0902AEBB}" type="presOf" srcId="{11E4111F-E135-4D55-ABBF-E9CE245A3D56}" destId="{B817ECBE-8083-4564-8D20-4F2165BFD04B}" srcOrd="0" destOrd="0" presId="urn:microsoft.com/office/officeart/2005/8/layout/cycle3"/>
    <dgm:cxn modelId="{1136BA1E-18F8-46BA-8418-95B05743872F}" type="presOf" srcId="{D4FF21BD-A2DE-462D-9DFB-3844D7B17849}" destId="{7632BCCA-6F19-4A66-98E4-0CED5AE618E0}" srcOrd="0" destOrd="0" presId="urn:microsoft.com/office/officeart/2005/8/layout/cycle3"/>
    <dgm:cxn modelId="{146F77D5-7289-45C5-9BEC-7A14774326D9}" type="presOf" srcId="{697664C1-3F3D-4134-AC2E-F64640FD6F90}" destId="{A14B3E84-C85F-4BAE-B667-B53CB6B21C0F}" srcOrd="0" destOrd="0" presId="urn:microsoft.com/office/officeart/2005/8/layout/cycle3"/>
    <dgm:cxn modelId="{85CA3C70-55C0-4512-9115-D5964C567B60}" srcId="{2D46DC97-3B16-4FF1-A585-77886BF86FDD}" destId="{8E226746-4789-403E-B13E-BFD769B4A185}" srcOrd="1" destOrd="0" parTransId="{6F2AC91C-C5AC-4785-A877-A241DE4505A3}" sibTransId="{82972005-8701-4CCB-AB36-9658E155EF24}"/>
    <dgm:cxn modelId="{7211E426-C460-45EA-97B3-ACA1C5175E2C}" srcId="{2D46DC97-3B16-4FF1-A585-77886BF86FDD}" destId="{B9B3DBBA-45A2-4CAE-BE80-942D493A91A9}" srcOrd="4" destOrd="0" parTransId="{29AF6045-A2D7-4C16-9113-FC15187C29BE}" sibTransId="{000B115D-7685-444B-8CED-0E78A39D443D}"/>
    <dgm:cxn modelId="{4D7B6856-749A-4091-9035-A9B07A1DF87C}" type="presParOf" srcId="{4BFD2E49-76D3-4180-AFFE-B63D23B8FB76}" destId="{B98FDA1F-2307-4986-9C97-B332DAD0AEDA}" srcOrd="0" destOrd="0" presId="urn:microsoft.com/office/officeart/2005/8/layout/cycle3"/>
    <dgm:cxn modelId="{A695B0FD-017F-45C7-ABD6-4BC322929E26}" type="presParOf" srcId="{B98FDA1F-2307-4986-9C97-B332DAD0AEDA}" destId="{B817ECBE-8083-4564-8D20-4F2165BFD04B}" srcOrd="0" destOrd="0" presId="urn:microsoft.com/office/officeart/2005/8/layout/cycle3"/>
    <dgm:cxn modelId="{B3A6D414-52F3-457A-888E-92AE1C3905E5}" type="presParOf" srcId="{B98FDA1F-2307-4986-9C97-B332DAD0AEDA}" destId="{C4E7E380-9D45-43C7-B378-6F91058B4877}" srcOrd="1" destOrd="0" presId="urn:microsoft.com/office/officeart/2005/8/layout/cycle3"/>
    <dgm:cxn modelId="{F87663B6-73C7-42F9-AE38-EE2A45883E5A}" type="presParOf" srcId="{B98FDA1F-2307-4986-9C97-B332DAD0AEDA}" destId="{294F0D35-A313-45F4-93B7-BFB0359D665B}" srcOrd="2" destOrd="0" presId="urn:microsoft.com/office/officeart/2005/8/layout/cycle3"/>
    <dgm:cxn modelId="{EF0409B9-DC92-4D81-8EAD-4D194BBE19FF}" type="presParOf" srcId="{B98FDA1F-2307-4986-9C97-B332DAD0AEDA}" destId="{A14B3E84-C85F-4BAE-B667-B53CB6B21C0F}" srcOrd="3" destOrd="0" presId="urn:microsoft.com/office/officeart/2005/8/layout/cycle3"/>
    <dgm:cxn modelId="{0935C95E-22D8-4382-BDC2-B0A8C3E2DDE6}" type="presParOf" srcId="{B98FDA1F-2307-4986-9C97-B332DAD0AEDA}" destId="{7632BCCA-6F19-4A66-98E4-0CED5AE618E0}" srcOrd="4" destOrd="0" presId="urn:microsoft.com/office/officeart/2005/8/layout/cycle3"/>
    <dgm:cxn modelId="{19BA1D7E-2C08-4B21-8081-557A2A0481E6}" type="presParOf" srcId="{B98FDA1F-2307-4986-9C97-B332DAD0AEDA}" destId="{67DBEB13-98BE-4926-93F8-CB12BFAB779C}" srcOrd="5" destOrd="0" presId="urn:microsoft.com/office/officeart/2005/8/layout/cycle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62F3D3-81EA-4EF1-BA1D-E5C343F714C0}" type="datetimeFigureOut">
              <a:rPr lang="ru-RU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13019DD-4DCC-4DAE-8BAF-475DB9679E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2594F6-F32A-4E77-A285-B6E23A1CC79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5382444-BAA0-4503-B6A8-F89AA7DC07DA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7B7DC2-C0B5-4AFF-9116-F243E66F2147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657609-BEB9-463E-9FAC-F01D5101945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CC442A-62EC-4A26-A1BE-567B8800451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F402BD-564D-41BB-8DC4-457B1336358D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45B273-A08E-48FD-ACA0-82CAEACD6C1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B455DB-1043-4376-ACBC-634CE48F5AAD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366D0C-25E0-41E5-8D5F-FC7C01BE64F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FC227-C540-48F7-B708-7B142E804112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88634-BDED-424A-A933-64951037F60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EA79E3-8850-4A43-9156-FD0240A136EB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63EAC-6A51-4B52-B4F6-511233C500F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35A842-A1FB-4389-801E-5CF9D90FFAC4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71DF77-9BA3-42B9-A077-E1C42739FEA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71B77B-5BAE-43C8-BDB6-8549AF23F7B2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69B3B-2B0D-4D0B-92C8-53DF11D2A6D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67B2EF-D1D9-4B77-A20E-DCEDCBB78329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E519CB-42F1-4A35-980A-453FD96760D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6FB793-4601-47F4-B6DF-841C36383B34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F5035B-3C51-4EB3-A51D-07F2A06FB3A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A4C666-63BE-4E03-ADDC-57047619C048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5B9B4D-34C7-4726-B151-DFD0D83A38D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8C03D-6FC2-4F9F-B0A3-54FEFD103496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58B3D5-1B6B-4567-9C46-1229195853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59AB45-DA82-4807-A805-9584F4C96D98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E37EC4-959F-4817-9156-09D2087E457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04AC84-7A3D-4A93-B4E8-518A5CF8BF0A}" type="datetimeFigureOut">
              <a:rPr lang="ru-RU" smtClean="0"/>
              <a:pPr>
                <a:defRPr/>
              </a:pPr>
              <a:t>24.01.2010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3BF925-1C24-4623-9C07-2EB3886212D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6" r:id="rId2"/>
    <p:sldLayoutId id="2147484177" r:id="rId3"/>
    <p:sldLayoutId id="2147484178" r:id="rId4"/>
    <p:sldLayoutId id="2147484179" r:id="rId5"/>
    <p:sldLayoutId id="2147484180" r:id="rId6"/>
    <p:sldLayoutId id="2147484181" r:id="rId7"/>
    <p:sldLayoutId id="2147484182" r:id="rId8"/>
    <p:sldLayoutId id="2147484183" r:id="rId9"/>
    <p:sldLayoutId id="2147484184" r:id="rId10"/>
    <p:sldLayoutId id="21474841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143000"/>
          </a:xfrm>
        </p:spPr>
        <p:txBody>
          <a:bodyPr/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1400" b="1" dirty="0" smtClean="0">
                <a:solidFill>
                  <a:schemeClr val="accent1"/>
                </a:solidFill>
              </a:rPr>
              <a:t>Серпуховский муниципальный район</a:t>
            </a:r>
            <a:br>
              <a:rPr lang="ru-RU" sz="1400" b="1" dirty="0" smtClean="0">
                <a:solidFill>
                  <a:schemeClr val="accent1"/>
                </a:solidFill>
              </a:rPr>
            </a:br>
            <a:r>
              <a:rPr lang="ru-RU" sz="1400" b="1" dirty="0" smtClean="0">
                <a:solidFill>
                  <a:schemeClr val="accent1"/>
                </a:solidFill>
              </a:rPr>
              <a:t>МОУ «Дашковская средняя общеобразовательная школа»</a:t>
            </a:r>
            <a:br>
              <a:rPr lang="ru-RU" sz="1400" b="1" dirty="0" smtClean="0">
                <a:solidFill>
                  <a:schemeClr val="accent1"/>
                </a:solidFill>
              </a:rPr>
            </a:br>
            <a:r>
              <a:rPr lang="ru-RU" sz="1400" b="1" dirty="0" smtClean="0">
                <a:solidFill>
                  <a:schemeClr val="accent1"/>
                </a:solidFill>
              </a:rPr>
              <a:t>Представление опыта работы  классного руководителя 4 «А» класса</a:t>
            </a:r>
            <a: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b="1" i="1" dirty="0" smtClean="0">
                <a:solidFill>
                  <a:srgbClr val="C00000"/>
                </a:solidFill>
              </a:rPr>
              <a:t> Усмановой Валентины Павловны</a:t>
            </a:r>
            <a:endParaRPr lang="en-US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28596" y="1357298"/>
            <a:ext cx="8258204" cy="5214973"/>
          </a:xfrm>
          <a:scene3d>
            <a:camera prst="isometricOffAxis1Right"/>
            <a:lightRig rig="threePt" dir="t"/>
          </a:scene3d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5400" b="1" dirty="0" smtClean="0">
                <a:ln w="31550" cmpd="sng">
                  <a:solidFill>
                    <a:srgbClr val="00B0F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Психологические аспекты здоровьесберегающих технологий в начальной </a:t>
            </a:r>
            <a:r>
              <a:rPr lang="ru-RU" sz="5400" b="1" dirty="0" smtClean="0">
                <a:ln w="31550" cmpd="sng">
                  <a:solidFill>
                    <a:srgbClr val="00B0F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школе</a:t>
            </a:r>
            <a:endParaRPr lang="ru-RU" sz="5400" b="1" dirty="0" smtClean="0">
              <a:ln w="31550" cmpd="sng">
                <a:solidFill>
                  <a:srgbClr val="00B0F0"/>
                </a:solidFill>
                <a:prstDash val="solid"/>
              </a:ln>
              <a:solidFill>
                <a:srgbClr val="C0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14313" y="142875"/>
            <a:ext cx="8715375" cy="1428750"/>
          </a:xfrm>
        </p:spPr>
        <p:txBody>
          <a:bodyPr/>
          <a:lstStyle/>
          <a:p>
            <a:r>
              <a:rPr lang="ru-RU" smtClean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88"/>
            <a:ext cx="8229600" cy="4824412"/>
          </a:xfrm>
          <a:prstGeom prst="round2DiagRect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>
              <a:buFont typeface="Wingdings" pitchFamily="2" charset="2"/>
              <a:buChar char="Ø"/>
              <a:defRPr/>
            </a:pPr>
            <a:r>
              <a:rPr lang="ru-RU" sz="3600" b="1" dirty="0" smtClean="0">
                <a:solidFill>
                  <a:schemeClr val="accent1"/>
                </a:solidFill>
              </a:rPr>
              <a:t> Только в тесном контакте, </a:t>
            </a: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3600" b="1" dirty="0" smtClean="0">
                <a:solidFill>
                  <a:schemeClr val="accent1"/>
                </a:solidFill>
              </a:rPr>
              <a:t>взаимной поддержке, </a:t>
            </a:r>
          </a:p>
          <a:p>
            <a:pPr algn="ctr">
              <a:buFont typeface="Wingdings" pitchFamily="2" charset="2"/>
              <a:buChar char="Ø"/>
              <a:defRPr/>
            </a:pPr>
            <a:r>
              <a:rPr lang="ru-RU" sz="3600" b="1" dirty="0" smtClean="0">
                <a:solidFill>
                  <a:schemeClr val="accent1"/>
                </a:solidFill>
              </a:rPr>
              <a:t>понимании, доверии, любви: </a:t>
            </a:r>
          </a:p>
          <a:p>
            <a:pPr algn="ctr">
              <a:buFont typeface="Wingdings 2" pitchFamily="18" charset="2"/>
              <a:buNone/>
              <a:defRPr/>
            </a:pPr>
            <a:r>
              <a:rPr lang="ru-RU" sz="3600" b="1" dirty="0" smtClean="0">
                <a:solidFill>
                  <a:srgbClr val="FF0000"/>
                </a:solidFill>
              </a:rPr>
              <a:t>дети, родители, классный руководитель, социум!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57166"/>
            <a:ext cx="8215370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cap="all" dirty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Как справиться? Где взять силы ребенку?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14313" y="142875"/>
            <a:ext cx="8715375" cy="1000125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63" y="1214438"/>
            <a:ext cx="8229600" cy="5072062"/>
          </a:xfrm>
          <a:prstGeom prst="round2Diag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Соревноваться нужно не с окружающими, а с самим собой,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невозможно быть лучшим всегда и во всем,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всякого успеха есть своя цена, надо беречь силы, позволять себе отдыхать и просто радоваться жизни.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Нельзя оценивать людей только  по их успехам в учебе!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endParaRPr lang="ru-RU" sz="1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§"/>
              <a:defRPr/>
            </a:pPr>
            <a:endParaRPr lang="ru-RU" sz="1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214290"/>
            <a:ext cx="8286808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Советы детям от учителя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endParaRPr lang="ru-RU" smtClean="0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500034" y="1428736"/>
          <a:ext cx="8229600" cy="4895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57158" y="428604"/>
            <a:ext cx="8286808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Советы родителям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57188" y="357188"/>
            <a:ext cx="8358187" cy="1143000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pic>
        <p:nvPicPr>
          <p:cNvPr id="4" name="Содержимое 3" descr="C:\Documents and Settings\Admin\Рабочий стол\Фото@\IMG_2601.jpg"/>
          <p:cNvPicPr>
            <a:picLocks noGrp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643042" y="2357430"/>
            <a:ext cx="5429288" cy="3857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71472" y="357166"/>
            <a:ext cx="8143932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Стрессом можно управлять – выбирайте один из предложенных нами способов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63" y="714375"/>
            <a:ext cx="8072437" cy="571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42852"/>
            <a:ext cx="8715436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Маски страха и стресса в рисунках детей</a:t>
            </a:r>
          </a:p>
        </p:txBody>
      </p:sp>
      <p:pic>
        <p:nvPicPr>
          <p:cNvPr id="1026" name="Picture 2" descr="C:\Documents and Settings\Администратор\Мои документы\Мои рисунки\Рисунок1у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656870"/>
            <a:ext cx="8229600" cy="441262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4"/>
          <p:cNvSpPr>
            <a:spLocks noGrp="1"/>
          </p:cNvSpPr>
          <p:nvPr>
            <p:ph type="title"/>
          </p:nvPr>
        </p:nvSpPr>
        <p:spPr>
          <a:xfrm>
            <a:off x="357188" y="142875"/>
            <a:ext cx="8501062" cy="1357313"/>
          </a:xfrm>
        </p:spPr>
        <p:txBody>
          <a:bodyPr/>
          <a:lstStyle/>
          <a:p>
            <a:pPr eaLnBrk="1" hangingPunct="1"/>
            <a:r>
              <a:rPr lang="en-US" smtClean="0"/>
              <a:t> </a:t>
            </a:r>
            <a:endParaRPr lang="ru-RU" smtClean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500034" y="1928802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484" name="Picture 2" descr="C:\Documents and Settings\Admin\Рабочий стол\страх\сканирование000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3786190"/>
            <a:ext cx="1652587" cy="1212850"/>
          </a:xfrm>
          <a:prstGeom prst="rect">
            <a:avLst/>
          </a:prstGeom>
          <a:noFill/>
          <a:ln w="9525">
            <a:solidFill>
              <a:srgbClr val="14C24E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34" y="428604"/>
            <a:ext cx="8358246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Рисуем маски радости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642918"/>
            <a:ext cx="8429684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chemeClr val="accent4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Рисование пальчиками снимает нервное перенапряжение</a:t>
            </a:r>
          </a:p>
        </p:txBody>
      </p:sp>
      <p:pic>
        <p:nvPicPr>
          <p:cNvPr id="2050" name="Picture 2" descr="C:\Documents and Settings\Администратор\Мои документы\Мои рисунки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605503"/>
            <a:ext cx="8229600" cy="451535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571480"/>
            <a:ext cx="1819260" cy="71438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285750" y="1785938"/>
            <a:ext cx="2214563" cy="1357312"/>
          </a:xfrm>
          <a:prstGeom prst="round2DiagRect">
            <a:avLst>
              <a:gd name="adj1" fmla="val 16667"/>
              <a:gd name="adj2" fmla="val 1633"/>
            </a:avLst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Общение с природой,  прогулки по саду, сосновому бору, парку помогают снять нервное напряжение.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3560" name="Picture 2" descr="C:\Documents and Settings\Admin\Мои документы\Мои видеозаписи\Мои рисунки\Рисунок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57290" y="3429000"/>
            <a:ext cx="1428736" cy="1776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3" descr="C:\Documents and Settings\Admin\Мои документы\Мои видеозаписи\Мои рисунки\Рисунок1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29124" y="2428868"/>
            <a:ext cx="2571768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 rot="511536">
            <a:off x="3195638" y="714375"/>
            <a:ext cx="5842000" cy="1214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 rot="263300">
            <a:off x="3538604" y="700531"/>
            <a:ext cx="528641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Отличный урожай овощей летом избавит от любой хандры, а зимой, посмотрев на фотографии, можно улыбнуться и забыть про неудачи!!!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6" name="Текст 5"/>
          <p:cNvSpPr>
            <a:spLocks noGrp="1"/>
          </p:cNvSpPr>
          <p:nvPr>
            <p:ph idx="1"/>
          </p:nvPr>
        </p:nvSpPr>
        <p:spPr>
          <a:prstGeom prst="round2DiagRect">
            <a:avLst>
              <a:gd name="adj1" fmla="val 16667"/>
              <a:gd name="adj2" fmla="val 0"/>
            </a:avLst>
          </a:prstGeom>
          <a:noFill/>
          <a:ln w="19050">
            <a:solidFill>
              <a:schemeClr val="accent3">
                <a:lumMod val="40000"/>
                <a:lumOff val="60000"/>
              </a:schemeClr>
            </a:solidFill>
          </a:ln>
          <a:effectLst/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По словам знатоков цветочной ауры, все домашние растения способны многое изменить в нашей жизни.  Надо лишь знать: какой цветок за что «отвечает».</a:t>
            </a:r>
          </a:p>
          <a:p>
            <a:pPr marL="342900" indent="-34290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accent1"/>
                </a:solidFill>
              </a:rPr>
              <a:t>Эти цветы спасают от постоянной сонливости, еще их называют цветами мудрости . </a:t>
            </a:r>
            <a:r>
              <a:rPr lang="ru-RU" sz="1600" b="1" dirty="0" smtClean="0">
                <a:solidFill>
                  <a:srgbClr val="7030A0"/>
                </a:solidFill>
              </a:rPr>
              <a:t>(ИЛАФИК) </a:t>
            </a:r>
          </a:p>
          <a:p>
            <a:pPr marL="342900" indent="-34290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rgbClr val="00B050"/>
                </a:solidFill>
              </a:rPr>
              <a:t>Это растение избавит от скуки и депрессии, поможет улучшить настроение. </a:t>
            </a:r>
            <a:r>
              <a:rPr lang="ru-RU" sz="1600" b="1" dirty="0" smtClean="0">
                <a:solidFill>
                  <a:srgbClr val="7030A0"/>
                </a:solidFill>
              </a:rPr>
              <a:t>(ОРИНКАПОПТ) </a:t>
            </a:r>
          </a:p>
          <a:p>
            <a:pPr marL="342900" indent="-34290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accent1"/>
                </a:solidFill>
              </a:rPr>
              <a:t>Специалисты по биоэнергетике считают, что оно работает как «энергетический экран», уберегает от неудач и несчастных случаев. </a:t>
            </a:r>
            <a:r>
              <a:rPr lang="ru-RU" sz="1600" b="1" dirty="0" smtClean="0">
                <a:solidFill>
                  <a:srgbClr val="7030A0"/>
                </a:solidFill>
              </a:rPr>
              <a:t>(ЭОАЛ) </a:t>
            </a:r>
          </a:p>
          <a:p>
            <a:pPr marL="342900" indent="-34290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rgbClr val="00B050"/>
                </a:solidFill>
              </a:rPr>
              <a:t>Это красивое растение заряжает оптимизмом, помогает справиться с житейскими неурядицами</a:t>
            </a:r>
            <a:r>
              <a:rPr lang="ru-RU" sz="1600" b="1" dirty="0" smtClean="0">
                <a:solidFill>
                  <a:schemeClr val="accent1"/>
                </a:solidFill>
              </a:rPr>
              <a:t>. </a:t>
            </a:r>
            <a:r>
              <a:rPr lang="ru-RU" sz="1600" b="1" dirty="0" smtClean="0">
                <a:solidFill>
                  <a:srgbClr val="7030A0"/>
                </a:solidFill>
              </a:rPr>
              <a:t>(РАГЬЕН) </a:t>
            </a:r>
          </a:p>
          <a:p>
            <a:pPr marL="342900" indent="-34290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1600" b="1" dirty="0" smtClean="0">
                <a:solidFill>
                  <a:schemeClr val="accent1"/>
                </a:solidFill>
              </a:rPr>
              <a:t>Растение со светлыми листьями помогает ослабленным людям прийти в норму, а с темными листьями «забирает» негативную энергию.  Как называется такое растение? </a:t>
            </a:r>
            <a:r>
              <a:rPr lang="ru-RU" sz="1600" b="1" dirty="0" smtClean="0">
                <a:solidFill>
                  <a:srgbClr val="7030A0"/>
                </a:solidFill>
              </a:rPr>
              <a:t>(ЮЩПЛ)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285728"/>
            <a:ext cx="8358246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Головоломка «Угадай названия цветов» от Виктории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357188" y="285750"/>
            <a:ext cx="8501062" cy="1285875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pic>
        <p:nvPicPr>
          <p:cNvPr id="4098" name="Picture 2" descr="C:\Documents and Settings\Admin\Мои документы\Мои видеозаписи\Мои рисунки\Рисунок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57158" y="2071678"/>
            <a:ext cx="3643338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Documents and Settings\Admin\Мои документы\Мои видеозаписи\Мои рисунки\Рисунок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857752" y="2071678"/>
            <a:ext cx="3714776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14282" y="142852"/>
            <a:ext cx="871543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Любимые домашние питомцы –такие ласковые, нежные. Погладишь кошку – стресс легко снимешь.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42875" y="214313"/>
            <a:ext cx="8786813" cy="1143000"/>
          </a:xfrm>
        </p:spPr>
        <p:txBody>
          <a:bodyPr/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en-US" sz="1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142875" y="1214438"/>
            <a:ext cx="4572000" cy="5072062"/>
          </a:xfrm>
          <a:prstGeom prst="round2Diag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txBody>
          <a:bodyPr/>
          <a:lstStyle/>
          <a:p>
            <a:pPr algn="just">
              <a:defRPr/>
            </a:pP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«Дошкольник – ученик».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Личностно-ориентированная программа «Начальная школа </a:t>
            </a:r>
            <a:r>
              <a:rPr lang="en-US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XXI 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века»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(руководитель – чл.-корр. РАО проф. Н.Ф.Виноградова).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Профилактическая  программа «Разговор о правильном питании»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(авт. М.М. Безруких, Т.А. Филиппова, А.Г. Макеева).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«Береги здоровье смолоду»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рамках программы «Разговор о правильном питании».</a:t>
            </a:r>
            <a:endParaRPr lang="ru-RU" sz="1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Дни Здоровья.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Недели Здоровья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КТД </a:t>
            </a:r>
            <a:r>
              <a:rPr lang="ru-RU" sz="1600" dirty="0" smtClean="0">
                <a:solidFill>
                  <a:srgbClr val="7030A0"/>
                </a:solidFill>
              </a:rPr>
              <a:t>на основе программы воспитательной работы школы «Родное Отечество».</a:t>
            </a:r>
            <a:endParaRPr lang="ru-RU" sz="1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1600" dirty="0" smtClean="0">
              <a:solidFill>
                <a:srgbClr val="FF0000"/>
              </a:solidFill>
            </a:endParaRPr>
          </a:p>
          <a:p>
            <a:pPr algn="just">
              <a:defRPr/>
            </a:pPr>
            <a:endParaRPr lang="ru-RU" sz="1600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214290"/>
            <a:ext cx="8786874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Направления здоровьесберегающей деятельности</a:t>
            </a:r>
          </a:p>
        </p:txBody>
      </p:sp>
      <p:pic>
        <p:nvPicPr>
          <p:cNvPr id="7175" name="Picture 7" descr="C:\Documents and Settings\Admin\Мои документы\Мои рисунки\Новая папка\Рисунок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57752" y="1928802"/>
            <a:ext cx="4071966" cy="3393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pic>
        <p:nvPicPr>
          <p:cNvPr id="26632" name="Picture 8" descr="D:\документы\Усманова\Школа\2008_11_27\Я и мой класс 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071670" y="2071678"/>
            <a:ext cx="4214842" cy="3500462"/>
          </a:xfrm>
          <a:solidFill>
            <a:srgbClr val="FFFFFF">
              <a:shade val="85000"/>
            </a:srgbClr>
          </a:solidFill>
          <a:ln w="88900" cap="sq"/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627" name="Текст 11"/>
          <p:cNvSpPr>
            <a:spLocks noGrp="1"/>
          </p:cNvSpPr>
          <p:nvPr>
            <p:ph type="body" idx="4294967295"/>
          </p:nvPr>
        </p:nvSpPr>
        <p:spPr>
          <a:xfrm>
            <a:off x="8875713" y="1928813"/>
            <a:ext cx="268287" cy="657225"/>
          </a:xfrm>
        </p:spPr>
        <p:txBody>
          <a:bodyPr>
            <a:normAutofit fontScale="47500" lnSpcReduction="20000"/>
          </a:bodyPr>
          <a:lstStyle/>
          <a:p>
            <a:pPr eaLnBrk="1" hangingPunct="1"/>
            <a:r>
              <a:rPr lang="ru-RU" smtClean="0"/>
              <a:t>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291"/>
            <a:ext cx="8715436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Культурное времяпрепровождение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endParaRPr lang="ru-RU" smtClean="0"/>
          </a:p>
        </p:txBody>
      </p:sp>
      <p:pic>
        <p:nvPicPr>
          <p:cNvPr id="8" name="Picture 2" descr="C:\Documents and Settings\Admin\Рабочий стол\для документации\фото стресс\Picture1 2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428860" y="2357430"/>
            <a:ext cx="4286280" cy="3377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500034" y="357166"/>
            <a:ext cx="8215370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Танцы дают положительный настрой, радостные эмоции и аплодисменты зрителей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3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1143000"/>
          </a:xfrm>
        </p:spPr>
        <p:txBody>
          <a:bodyPr/>
          <a:lstStyle/>
          <a:p>
            <a:pPr eaLnBrk="1" hangingPunct="1"/>
            <a:r>
              <a:rPr lang="en-US" smtClean="0"/>
              <a:t> </a:t>
            </a:r>
            <a:endParaRPr lang="ru-RU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214290"/>
            <a:ext cx="8143932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Веселые конкурсы на праздниках радуют не только нас, но и наших мам</a:t>
            </a:r>
          </a:p>
        </p:txBody>
      </p:sp>
      <p:pic>
        <p:nvPicPr>
          <p:cNvPr id="1026" name="Picture 2" descr="IMG_2279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2214554"/>
            <a:ext cx="4141633" cy="3255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IMG_226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57752" y="2214554"/>
            <a:ext cx="4071966" cy="3264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pic>
        <p:nvPicPr>
          <p:cNvPr id="26630" name="Picture 6" descr="C:\Documents and Settings\Admin\Мои документы\Мои рисунки\Рисунок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714348" y="2214554"/>
            <a:ext cx="3643338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31" name="Picture 7" descr="C:\Documents and Settings\Admin\Мои документы\Мои рисунки\Рисунок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786314" y="2285992"/>
            <a:ext cx="3866400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285720" y="142852"/>
            <a:ext cx="8572560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Игра на музыкальных инструментах в свободное время помогает отдохнуть и забыть ОБО всех неприятных моментах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57158" y="1214422"/>
            <a:ext cx="8501122" cy="4857784"/>
          </a:xfrm>
          <a:prstGeom prst="round2DiagRect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Напомните другу победы, которые были в его жизни, людей, которые о нем хорошо отзывались, радости, которые он испытывал.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b="1" dirty="0" smtClean="0">
                <a:solidFill>
                  <a:srgbClr val="0070C0"/>
                </a:solidFill>
              </a:rPr>
              <a:t>Можно назвать подруге все ее лучшие качества, предложить ей любимые лакомства, пойти погулять вместе или посмотреть веселый фильм. Главное, чтобы друг чувствовал ваше доверие, поддержку. </a:t>
            </a:r>
            <a:r>
              <a:rPr lang="ru-RU" sz="2400" b="1" dirty="0" smtClean="0">
                <a:solidFill>
                  <a:srgbClr val="FF0000"/>
                </a:solidFill>
              </a:rPr>
              <a:t>Пословица гласит: «Друг познается в беде</a:t>
            </a:r>
            <a:r>
              <a:rPr lang="ru-RU" sz="2400" dirty="0" smtClean="0">
                <a:solidFill>
                  <a:srgbClr val="FF0000"/>
                </a:solidFill>
              </a:rPr>
              <a:t>».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85728"/>
            <a:ext cx="8715436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Поддержка друга в трудную минуту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9" name="Текст 8"/>
          <p:cNvSpPr>
            <a:spLocks noGrp="1"/>
          </p:cNvSpPr>
          <p:nvPr>
            <p:ph idx="1"/>
          </p:nvPr>
        </p:nvSpPr>
        <p:spPr>
          <a:prstGeom prst="round2DiagRect">
            <a:avLst/>
          </a:prstGeo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defRPr/>
            </a:pP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57166"/>
            <a:ext cx="8358246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Вышивание «крестиком» помогает успокоиться, сосредоточиться, а выполненная работа доставляет радость </a:t>
            </a:r>
          </a:p>
        </p:txBody>
      </p:sp>
      <p:pic>
        <p:nvPicPr>
          <p:cNvPr id="2050" name="Picture 2" descr="C:\Documents and Settings\Admin\Мои документы\Мои рисунки\Рисунок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5984" y="1714488"/>
            <a:ext cx="4000496" cy="46020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pic>
        <p:nvPicPr>
          <p:cNvPr id="23558" name="Picture 6" descr="C:\Documents and Settings\Admin\Мои документы\Мои рисунки\Рисунок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500034" y="2000240"/>
            <a:ext cx="3857652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57158" y="285728"/>
            <a:ext cx="8643998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За помощью, поддержкой многие люди обращаются в храм</a:t>
            </a:r>
          </a:p>
        </p:txBody>
      </p:sp>
      <p:pic>
        <p:nvPicPr>
          <p:cNvPr id="26632" name="Picture 8" descr="C:\Documents and Settings\Admin\Мои документы\Мои рисунки\Новая папка\Рисунок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57752" y="2000240"/>
            <a:ext cx="3643337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313" y="0"/>
            <a:ext cx="8929687" cy="1214438"/>
          </a:xfrm>
          <a:prstGeom prst="round2Diag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4819" name="Текст 6"/>
          <p:cNvSpPr>
            <a:spLocks noGrp="1"/>
          </p:cNvSpPr>
          <p:nvPr>
            <p:ph type="body" idx="1"/>
          </p:nvPr>
        </p:nvSpPr>
        <p:spPr>
          <a:xfrm>
            <a:off x="2928938" y="2428875"/>
            <a:ext cx="3214687" cy="642938"/>
          </a:xfrm>
        </p:spPr>
        <p:txBody>
          <a:bodyPr/>
          <a:lstStyle/>
          <a:p>
            <a:pPr algn="ctr" eaLnBrk="1" hangingPunct="1"/>
            <a:r>
              <a:rPr lang="ru-RU" sz="1600" smtClean="0">
                <a:solidFill>
                  <a:srgbClr val="002060"/>
                </a:solidFill>
              </a:rPr>
              <a:t>  </a:t>
            </a:r>
            <a:r>
              <a:rPr lang="en-US" sz="1600" smtClean="0">
                <a:solidFill>
                  <a:srgbClr val="002060"/>
                </a:solidFill>
              </a:rPr>
              <a:t>   </a:t>
            </a:r>
            <a:endParaRPr lang="ru-RU" sz="1500" i="1" smtClean="0">
              <a:solidFill>
                <a:srgbClr val="7030A0"/>
              </a:solidFill>
            </a:endParaRPr>
          </a:p>
          <a:p>
            <a:pPr eaLnBrk="1" hangingPunct="1"/>
            <a:endParaRPr lang="ru-RU" smtClean="0"/>
          </a:p>
        </p:txBody>
      </p:sp>
      <p:pic>
        <p:nvPicPr>
          <p:cNvPr id="10" name="Picture 7" descr="C:\Documents and Settings\Admin\Мои документы\Мои рисунки\Рисунок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6572264" y="1357298"/>
            <a:ext cx="2000264" cy="2571768"/>
          </a:xfrm>
          <a:solidFill>
            <a:srgbClr val="FFFFFF">
              <a:shade val="85000"/>
            </a:srgbClr>
          </a:solidFill>
          <a:ln w="88900" cap="sq"/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897" name="Picture 9" descr="C:\Documents and Settings\Admin\Мои документы\Мои рисунки\Рисунок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3357554" y="2786058"/>
            <a:ext cx="2214578" cy="2500330"/>
          </a:xfrm>
          <a:solidFill>
            <a:srgbClr val="FFFFFF">
              <a:shade val="85000"/>
            </a:srgbClr>
          </a:solidFill>
          <a:ln w="88900" cap="sq"/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14282" y="0"/>
            <a:ext cx="8643998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Лучшее лекарство от стресса – это спорт </a:t>
            </a:r>
          </a:p>
        </p:txBody>
      </p:sp>
      <p:pic>
        <p:nvPicPr>
          <p:cNvPr id="12" name="Picture 6" descr="C:\Documents and Settings\Admin\Мои документы\Мои рисунки\Рисунок1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42910" y="1357298"/>
            <a:ext cx="200026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  <a:endParaRPr lang="ru-RU" smtClean="0"/>
          </a:p>
        </p:txBody>
      </p:sp>
      <p:sp>
        <p:nvSpPr>
          <p:cNvPr id="8" name="Rectangle 3" descr="3"/>
          <p:cNvSpPr>
            <a:spLocks noGrp="1" noChangeArrowheads="1"/>
          </p:cNvSpPr>
          <p:nvPr>
            <p:ph idx="1"/>
          </p:nvPr>
        </p:nvSpPr>
        <p:spPr>
          <a:xfrm>
            <a:off x="2571736" y="1785926"/>
            <a:ext cx="3714776" cy="4572032"/>
          </a:xfrm>
          <a:blipFill dpi="0" rotWithShape="0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285728"/>
            <a:ext cx="8358246" cy="138499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Прогулки, игры на свежем воздухе снимают перенапряжение, дают положительные эмоции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95864"/>
          </a:xfrm>
          <a:prstGeom prst="round2Diag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факультативе «Знатоки русской речи» мы сочиняем сказки.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Ребята верят  в целебную силу сказки, ведь  в сказках  добро всегда побеждает зло. Им нравится сочинять сказочные истории, сказки о дружбе, зависти, интересных необычных приключениях.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Человек, занимающийся  литературным творчеством, меньше подвержен стрессу, так как занят увлекательным делом.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357166"/>
            <a:ext cx="8501122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Целебная сила сказки</a:t>
            </a:r>
          </a:p>
        </p:txBody>
      </p:sp>
      <p:pic>
        <p:nvPicPr>
          <p:cNvPr id="11" name="Picture 12" descr="photo_801323_sma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857628"/>
            <a:ext cx="1239143" cy="1893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1" descr="CAM50DK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857628"/>
            <a:ext cx="1285884" cy="185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214313" y="0"/>
            <a:ext cx="8786812" cy="1571625"/>
          </a:xfrm>
        </p:spPr>
        <p:txBody>
          <a:bodyPr/>
          <a:lstStyle/>
          <a:p>
            <a:r>
              <a:rPr lang="en-US" dirty="0" smtClean="0"/>
              <a:t> </a:t>
            </a:r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0"/>
            <a:ext cx="8429684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Психологические аспекты здоровьсберегающей деятельности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43250" y="1143000"/>
            <a:ext cx="2428875" cy="142875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Демократический стиль руководства, основанный на взаимопонимании и доверии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43625" y="3071813"/>
            <a:ext cx="2428875" cy="142875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Приемы педагогической поддержки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5750" y="3071813"/>
            <a:ext cx="2428875" cy="142875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Принципы воспитательной работы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29188" y="5214938"/>
            <a:ext cx="2428875" cy="142875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Наблюдения за мотивацией классных часов 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85875" y="5214938"/>
            <a:ext cx="2428875" cy="142875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Наблюдения за  состоянием  учащихся </a:t>
            </a: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857375"/>
            <a:ext cx="8229600" cy="4708525"/>
          </a:xfrm>
          <a:prstGeom prst="round2DiagRect">
            <a:avLst/>
          </a:prstGeom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Стресс – </a:t>
            </a:r>
            <a:r>
              <a:rPr lang="ru-RU" sz="1400" dirty="0" smtClean="0"/>
              <a:t>колоссальное напряжение всего организма, он подавляет работу иммунной системы. Многие заболевания, обусловленные стрессом, возникают из-за дефицита питательных веществ.</a:t>
            </a:r>
            <a:endParaRPr lang="ru-RU" sz="1400" b="1" baseline="-250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357166"/>
            <a:ext cx="828680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Правильное питание против стресса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1472" y="3105835"/>
            <a:ext cx="8072494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Витамины помогают нам расти спокойными и здоровыми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8" name="Picture 8" descr="C:\Documents and Settings\Admin\Мои документы\Мои рисунки\Новая папка\Рисунок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3714752"/>
            <a:ext cx="271462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39" name="Рисунок 8" descr="jagod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458075"/>
            <a:ext cx="10096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0" name="Рисунок 3" descr="58R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24850"/>
            <a:ext cx="93345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1" name="Рисунок 9" descr="malina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0010775"/>
            <a:ext cx="103822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42" name="Rectangle 12"/>
          <p:cNvSpPr>
            <a:spLocks noChangeArrowheads="1"/>
          </p:cNvSpPr>
          <p:nvPr/>
        </p:nvSpPr>
        <p:spPr bwMode="auto">
          <a:xfrm>
            <a:off x="0" y="0"/>
            <a:ext cx="914400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 bIns="0" anchor="ctr">
            <a:spAutoFit/>
          </a:bodyPr>
          <a:lstStyle/>
          <a:p>
            <a:pPr algn="ctr"/>
            <a:r>
              <a:rPr lang="ru-RU" sz="2000" b="1">
                <a:solidFill>
                  <a:srgbClr val="B83D68"/>
                </a:solidFill>
                <a:latin typeface="Cambria" pitchFamily="18" charset="0"/>
                <a:cs typeface="Times New Roman" pitchFamily="18" charset="0"/>
              </a:rPr>
              <a:t>Угадай названия 15 продуктов.</a:t>
            </a:r>
          </a:p>
          <a:p>
            <a:pPr algn="ctr" eaLnBrk="0" hangingPunct="0"/>
            <a:r>
              <a:rPr lang="ru-RU" sz="20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В условиях стресса истощаются запасы кальция и магния, поэтому в рационе ребенка ежедневно должны присутствовать продукты, богатые этими веществами. Школьники должны регулярно есть продукты, содержащие бета – каротин и витамин С.</a:t>
            </a:r>
            <a:endParaRPr lang="ru-RU" sz="2000"/>
          </a:p>
          <a:p>
            <a:pPr eaLnBrk="0" hangingPunct="0"/>
            <a:endParaRPr lang="ru-RU"/>
          </a:p>
        </p:txBody>
      </p:sp>
      <p:sp>
        <p:nvSpPr>
          <p:cNvPr id="41143" name="Rectangle 13"/>
          <p:cNvSpPr>
            <a:spLocks noChangeArrowheads="1"/>
          </p:cNvSpPr>
          <p:nvPr/>
        </p:nvSpPr>
        <p:spPr bwMode="auto">
          <a:xfrm>
            <a:off x="0" y="3829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>
                <a:latin typeface="Calibri" pitchFamily="34" charset="0"/>
                <a:cs typeface="Times New Roman" pitchFamily="18" charset="0"/>
              </a:rPr>
              <a:t>        </a:t>
            </a:r>
            <a:endParaRPr lang="ru-RU"/>
          </a:p>
        </p:txBody>
      </p:sp>
      <p:sp>
        <p:nvSpPr>
          <p:cNvPr id="41144" name="Rectangle 14"/>
          <p:cNvSpPr>
            <a:spLocks noChangeArrowheads="1"/>
          </p:cNvSpPr>
          <p:nvPr/>
        </p:nvSpPr>
        <p:spPr bwMode="auto">
          <a:xfrm>
            <a:off x="0" y="95535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145" name="Rectangle 15"/>
          <p:cNvSpPr>
            <a:spLocks noChangeArrowheads="1"/>
          </p:cNvSpPr>
          <p:nvPr/>
        </p:nvSpPr>
        <p:spPr bwMode="auto">
          <a:xfrm>
            <a:off x="0" y="11106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074" name="Picture 2" descr="C:\Documents and Settings\Администратор\Мои документы\Мои рисунки\Рисунок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14612" y="2000240"/>
            <a:ext cx="3962400" cy="38592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1538" y="142852"/>
            <a:ext cx="7858180" cy="71438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Список используемой литературы</a:t>
            </a:r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28688"/>
            <a:ext cx="8472488" cy="5786437"/>
          </a:xfrm>
          <a:prstGeom prst="round2Diag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«Учебный стресс и способы его нейтрализации» (В.В.Онишина, часть 1, М., 2007 г.)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9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Самоактуализация</a:t>
            </a: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личности в процессе учебной деятельности»(В.В.Онишина,  М., 2009 г.)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«Социальная компетентность классного руководителя: режиссура совместных действий» ( под редакцией </a:t>
            </a:r>
            <a:r>
              <a:rPr lang="ru-RU" sz="19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А.Г.Асмолова</a:t>
            </a: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Г.У.Солдатовой, М., Учебная книга БИС, 2007 г.)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«Семья. Искусство общения с ребенком». (Под редакцией А.Г. </a:t>
            </a:r>
            <a:r>
              <a:rPr lang="ru-RU" sz="19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Асмолова</a:t>
            </a: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М., «Учебная книга БИС», 2008) 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«Адаптационные занятия с первоклассниками»(</a:t>
            </a:r>
            <a:r>
              <a:rPr lang="ru-RU" sz="19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С.И.Тукачева</a:t>
            </a: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Волгоград, «Учитель», 2007 г.)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Журнал «Здоровье школьника» (№3 2006 г., М., ул. Ярославская, д.8, корп. 5)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Журнал «7 дней» (№ 38 2007 г.,  Издатель ЗАО «Издательство Семь Дней»)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Журнал «Круг жизни» (№4 , 2008 г., М., ул. </a:t>
            </a:r>
            <a:r>
              <a:rPr lang="ru-RU" sz="19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Щербаковская</a:t>
            </a: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д.53, корп. 16)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Журнал «Самозащита» (№5, 2008 г., М., Б. Каретный, д. 17, стр. 2)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Журнал «Тайны звезд» (№2, 2008 г.,</a:t>
            </a:r>
            <a:r>
              <a:rPr lang="en-US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№3 2008 г. ООО «Издательство «Бауэр- Логос»)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Журнал «Все для женщины» (№38, 2007 г., Издатель ЗАО «</a:t>
            </a:r>
            <a:r>
              <a:rPr lang="ru-RU" sz="19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Логос-Медиа</a:t>
            </a: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», г.Москва, ул.Вятская, 49, стр. 1)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Журнал « Лиза. Приятного аппетита» (№7 1998 г.,  Учредитель и издатель ЗАО «Издательский дом «Бурда»)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19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Журнал « Лиза. Приятного аппетита» (№1  2002 г.,  Учредитель ЗАО «Издательский дом «Бурда»)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85750" y="214313"/>
            <a:ext cx="8643938" cy="857250"/>
          </a:xfrm>
        </p:spPr>
        <p:txBody>
          <a:bodyPr/>
          <a:lstStyle/>
          <a:p>
            <a:r>
              <a:rPr lang="ru-RU" smtClean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42852"/>
            <a:ext cx="800105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Принципы воспитательной работы с учащимися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1813" y="1071563"/>
            <a:ext cx="2714625" cy="16430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002060"/>
                </a:solidFill>
              </a:rPr>
              <a:t>Безграничная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 вера 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в ребенка</a:t>
            </a:r>
            <a:r>
              <a:rPr lang="ru-RU" dirty="0">
                <a:solidFill>
                  <a:srgbClr val="002060"/>
                </a:solidFill>
              </a:rPr>
              <a:t> -  к</a:t>
            </a:r>
            <a:r>
              <a:rPr lang="en-US" dirty="0">
                <a:solidFill>
                  <a:srgbClr val="002060"/>
                </a:solidFill>
              </a:rPr>
              <a:t>аждый может 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может научиться 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всему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5750" y="2714625"/>
            <a:ext cx="2714625" cy="16430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Содружество классного руководителя и учащихся.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929313" y="2714625"/>
            <a:ext cx="2714625" cy="16430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Небольшой успех сегодня – гарантия победы на завтра.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428750" y="5000625"/>
            <a:ext cx="2714625" cy="16430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Не предъявлять к детям и самой себе невозможных требований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86313" y="5000625"/>
            <a:ext cx="2714625" cy="16430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</a:rPr>
              <a:t>Настраивать детей и себя на постоянное саморазвитие.</a:t>
            </a:r>
          </a:p>
          <a:p>
            <a:pPr algn="ctr">
              <a:defRPr/>
            </a:pPr>
            <a:endParaRPr lang="ru-RU" dirty="0"/>
          </a:p>
        </p:txBody>
      </p:sp>
      <p:pic>
        <p:nvPicPr>
          <p:cNvPr id="9226" name="Picture 10" descr="C:\Documents and Settings\Admin\Мои документы\Мои рисунки\Новая папка\Рисунок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86116" y="2857496"/>
            <a:ext cx="2357454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42875" y="0"/>
            <a:ext cx="8715375" cy="857250"/>
          </a:xfrm>
        </p:spPr>
        <p:txBody>
          <a:bodyPr/>
          <a:lstStyle/>
          <a:p>
            <a:r>
              <a:rPr lang="ru-RU" smtClean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42852"/>
            <a:ext cx="8501122" cy="1077218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Приемы педагогической поддержки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00430" y="3143248"/>
            <a:ext cx="2000264" cy="1000132"/>
          </a:xfrm>
          <a:prstGeom prst="roundRect">
            <a:avLst/>
          </a:prstGeom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</a:rPr>
              <a:t>Наличие эмоциональных разрядок: шуток, улыбок, афоризмов с комментариями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43504" y="1500174"/>
            <a:ext cx="2000264" cy="1000132"/>
          </a:xfrm>
          <a:prstGeom prst="roundRect">
            <a:avLst/>
          </a:prstGeom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</a:rPr>
              <a:t>Вариативность предлагаемых заданий.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14480" y="1500174"/>
            <a:ext cx="2000264" cy="1000132"/>
          </a:xfrm>
          <a:prstGeom prst="roundRect">
            <a:avLst/>
          </a:prstGeom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</a:rPr>
              <a:t>Нетрадиционные формы проведения занятий: путешествия, соревнования, олимпиады, конкурсы.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43504" y="4786322"/>
            <a:ext cx="2000264" cy="1000132"/>
          </a:xfrm>
          <a:prstGeom prst="roundRect">
            <a:avLst/>
          </a:prstGeom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</a:rPr>
              <a:t>Положительная психологическая атмосфера занятий.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43702" y="3143248"/>
            <a:ext cx="2000264" cy="1000132"/>
          </a:xfrm>
          <a:prstGeom prst="roundRect">
            <a:avLst/>
          </a:prstGeom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</a:rPr>
              <a:t>Разноуровневые задания как способ создания «ситуации успеха».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8596" y="3143248"/>
            <a:ext cx="2000264" cy="1000132"/>
          </a:xfrm>
          <a:prstGeom prst="roundRect">
            <a:avLst/>
          </a:prstGeom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</a:rPr>
              <a:t>Индивидуально ориентированные критерии оценки.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14480" y="4786322"/>
            <a:ext cx="2000264" cy="1000132"/>
          </a:xfrm>
          <a:prstGeom prst="roundRect">
            <a:avLst/>
          </a:prstGeom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rgbClr val="002060"/>
                </a:solidFill>
              </a:rPr>
              <a:t>Рефлексия как способ осознания ребёнком своего уровня овладением знаниями.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0"/>
          <p:cNvSpPr>
            <a:spLocks noGrp="1"/>
          </p:cNvSpPr>
          <p:nvPr>
            <p:ph type="title"/>
          </p:nvPr>
        </p:nvSpPr>
        <p:spPr>
          <a:xfrm>
            <a:off x="142875" y="0"/>
            <a:ext cx="8786813" cy="1071563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/>
              <a:t/>
            </a:r>
            <a:br>
              <a:rPr lang="ru-RU" smtClean="0"/>
            </a:br>
            <a:r>
              <a:rPr lang="ru-RU" sz="5400" smtClean="0"/>
              <a:t> </a:t>
            </a:r>
            <a:r>
              <a:rPr lang="ru-RU" sz="2000" b="1" smtClean="0">
                <a:solidFill>
                  <a:srgbClr val="FF0000"/>
                </a:solidFill>
              </a:rPr>
              <a:t>Динамика наблюдений за состоянием учащихся 1 «А» класса за  2005/2006,  2 «А» класса за 2006/2007, 3 «А» класса за  2007/2008уч.г., 4 «А» класса  за декабрь 2008г.</a:t>
            </a:r>
          </a:p>
        </p:txBody>
      </p:sp>
      <p:sp>
        <p:nvSpPr>
          <p:cNvPr id="10243" name="Содержимое 12"/>
          <p:cNvSpPr>
            <a:spLocks noGrp="1"/>
          </p:cNvSpPr>
          <p:nvPr>
            <p:ph idx="1"/>
          </p:nvPr>
        </p:nvSpPr>
        <p:spPr>
          <a:xfrm>
            <a:off x="1143000" y="1143000"/>
            <a:ext cx="6357938" cy="4071938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16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0" y="142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sp>
        <p:nvSpPr>
          <p:cNvPr id="10245" name="Rectangle 10"/>
          <p:cNvSpPr>
            <a:spLocks noChangeArrowheads="1"/>
          </p:cNvSpPr>
          <p:nvPr/>
        </p:nvSpPr>
        <p:spPr bwMode="auto">
          <a:xfrm>
            <a:off x="179388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100">
                <a:ea typeface="Calibri" pitchFamily="34" charset="0"/>
                <a:cs typeface="Times New Roman" pitchFamily="18" charset="0"/>
              </a:rPr>
              <a:t>	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46" name="Прямоугольник 20"/>
          <p:cNvSpPr>
            <a:spLocks noChangeArrowheads="1"/>
          </p:cNvSpPr>
          <p:nvPr/>
        </p:nvSpPr>
        <p:spPr bwMode="auto">
          <a:xfrm rot="10800000" flipV="1">
            <a:off x="2928938" y="5286375"/>
            <a:ext cx="31432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/>
              <a:t>  15-20б. (обратить внимание на режим)</a:t>
            </a:r>
          </a:p>
        </p:txBody>
      </p:sp>
      <p:sp>
        <p:nvSpPr>
          <p:cNvPr id="10247" name="Rectangle 11"/>
          <p:cNvSpPr>
            <a:spLocks noChangeArrowheads="1"/>
          </p:cNvSpPr>
          <p:nvPr/>
        </p:nvSpPr>
        <p:spPr bwMode="auto">
          <a:xfrm>
            <a:off x="2857500" y="5357813"/>
            <a:ext cx="142875" cy="142875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8" name="Rectangle 12"/>
          <p:cNvSpPr>
            <a:spLocks noChangeArrowheads="1"/>
          </p:cNvSpPr>
          <p:nvPr/>
        </p:nvSpPr>
        <p:spPr bwMode="auto">
          <a:xfrm>
            <a:off x="2857500" y="5643563"/>
            <a:ext cx="142875" cy="142875"/>
          </a:xfrm>
          <a:prstGeom prst="rect">
            <a:avLst/>
          </a:prstGeom>
          <a:solidFill>
            <a:srgbClr val="C000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9" name="Rectangle 14"/>
          <p:cNvSpPr>
            <a:spLocks noChangeArrowheads="1"/>
          </p:cNvSpPr>
          <p:nvPr/>
        </p:nvSpPr>
        <p:spPr bwMode="auto">
          <a:xfrm>
            <a:off x="2928938" y="5572125"/>
            <a:ext cx="3071812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100" dirty="0">
                <a:ea typeface="Calibri" pitchFamily="34" charset="0"/>
                <a:cs typeface="Times New Roman" pitchFamily="18" charset="0"/>
              </a:rPr>
              <a:t>0-15б. (состояние не вызывает тревоги)</a:t>
            </a:r>
            <a:endParaRPr lang="ru-RU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50" name="Rectangle 16"/>
          <p:cNvSpPr>
            <a:spLocks noChangeArrowheads="1"/>
          </p:cNvSpPr>
          <p:nvPr/>
        </p:nvSpPr>
        <p:spPr bwMode="auto">
          <a:xfrm>
            <a:off x="2714625" y="5929313"/>
            <a:ext cx="321468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100">
                <a:ea typeface="Calibri" pitchFamily="34" charset="0"/>
                <a:cs typeface="Times New Roman" pitchFamily="18" charset="0"/>
              </a:rPr>
              <a:t>        более 20б. (значительное напряжение </a:t>
            </a:r>
          </a:p>
          <a:p>
            <a:pPr eaLnBrk="0" hangingPunct="0"/>
            <a:r>
              <a:rPr lang="ru-RU" sz="1100">
                <a:ea typeface="Calibri" pitchFamily="34" charset="0"/>
                <a:cs typeface="Times New Roman" pitchFamily="18" charset="0"/>
              </a:rPr>
              <a:t>        и ухудшение психического здоровья)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51" name="Rectangle 15"/>
          <p:cNvSpPr>
            <a:spLocks noChangeArrowheads="1"/>
          </p:cNvSpPr>
          <p:nvPr/>
        </p:nvSpPr>
        <p:spPr bwMode="auto">
          <a:xfrm>
            <a:off x="2857500" y="6000750"/>
            <a:ext cx="142875" cy="142875"/>
          </a:xfrm>
          <a:prstGeom prst="rect">
            <a:avLst/>
          </a:prstGeom>
          <a:solidFill>
            <a:srgbClr val="007635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2" name="Rectangle 17"/>
          <p:cNvSpPr>
            <a:spLocks noChangeArrowheads="1"/>
          </p:cNvSpPr>
          <p:nvPr/>
        </p:nvSpPr>
        <p:spPr bwMode="auto">
          <a:xfrm>
            <a:off x="179388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100">
                <a:ea typeface="Calibri" pitchFamily="34" charset="0"/>
                <a:cs typeface="Times New Roman" pitchFamily="18" charset="0"/>
              </a:rPr>
              <a:t>	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53" name="Picture 14" descr="C:\Documents and Settings\Admin\Мои документы\Мои рисунки\Новая папка\Рисунок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14501" y="1605480"/>
            <a:ext cx="5072078" cy="3395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625" y="142875"/>
            <a:ext cx="8572500" cy="5715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000" dirty="0" smtClean="0"/>
              <a:t> </a:t>
            </a:r>
            <a:r>
              <a:rPr lang="ru-RU" sz="20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Анкета</a:t>
            </a:r>
            <a:br>
              <a:rPr lang="ru-RU" sz="20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2000" b="1" i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«Расскажи о наших классных часах».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42875" y="785813"/>
            <a:ext cx="4357688" cy="6072187"/>
          </a:xfrm>
          <a:prstGeom prst="round2DiagRect">
            <a:avLst>
              <a:gd name="adj1" fmla="val 16514"/>
              <a:gd name="adj2" fmla="val 5490"/>
            </a:avLst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1.Тебе нравятся наши классные часы?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да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 очень</a:t>
            </a:r>
          </a:p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Ты всегда с радостью идешь на классные часы? 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чаще  не хочется идти 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бывает по-разному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да</a:t>
            </a:r>
          </a:p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Если бы  классный руководитель сказал, что завтра на классный час не обязательно приходить всем ученикам, ты пошел бы?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да, пошел бы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 знаю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пошел бы домой</a:t>
            </a:r>
          </a:p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4.Тебе нравятся, когда у вас отменяют классные часы?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 знаю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да</a:t>
            </a:r>
          </a:p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Ты хотел бы, чтобы тебе давали больше поручений?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 знаю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хотел бы</a:t>
            </a:r>
          </a:p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Ты испытываешь трудности при выполнении заданий, которые дает тебе классный руководитель или твои ребята?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иногда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да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785813"/>
            <a:ext cx="4352925" cy="5857875"/>
          </a:xfrm>
          <a:prstGeom prst="round2Diag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Ты часто рассказываешь о прожитом школьном дне  своим родителям?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 рассказываю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редко 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да</a:t>
            </a:r>
          </a:p>
          <a:p>
            <a:pPr>
              <a:defRPr/>
            </a:pPr>
            <a:r>
              <a:rPr lang="en-US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Какие классные часы тебе нравятся? Запиши свой ответ.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У тебя в классе много друзей</a:t>
            </a: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много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мало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нет друзей</a:t>
            </a:r>
          </a:p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Тебе нравятся твои одноклассники?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нравятся 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 очень</a:t>
            </a:r>
          </a:p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Какие праздники в нашем классе тебе понравились? Запиши свой ответ.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1</a:t>
            </a:r>
            <a:r>
              <a:rPr lang="en-US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О чем бы ты хотел поговорить на классном часу?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Как ты относишься к своим поручениям?</a:t>
            </a:r>
            <a:endParaRPr lang="ru-RU" sz="11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выполняю добросовестно</a:t>
            </a:r>
            <a:r>
              <a:rPr lang="en-US" sz="11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не всегда выполняю</a:t>
            </a:r>
          </a:p>
          <a:p>
            <a:pPr>
              <a:defRPr/>
            </a:pP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не люблю, когда мне что-то поручают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ru-RU" smtClean="0"/>
              <a:t/>
            </a:r>
            <a:br>
              <a:rPr lang="ru-RU" smtClean="0"/>
            </a:br>
            <a:r>
              <a:rPr lang="ru-RU" sz="1600" b="1" smtClean="0">
                <a:solidFill>
                  <a:srgbClr val="C00000"/>
                </a:solidFill>
              </a:rPr>
              <a:t> Динамика мотивации учащихся 2 "А" класса </a:t>
            </a:r>
            <a:br>
              <a:rPr lang="ru-RU" sz="1600" b="1" smtClean="0">
                <a:solidFill>
                  <a:srgbClr val="C00000"/>
                </a:solidFill>
              </a:rPr>
            </a:br>
            <a:r>
              <a:rPr lang="ru-RU" sz="1600" b="1" smtClean="0">
                <a:solidFill>
                  <a:srgbClr val="C00000"/>
                </a:solidFill>
              </a:rPr>
              <a:t> за  май 2007 года, </a:t>
            </a:r>
            <a:br>
              <a:rPr lang="ru-RU" sz="1600" b="1" smtClean="0">
                <a:solidFill>
                  <a:srgbClr val="C00000"/>
                </a:solidFill>
              </a:rPr>
            </a:br>
            <a:r>
              <a:rPr lang="ru-RU" sz="1600" b="1" smtClean="0">
                <a:solidFill>
                  <a:srgbClr val="C00000"/>
                </a:solidFill>
              </a:rPr>
              <a:t>3 "А" класса за 2007/ 2008 учебный год, 4 « А» класса за декабрь 2008 года  на классных часах.</a:t>
            </a:r>
          </a:p>
        </p:txBody>
      </p:sp>
      <p:sp>
        <p:nvSpPr>
          <p:cNvPr id="12291" name="Содержимое 3"/>
          <p:cNvSpPr>
            <a:spLocks noGrp="1"/>
          </p:cNvSpPr>
          <p:nvPr>
            <p:ph sz="half" idx="1"/>
          </p:nvPr>
        </p:nvSpPr>
        <p:spPr>
          <a:xfrm>
            <a:off x="1357313" y="5429250"/>
            <a:ext cx="7000875" cy="12858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ниже 10б. - негативное отношение к  классным часам </a:t>
            </a:r>
          </a:p>
          <a:p>
            <a:pPr>
              <a:buFont typeface="Wingdings 2" pitchFamily="18" charset="2"/>
              <a:buNone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-10-14б. – низкая мотивация</a:t>
            </a:r>
          </a:p>
          <a:p>
            <a:pPr>
              <a:buFont typeface="Wingdings 2" pitchFamily="18" charset="2"/>
              <a:buNone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-15-19б. – положительная мотивация  к классным часам, но привлекает игровая деятельность</a:t>
            </a:r>
          </a:p>
          <a:p>
            <a:pPr>
              <a:buFont typeface="Wingdings 2" pitchFamily="18" charset="2"/>
              <a:buNone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-20-24б. – хорошая мотивация</a:t>
            </a:r>
          </a:p>
          <a:p>
            <a:pPr>
              <a:buFont typeface="Wingdings 2" pitchFamily="18" charset="2"/>
              <a:buNone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-25-30б. - высокая мотивация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  <p:pic>
        <p:nvPicPr>
          <p:cNvPr id="12292" name="Диаграмма 1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785926"/>
            <a:ext cx="6500833" cy="3429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11"/>
          <p:cNvSpPr>
            <a:spLocks noChangeArrowheads="1"/>
          </p:cNvSpPr>
          <p:nvPr/>
        </p:nvSpPr>
        <p:spPr bwMode="auto">
          <a:xfrm>
            <a:off x="1143000" y="5500688"/>
            <a:ext cx="161925" cy="161925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4" name="Rectangle 12"/>
          <p:cNvSpPr>
            <a:spLocks noChangeArrowheads="1"/>
          </p:cNvSpPr>
          <p:nvPr/>
        </p:nvSpPr>
        <p:spPr bwMode="auto">
          <a:xfrm>
            <a:off x="1143000" y="5786438"/>
            <a:ext cx="161925" cy="161925"/>
          </a:xfrm>
          <a:prstGeom prst="rect">
            <a:avLst/>
          </a:prstGeom>
          <a:solidFill>
            <a:srgbClr val="97470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5" name="Rectangle 13"/>
          <p:cNvSpPr>
            <a:spLocks noChangeArrowheads="1"/>
          </p:cNvSpPr>
          <p:nvPr/>
        </p:nvSpPr>
        <p:spPr bwMode="auto">
          <a:xfrm>
            <a:off x="1143000" y="6000750"/>
            <a:ext cx="161925" cy="161925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6" name="Rectangle 14"/>
          <p:cNvSpPr>
            <a:spLocks noChangeArrowheads="1"/>
          </p:cNvSpPr>
          <p:nvPr/>
        </p:nvSpPr>
        <p:spPr bwMode="auto">
          <a:xfrm>
            <a:off x="1143000" y="6215063"/>
            <a:ext cx="161925" cy="161925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7" name="Rectangle 15"/>
          <p:cNvSpPr>
            <a:spLocks noChangeArrowheads="1"/>
          </p:cNvSpPr>
          <p:nvPr/>
        </p:nvSpPr>
        <p:spPr bwMode="auto">
          <a:xfrm>
            <a:off x="1143000" y="6429375"/>
            <a:ext cx="161925" cy="161925"/>
          </a:xfrm>
          <a:prstGeom prst="rect">
            <a:avLst/>
          </a:prstGeom>
          <a:solidFill>
            <a:srgbClr val="C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625" y="0"/>
            <a:ext cx="8286750" cy="1214438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Причины стресса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28625" y="1214438"/>
            <a:ext cx="8429625" cy="5357812"/>
          </a:xfrm>
          <a:prstGeom prst="round2DiagRect">
            <a:avLst/>
          </a:prstGeom>
          <a:ln w="1905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«открытия»,</a:t>
            </a:r>
            <a:r>
              <a:rPr lang="ru-RU" sz="2000" b="1" dirty="0" smtClean="0">
                <a:solidFill>
                  <a:srgbClr val="7030A0"/>
                </a:solidFill>
              </a:rPr>
              <a:t> что кто-то умнее, сильнее, успешнее, красивее, богаче,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неуютная обстановка класса,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некорректные высказывания учителей,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обидные выпады одноклассников, ссоры с друзьями,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7030A0"/>
                </a:solidFill>
              </a:rPr>
              <a:t>учебная нагрузка , сложности с учебой,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плохие отметки в школе,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7030A0"/>
                </a:solidFill>
              </a:rPr>
              <a:t>комплекс отличника</a:t>
            </a:r>
            <a:r>
              <a:rPr lang="ru-RU" sz="2000" b="1" dirty="0" smtClean="0">
                <a:solidFill>
                  <a:srgbClr val="0070C0"/>
                </a:solidFill>
              </a:rPr>
              <a:t>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родители заставляют посещать спортивные секции, музыкальные школы, хореографические кружки,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конфликты между родителями, развод родителей, 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стресс у кого-то из близких, болезнь близкого человека,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7030A0"/>
                </a:solidFill>
              </a:rPr>
              <a:t>перевод в другую школу,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0070C0"/>
                </a:solidFill>
              </a:rPr>
              <a:t>пропажа личных вещей</a:t>
            </a:r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400" dirty="0" smtClean="0"/>
          </a:p>
          <a:p>
            <a:pPr marL="274320" indent="-27432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500" y="428625"/>
            <a:ext cx="7424738" cy="58420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3640</TotalTime>
  <Words>1516</Words>
  <PresentationFormat>Экран (4:3)</PresentationFormat>
  <Paragraphs>212</Paragraphs>
  <Slides>32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Серпуховский муниципальный район МОУ «Дашковская средняя общеобразовательная школа» Представление опыта работы  классного руководителя 4 «А» класса  Усмановой Валентины Павловны</vt:lpstr>
      <vt:lpstr>       </vt:lpstr>
      <vt:lpstr> </vt:lpstr>
      <vt:lpstr> </vt:lpstr>
      <vt:lpstr> </vt:lpstr>
      <vt:lpstr>  Динамика наблюдений за состоянием учащихся 1 «А» класса за  2005/2006,  2 «А» класса за 2006/2007, 3 «А» класса за  2007/2008уч.г., 4 «А» класса  за декабрь 2008г.</vt:lpstr>
      <vt:lpstr>  Анкета «Расскажи о наших классных часах». </vt:lpstr>
      <vt:lpstr>  Динамика мотивации учащихся 2 "А" класса   за  май 2007 года,  3 "А" класса за 2007/ 2008 учебный год, 4 « А» класса за декабрь 2008 года  на классных часах.</vt:lpstr>
      <vt:lpstr>Причины стресса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Слайд 31</vt:lpstr>
      <vt:lpstr>Список используемой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XP-2009</cp:lastModifiedBy>
  <cp:revision>430</cp:revision>
  <dcterms:modified xsi:type="dcterms:W3CDTF">2010-01-24T17:48:09Z</dcterms:modified>
</cp:coreProperties>
</file>