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3" r:id="rId3"/>
    <p:sldId id="303" r:id="rId4"/>
    <p:sldId id="301" r:id="rId5"/>
    <p:sldId id="300" r:id="rId6"/>
    <p:sldId id="298" r:id="rId7"/>
    <p:sldId id="292" r:id="rId8"/>
    <p:sldId id="319" r:id="rId9"/>
    <p:sldId id="321" r:id="rId10"/>
    <p:sldId id="307" r:id="rId11"/>
    <p:sldId id="324" r:id="rId12"/>
    <p:sldId id="320" r:id="rId13"/>
    <p:sldId id="323" r:id="rId14"/>
    <p:sldId id="316" r:id="rId15"/>
    <p:sldId id="317" r:id="rId16"/>
    <p:sldId id="318" r:id="rId17"/>
    <p:sldId id="322" r:id="rId18"/>
    <p:sldId id="313" r:id="rId19"/>
    <p:sldId id="314" r:id="rId20"/>
    <p:sldId id="267" r:id="rId21"/>
    <p:sldId id="268" r:id="rId22"/>
    <p:sldId id="269" r:id="rId23"/>
    <p:sldId id="272" r:id="rId24"/>
    <p:sldId id="277" r:id="rId25"/>
    <p:sldId id="278" r:id="rId26"/>
    <p:sldId id="273" r:id="rId27"/>
    <p:sldId id="274" r:id="rId28"/>
    <p:sldId id="308" r:id="rId29"/>
    <p:sldId id="315" r:id="rId30"/>
    <p:sldId id="282" r:id="rId31"/>
    <p:sldId id="310" r:id="rId32"/>
    <p:sldId id="257" r:id="rId33"/>
    <p:sldId id="328" r:id="rId34"/>
    <p:sldId id="261" r:id="rId35"/>
    <p:sldId id="260" r:id="rId36"/>
    <p:sldId id="262" r:id="rId37"/>
    <p:sldId id="327" r:id="rId38"/>
    <p:sldId id="329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B5A9A-E6A9-44BA-A6F4-577C8A60EDA3}" type="doc">
      <dgm:prSet loTypeId="urn:microsoft.com/office/officeart/2005/8/layout/pyramid2" loCatId="pyramid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8453C8D-5457-4C9B-AF16-050672D96DB5}">
      <dgm:prSet custT="1"/>
      <dgm:spPr/>
      <dgm:t>
        <a:bodyPr/>
        <a:lstStyle/>
        <a:p>
          <a:pPr rtl="0"/>
          <a:r>
            <a:rPr lang="ru-RU" sz="2000" dirty="0" smtClean="0"/>
            <a:t>ПР.</a:t>
          </a:r>
          <a:endParaRPr lang="ru-RU" sz="2000" dirty="0"/>
        </a:p>
      </dgm:t>
    </dgm:pt>
    <dgm:pt modelId="{153CE545-14F6-4382-BE85-B7EC385743AA}" type="parTrans" cxnId="{F6B1C1DE-01FF-41D7-A7F2-3C47495EEA7B}">
      <dgm:prSet/>
      <dgm:spPr/>
      <dgm:t>
        <a:bodyPr/>
        <a:lstStyle/>
        <a:p>
          <a:endParaRPr lang="ru-RU"/>
        </a:p>
      </dgm:t>
    </dgm:pt>
    <dgm:pt modelId="{466E0660-D195-494B-BC01-A4C7D4D78702}" type="sibTrans" cxnId="{F6B1C1DE-01FF-41D7-A7F2-3C47495EEA7B}">
      <dgm:prSet/>
      <dgm:spPr/>
      <dgm:t>
        <a:bodyPr/>
        <a:lstStyle/>
        <a:p>
          <a:endParaRPr lang="ru-RU"/>
        </a:p>
      </dgm:t>
    </dgm:pt>
    <dgm:pt modelId="{939F9802-FE69-453C-AB23-903CBB28E06A}">
      <dgm:prSet custT="1"/>
      <dgm:spPr/>
      <dgm:t>
        <a:bodyPr/>
        <a:lstStyle/>
        <a:p>
          <a:pPr rtl="0"/>
          <a:r>
            <a:rPr lang="ru-RU" sz="1100" dirty="0" smtClean="0"/>
            <a:t>СТОПА</a:t>
          </a:r>
          <a:endParaRPr lang="ru-RU" sz="1100" dirty="0"/>
        </a:p>
      </dgm:t>
    </dgm:pt>
    <dgm:pt modelId="{3851A315-9CDD-423F-AC84-2F5B7D2D5731}" type="parTrans" cxnId="{E1512AFD-4C9C-4C94-AADA-E93B993337E5}">
      <dgm:prSet/>
      <dgm:spPr/>
      <dgm:t>
        <a:bodyPr/>
        <a:lstStyle/>
        <a:p>
          <a:endParaRPr lang="ru-RU"/>
        </a:p>
      </dgm:t>
    </dgm:pt>
    <dgm:pt modelId="{FF71711B-ABDC-49EF-973E-54593CFCBF55}" type="sibTrans" cxnId="{E1512AFD-4C9C-4C94-AADA-E93B993337E5}">
      <dgm:prSet/>
      <dgm:spPr/>
      <dgm:t>
        <a:bodyPr/>
        <a:lstStyle/>
        <a:p>
          <a:endParaRPr lang="ru-RU"/>
        </a:p>
      </dgm:t>
    </dgm:pt>
    <dgm:pt modelId="{90FF7B7A-E9FD-4C03-8FE0-C92A2D6A3FD6}">
      <dgm:prSet/>
      <dgm:spPr/>
      <dgm:t>
        <a:bodyPr/>
        <a:lstStyle/>
        <a:p>
          <a:pPr rtl="0"/>
          <a:r>
            <a:rPr lang="ru-RU" dirty="0" smtClean="0"/>
            <a:t>ТРЕУГОЛ.</a:t>
          </a:r>
          <a:endParaRPr lang="ru-RU" dirty="0"/>
        </a:p>
      </dgm:t>
    </dgm:pt>
    <dgm:pt modelId="{86AB60D8-3CA7-427F-8C22-AFFE551DA521}" type="parTrans" cxnId="{3E95D4A4-A503-469A-82FA-054FEDA19A19}">
      <dgm:prSet/>
      <dgm:spPr/>
      <dgm:t>
        <a:bodyPr/>
        <a:lstStyle/>
        <a:p>
          <a:endParaRPr lang="ru-RU"/>
        </a:p>
      </dgm:t>
    </dgm:pt>
    <dgm:pt modelId="{9E7C46EA-D32A-4CD6-A475-DE788C073745}" type="sibTrans" cxnId="{3E95D4A4-A503-469A-82FA-054FEDA19A19}">
      <dgm:prSet/>
      <dgm:spPr/>
      <dgm:t>
        <a:bodyPr/>
        <a:lstStyle/>
        <a:p>
          <a:endParaRPr lang="ru-RU"/>
        </a:p>
      </dgm:t>
    </dgm:pt>
    <dgm:pt modelId="{AF0FBA72-9911-40E2-82E6-C5968578A999}" type="pres">
      <dgm:prSet presAssocID="{C84B5A9A-E6A9-44BA-A6F4-577C8A60EDA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2D95808-CDFE-4776-9F3D-323EA1160094}" type="pres">
      <dgm:prSet presAssocID="{C84B5A9A-E6A9-44BA-A6F4-577C8A60EDA3}" presName="pyramid" presStyleLbl="node1" presStyleIdx="0" presStyleCnt="1" custScaleX="114286" custLinFactNeighborX="11310" custLinFactNeighborY="-5952"/>
      <dgm:spPr/>
    </dgm:pt>
    <dgm:pt modelId="{97069E97-55B8-484E-BF31-F001CA20C718}" type="pres">
      <dgm:prSet presAssocID="{C84B5A9A-E6A9-44BA-A6F4-577C8A60EDA3}" presName="theList" presStyleCnt="0"/>
      <dgm:spPr/>
    </dgm:pt>
    <dgm:pt modelId="{26821F51-93F0-4A81-9980-BF5B3F6DB59E}" type="pres">
      <dgm:prSet presAssocID="{38453C8D-5457-4C9B-AF16-050672D96DB5}" presName="aNode" presStyleLbl="fgAcc1" presStyleIdx="0" presStyleCnt="3" custLinFactNeighborX="41209" custLinFactNeighborY="6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1D6AD-9CAF-45FB-B80F-59201EFFC227}" type="pres">
      <dgm:prSet presAssocID="{38453C8D-5457-4C9B-AF16-050672D96DB5}" presName="aSpace" presStyleCnt="0"/>
      <dgm:spPr/>
    </dgm:pt>
    <dgm:pt modelId="{519C53D4-7CF6-43D1-BA00-995A48EF0D04}" type="pres">
      <dgm:prSet presAssocID="{939F9802-FE69-453C-AB23-903CBB28E06A}" presName="aNode" presStyleLbl="fgAcc1" presStyleIdx="1" presStyleCnt="3" custScaleY="101164" custLinFactY="8548" custLinFactNeighborX="710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BD1EC-4B00-49A2-83F1-53D111F95C04}" type="pres">
      <dgm:prSet presAssocID="{939F9802-FE69-453C-AB23-903CBB28E06A}" presName="aSpace" presStyleCnt="0"/>
      <dgm:spPr/>
    </dgm:pt>
    <dgm:pt modelId="{79EACC5D-A4C8-452A-94C7-59E235BE002D}" type="pres">
      <dgm:prSet presAssocID="{90FF7B7A-E9FD-4C03-8FE0-C92A2D6A3FD6}" presName="aNode" presStyleLbl="fgAcc1" presStyleIdx="2" presStyleCnt="3" custLinFactX="26008" custLinFactY="46921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51102-E5BD-43DF-8D09-D1C40AED297C}" type="pres">
      <dgm:prSet presAssocID="{90FF7B7A-E9FD-4C03-8FE0-C92A2D6A3FD6}" presName="aSpace" presStyleCnt="0"/>
      <dgm:spPr/>
    </dgm:pt>
  </dgm:ptLst>
  <dgm:cxnLst>
    <dgm:cxn modelId="{E1512AFD-4C9C-4C94-AADA-E93B993337E5}" srcId="{C84B5A9A-E6A9-44BA-A6F4-577C8A60EDA3}" destId="{939F9802-FE69-453C-AB23-903CBB28E06A}" srcOrd="1" destOrd="0" parTransId="{3851A315-9CDD-423F-AC84-2F5B7D2D5731}" sibTransId="{FF71711B-ABDC-49EF-973E-54593CFCBF55}"/>
    <dgm:cxn modelId="{28C250CF-68B7-41D6-8060-E0EC2B87C075}" type="presOf" srcId="{C84B5A9A-E6A9-44BA-A6F4-577C8A60EDA3}" destId="{AF0FBA72-9911-40E2-82E6-C5968578A999}" srcOrd="0" destOrd="0" presId="urn:microsoft.com/office/officeart/2005/8/layout/pyramid2"/>
    <dgm:cxn modelId="{23BD1750-78AD-463E-A310-B8F6EDFB86C0}" type="presOf" srcId="{90FF7B7A-E9FD-4C03-8FE0-C92A2D6A3FD6}" destId="{79EACC5D-A4C8-452A-94C7-59E235BE002D}" srcOrd="0" destOrd="0" presId="urn:microsoft.com/office/officeart/2005/8/layout/pyramid2"/>
    <dgm:cxn modelId="{B995DD35-D40C-44A5-B3A7-298C396F2894}" type="presOf" srcId="{38453C8D-5457-4C9B-AF16-050672D96DB5}" destId="{26821F51-93F0-4A81-9980-BF5B3F6DB59E}" srcOrd="0" destOrd="0" presId="urn:microsoft.com/office/officeart/2005/8/layout/pyramid2"/>
    <dgm:cxn modelId="{3E95D4A4-A503-469A-82FA-054FEDA19A19}" srcId="{C84B5A9A-E6A9-44BA-A6F4-577C8A60EDA3}" destId="{90FF7B7A-E9FD-4C03-8FE0-C92A2D6A3FD6}" srcOrd="2" destOrd="0" parTransId="{86AB60D8-3CA7-427F-8C22-AFFE551DA521}" sibTransId="{9E7C46EA-D32A-4CD6-A475-DE788C073745}"/>
    <dgm:cxn modelId="{F6B1C1DE-01FF-41D7-A7F2-3C47495EEA7B}" srcId="{C84B5A9A-E6A9-44BA-A6F4-577C8A60EDA3}" destId="{38453C8D-5457-4C9B-AF16-050672D96DB5}" srcOrd="0" destOrd="0" parTransId="{153CE545-14F6-4382-BE85-B7EC385743AA}" sibTransId="{466E0660-D195-494B-BC01-A4C7D4D78702}"/>
    <dgm:cxn modelId="{AA1D8A00-335E-4617-ACD0-D6646C0A3562}" type="presOf" srcId="{939F9802-FE69-453C-AB23-903CBB28E06A}" destId="{519C53D4-7CF6-43D1-BA00-995A48EF0D04}" srcOrd="0" destOrd="0" presId="urn:microsoft.com/office/officeart/2005/8/layout/pyramid2"/>
    <dgm:cxn modelId="{64807725-ABC9-4169-8625-E4362B787946}" type="presParOf" srcId="{AF0FBA72-9911-40E2-82E6-C5968578A999}" destId="{B2D95808-CDFE-4776-9F3D-323EA1160094}" srcOrd="0" destOrd="0" presId="urn:microsoft.com/office/officeart/2005/8/layout/pyramid2"/>
    <dgm:cxn modelId="{8D7092EB-F416-426E-828E-076E093B8252}" type="presParOf" srcId="{AF0FBA72-9911-40E2-82E6-C5968578A999}" destId="{97069E97-55B8-484E-BF31-F001CA20C718}" srcOrd="1" destOrd="0" presId="urn:microsoft.com/office/officeart/2005/8/layout/pyramid2"/>
    <dgm:cxn modelId="{D55AA6D5-CBE6-431F-AF8A-1FF5CC48269B}" type="presParOf" srcId="{97069E97-55B8-484E-BF31-F001CA20C718}" destId="{26821F51-93F0-4A81-9980-BF5B3F6DB59E}" srcOrd="0" destOrd="0" presId="urn:microsoft.com/office/officeart/2005/8/layout/pyramid2"/>
    <dgm:cxn modelId="{302032CD-EB04-4E8C-B594-22AF04E4A07A}" type="presParOf" srcId="{97069E97-55B8-484E-BF31-F001CA20C718}" destId="{A091D6AD-9CAF-45FB-B80F-59201EFFC227}" srcOrd="1" destOrd="0" presId="urn:microsoft.com/office/officeart/2005/8/layout/pyramid2"/>
    <dgm:cxn modelId="{0B909F45-E789-47C7-BCF3-14072A5FD4A7}" type="presParOf" srcId="{97069E97-55B8-484E-BF31-F001CA20C718}" destId="{519C53D4-7CF6-43D1-BA00-995A48EF0D04}" srcOrd="2" destOrd="0" presId="urn:microsoft.com/office/officeart/2005/8/layout/pyramid2"/>
    <dgm:cxn modelId="{AE688117-37AA-40AA-B9AE-3534367078E4}" type="presParOf" srcId="{97069E97-55B8-484E-BF31-F001CA20C718}" destId="{376BD1EC-4B00-49A2-83F1-53D111F95C04}" srcOrd="3" destOrd="0" presId="urn:microsoft.com/office/officeart/2005/8/layout/pyramid2"/>
    <dgm:cxn modelId="{FB62468F-94D0-4540-BB2F-A96D17B9FC89}" type="presParOf" srcId="{97069E97-55B8-484E-BF31-F001CA20C718}" destId="{79EACC5D-A4C8-452A-94C7-59E235BE002D}" srcOrd="4" destOrd="0" presId="urn:microsoft.com/office/officeart/2005/8/layout/pyramid2"/>
    <dgm:cxn modelId="{6CA647C4-5375-4940-925A-A2E35355658F}" type="presParOf" srcId="{97069E97-55B8-484E-BF31-F001CA20C718}" destId="{0E751102-E5BD-43DF-8D09-D1C40AED297C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Скругленный прямоугольник 9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6A5F09-7E8F-4748-B4E7-B24601F80A70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F255CE-D989-428C-93DD-BBECFCAD7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238B-0AD4-41BA-AAD8-2B39244BD772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2AB04-1325-41E9-ADE8-C06CE4557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D0C4-CAF6-4A28-8889-93E42CBD3E8E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D3BA-11A5-416D-A766-05EFD058E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08CB6-ADF6-42AA-BEF5-8A5850CD80AA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FFB1-FA67-498C-87F8-5F9986DFF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ACAAF-7512-44BB-BB88-942491F5BCAF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B28B3C-E66C-46EA-9020-777A39A7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CEFA-9600-4C50-B607-DF1F4537B475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98820-32C4-4C39-8785-42C036FA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737E-D97D-47AD-B19B-A8CD85DF2E48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EABE-6178-46FB-8DBB-4B11EC6AE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C9F5-06D0-4DD3-A286-0FEFB269D360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1160-F2E4-47FA-9CA9-435A3180D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C0BE51-A5C8-4565-8015-C69396807E11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24C2F7-5B5E-4D95-8390-02F7B0ABF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1242-FF29-4988-B483-7A7D6C51A8CC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AC44-36CF-4DBA-8B35-38A1148F7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86ADC9-B320-4652-BCB6-974A7E1BAF7E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FFAA9B-D5C7-4C83-AFFE-02F11A95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B5E55BB-8685-4483-9DB4-03F682450A65}" type="datetimeFigureOut">
              <a:rPr lang="ru-RU"/>
              <a:pPr>
                <a:defRPr/>
              </a:pPr>
              <a:t>13.07.2010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86FF31E-66B2-41EF-A3A3-B95273BF1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22" r:id="rId7"/>
    <p:sldLayoutId id="2147483715" r:id="rId8"/>
    <p:sldLayoutId id="2147483723" r:id="rId9"/>
    <p:sldLayoutId id="2147483714" r:id="rId10"/>
    <p:sldLayoutId id="2147483713" r:id="rId11"/>
  </p:sldLayoutIdLst>
  <p:transition>
    <p:wedge/>
    <p:sndAc>
      <p:stSnd>
        <p:snd r:embed="rId13" name="applaus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Лыжный спорт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600" dirty="0" smtClean="0"/>
              <a:t>Начальное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6600" dirty="0" smtClean="0"/>
              <a:t>обучение</a:t>
            </a:r>
          </a:p>
        </p:txBody>
      </p:sp>
    </p:spTree>
  </p:cSld>
  <p:clrMapOvr>
    <a:masterClrMapping/>
  </p:clrMapOvr>
  <p:transition advTm="6692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0" y="500063"/>
            <a:ext cx="3652838" cy="9477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ВЫБОР ЛЫЖ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2530" name="Текст 4"/>
          <p:cNvSpPr>
            <a:spLocks noGrp="1"/>
          </p:cNvSpPr>
          <p:nvPr>
            <p:ph type="body" idx="2"/>
          </p:nvPr>
        </p:nvSpPr>
        <p:spPr>
          <a:xfrm>
            <a:off x="4500563" y="857250"/>
            <a:ext cx="4071937" cy="4929188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ru-RU" smtClean="0"/>
              <a:t>ПРИ ВЫБОРЕ ЛЫЖ НЕОБХОДИМО  УЧИТЫВАТЬ ИХ ГИБКОСТЬ, ЛЕГКОСТЬ, ПРОЧНОСТЬ.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ДЛИНА ЛЫЖ  ДОЛЖНА СООТВЕТСТВО-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ВАТЬ  РОСТУ  И ВЕСУ ЛЫЖНИКА.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САМЫЙ   ПРОСТОЙ  И ДОСТУПНЫЙ СПОСОБ ОПРЕДЕЛЕНИЯ ДЛИНЫ ЛЫЖ –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ЛЫЖУ  СТАВЯТ СКОЛЬЗЯЩЕЙ  ПОВЕРХ-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НОСТЬЮ  ОТ СЕБЯ, ПОДНИМАЮТ ПРЯ-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МУЮ  РУКУ  ВВЕРХ- НОСКОВОЙ ПРОГИБ ДОЛЖЕН  КАСАТЬСЯ  ЛАДОНИ ПОДНЯ-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ТОЙ  РУКИ.МОЖНО РУКОВОДСТВОВАТЬ-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СЯ ТЕМ,ЧТО ЛЫЖИ ДОЛЖНЫ  БЫТЬ НА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30-35СМ. ВЫШЕ РОСТА ЛЫЖНИКА.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ЛЫЖИ ДЛЯ КОНЬКОВЫХ ХОДОВ НА 5-10 СМ КОРОЧЕ ЛЫЖ ДЛЯ КЛАССИЧЕСКИХ.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ЛЫЖИ  ОБОРУДУЮТСЯ  КРЕПЛЕНИЯМИ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(ЖЕСТКИМИ, ПОЛУЖЕСТКИМИ И МЯГ-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КИМИ), А ТАКЖЕ  РИФЛЕННОЙ РЕЗИНОЙ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 НА ГРУЗОВОЙ ПЛОЩАДКЕ.  САМЫЕ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УДОБНЫЕ  И НАДЕЖНЫЕ –ЖЕСТКИЕ РАНТОВЫЕ.</a:t>
            </a:r>
          </a:p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22531" name="Содержимое 3" descr="сканирование00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500063"/>
            <a:ext cx="2571750" cy="5335587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00750" y="714375"/>
            <a:ext cx="2571750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ХРАНЕНИЕ            ЛЫЖ</a:t>
            </a:r>
            <a:endParaRPr lang="ru-RU" dirty="0"/>
          </a:p>
        </p:txBody>
      </p:sp>
      <p:sp>
        <p:nvSpPr>
          <p:cNvPr id="23554" name="Текст 6"/>
          <p:cNvSpPr>
            <a:spLocks noGrp="1"/>
          </p:cNvSpPr>
          <p:nvPr>
            <p:ph type="body" idx="2"/>
          </p:nvPr>
        </p:nvSpPr>
        <p:spPr>
          <a:xfrm>
            <a:off x="6072188" y="1928813"/>
            <a:ext cx="2438400" cy="3725862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ru-RU" smtClean="0"/>
              <a:t>ЛЫЖИ РЕКОМЕНДУЕТСЯ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ХРАНИТЬ  В ПРОХЛАДНОМ ПОМЕЩЕНИИ, В РАСПОРКАХ</a:t>
            </a:r>
          </a:p>
          <a:p>
            <a:pPr marL="17463" marR="0">
              <a:spcBef>
                <a:spcPct val="0"/>
              </a:spcBef>
            </a:pPr>
            <a:endParaRPr lang="ru-RU" smtClean="0"/>
          </a:p>
        </p:txBody>
      </p:sp>
      <p:pic>
        <p:nvPicPr>
          <p:cNvPr id="23555" name="Содержимое 7" descr="сканирование00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143000"/>
            <a:ext cx="5362575" cy="4143375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4429125"/>
            <a:ext cx="81835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ПОДБОР ЛЫЖ ПО РОСТУ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4578" name="Содержимое 6" descr="сканирование000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071563"/>
            <a:ext cx="7975600" cy="3357562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5" y="5357813"/>
            <a:ext cx="7115175" cy="500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МЯГКОЕ КРЕПЛЕНИЕ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5602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39763" y="642938"/>
            <a:ext cx="7718425" cy="4637087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Жесткое крепление</a:t>
            </a:r>
            <a:endParaRPr lang="ru-RU" sz="5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6626" name="Picture 2" descr="D:\фото\общее фото\общее фото\DSCF03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74713" y="530225"/>
            <a:ext cx="7440612" cy="4187825"/>
          </a:xfrm>
        </p:spPr>
      </p:pic>
    </p:spTree>
  </p:cSld>
  <p:clrMapOvr>
    <a:masterClrMapping/>
  </p:clrMapOvr>
  <p:transition advTm="6708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Жесткое крепление</a:t>
            </a:r>
            <a:endParaRPr lang="ru-RU" sz="5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7650" name="Picture 2" descr="D:\фото\общее фото\общее фото\DSCF03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500063"/>
            <a:ext cx="3579812" cy="4770437"/>
          </a:xfrm>
        </p:spPr>
      </p:pic>
      <p:pic>
        <p:nvPicPr>
          <p:cNvPr id="27651" name="Picture 3" descr="D:\фото\общее фото\общее фото\DSCF0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429000" y="785813"/>
            <a:ext cx="5241925" cy="3929062"/>
          </a:xfrm>
        </p:spPr>
      </p:pic>
    </p:spTree>
  </p:cSld>
  <p:clrMapOvr>
    <a:masterClrMapping/>
  </p:clrMapOvr>
  <p:transition advTm="5663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8747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БОТИНКИ ДЛЯ ЛЫЖ </a:t>
            </a:r>
            <a:endParaRPr lang="ru-RU" sz="4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4" name="Picture 2" descr="D:\фото\общее фото\общее фото\БОТИНКИ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500063"/>
            <a:ext cx="6858000" cy="4541837"/>
          </a:xfrm>
        </p:spPr>
      </p:pic>
      <p:pic>
        <p:nvPicPr>
          <p:cNvPr id="28675" name="Picture 2" descr="D:\фото\общее фото\общее фото\БОТИН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652463"/>
            <a:ext cx="68580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957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5357813" y="487363"/>
            <a:ext cx="180975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698" name="Текст 5"/>
          <p:cNvSpPr>
            <a:spLocks noGrp="1"/>
          </p:cNvSpPr>
          <p:nvPr>
            <p:ph type="body" idx="2"/>
          </p:nvPr>
        </p:nvSpPr>
        <p:spPr>
          <a:xfrm>
            <a:off x="5538788" y="2500313"/>
            <a:ext cx="2971800" cy="3154362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ru-RU" smtClean="0"/>
              <a:t>НЕЛЬЗЯ  СУШИТЬ  БОТИНКИ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НА  БАТАРЕЕ</a:t>
            </a:r>
          </a:p>
        </p:txBody>
      </p:sp>
      <p:pic>
        <p:nvPicPr>
          <p:cNvPr id="29699" name="Содержимое 6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373063"/>
            <a:ext cx="4143375" cy="5429250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25"/>
            <a:ext cx="8258175" cy="1000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УСТАНОВКА  ЛЫЖНЫХ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КРЕПЛЕНИЙ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0722" name="Содержимое 3" descr="крепление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571500"/>
            <a:ext cx="8001000" cy="4286250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1746" name="Содержимое 3" descr="сканирование000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071563"/>
            <a:ext cx="8178800" cy="2967037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25"/>
            <a:ext cx="8429625" cy="12858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Лыжный спорт имеет большое оздоровительное, воспитательное и прикладное значение. 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4338" name="Содержимое 3" descr="SANY353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33513" y="463550"/>
            <a:ext cx="5953125" cy="4251325"/>
          </a:xfrm>
          <a:noFill/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643438"/>
            <a:ext cx="8183562" cy="1714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Б</a:t>
            </a: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отинки для  лыж</a:t>
            </a:r>
            <a:b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(вид  снизу)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2771" name="Picture 2" descr="D:\фото\общее фото\общее фото\DSCF03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71500"/>
            <a:ext cx="7643812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гнутая влево стрелка 6"/>
          <p:cNvSpPr/>
          <p:nvPr/>
        </p:nvSpPr>
        <p:spPr>
          <a:xfrm rot="2824557">
            <a:off x="970757" y="1145381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7875476">
            <a:off x="904082" y="3067844"/>
            <a:ext cx="731837" cy="1216025"/>
          </a:xfrm>
          <a:prstGeom prst="curvedLeftArrow">
            <a:avLst>
              <a:gd name="adj1" fmla="val 4230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носка 3 (граница и черта) 8"/>
          <p:cNvSpPr/>
          <p:nvPr/>
        </p:nvSpPr>
        <p:spPr>
          <a:xfrm>
            <a:off x="1714500" y="642938"/>
            <a:ext cx="2000250" cy="612775"/>
          </a:xfrm>
          <a:prstGeom prst="accentBorderCallout3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Отверстия 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крепления</a:t>
            </a:r>
            <a:endParaRPr lang="ru-RU" dirty="0"/>
          </a:p>
        </p:txBody>
      </p:sp>
    </p:spTree>
  </p:cSld>
  <p:clrMapOvr>
    <a:masterClrMapping/>
  </p:clrMapOvr>
  <p:transition advTm="6053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5929313"/>
            <a:ext cx="7472362" cy="106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4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3794" name="Picture 2" descr="D:\фото\общее фото\общее фото\DSCF03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38" y="571500"/>
            <a:ext cx="6846887" cy="5429250"/>
          </a:xfrm>
        </p:spPr>
      </p:pic>
      <p:sp>
        <p:nvSpPr>
          <p:cNvPr id="4" name="Стрелка вниз 3"/>
          <p:cNvSpPr/>
          <p:nvPr/>
        </p:nvSpPr>
        <p:spPr>
          <a:xfrm>
            <a:off x="4214813" y="1357313"/>
            <a:ext cx="500062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857750" y="1357313"/>
            <a:ext cx="428625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500438" y="1428750"/>
            <a:ext cx="500062" cy="928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Выноска 1 6"/>
          <p:cNvSpPr/>
          <p:nvPr/>
        </p:nvSpPr>
        <p:spPr>
          <a:xfrm>
            <a:off x="5857875" y="714375"/>
            <a:ext cx="2000250" cy="107156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« гвоздики» для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ботинок</a:t>
            </a:r>
            <a:endParaRPr lang="ru-RU" dirty="0"/>
          </a:p>
        </p:txBody>
      </p:sp>
    </p:spTree>
  </p:cSld>
  <p:clrMapOvr>
    <a:masterClrMapping/>
  </p:clrMapOvr>
  <p:transition advTm="6286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357813"/>
            <a:ext cx="8183562" cy="6778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Крепление(вид сбоку)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для  правой  ноги</a:t>
            </a:r>
            <a:endParaRPr lang="ru-RU" sz="4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4818" name="Picture 2" descr="D:\фото\общее фото\общее фото\DSCF034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500063"/>
            <a:ext cx="5857875" cy="4357687"/>
          </a:xfrm>
        </p:spPr>
      </p:pic>
      <p:graphicFrame>
        <p:nvGraphicFramePr>
          <p:cNvPr id="6" name="Схема 5"/>
          <p:cNvGraphicFramePr/>
          <p:nvPr/>
        </p:nvGraphicFramePr>
        <p:xfrm>
          <a:off x="4071934" y="428604"/>
          <a:ext cx="3071834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8175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429125"/>
            <a:ext cx="8183562" cy="20002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ПРАВЫЙ БОТИНОК ВСТАВЛЯЕТСЯ         В КРЕПЛЕНИЕ НА ПРАВУЮ НОГУ              ГВОЗДИКАМИ    В  ОТВЕРСТИЯ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sz="half" idx="1"/>
          </p:nvPr>
        </p:nvSpPr>
        <p:spPr>
          <a:xfrm>
            <a:off x="6143625" y="2714625"/>
            <a:ext cx="1785938" cy="7858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5843" name="Содержимое 3"/>
          <p:cNvSpPr>
            <a:spLocks noGrp="1"/>
          </p:cNvSpPr>
          <p:nvPr>
            <p:ph sz="half" idx="2"/>
          </p:nvPr>
        </p:nvSpPr>
        <p:spPr>
          <a:xfrm>
            <a:off x="6643688" y="3571875"/>
            <a:ext cx="928687" cy="6429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Picture 2" descr="D:\фото\общее фото\общее фото\DSCF0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28625"/>
            <a:ext cx="7358062" cy="4470400"/>
          </a:xfrm>
          <a:prstGeom prst="rect">
            <a:avLst/>
          </a:prstGeom>
          <a:solidFill>
            <a:schemeClr val="bg1"/>
          </a:solidFill>
          <a:ln w="42500" algn="ctr">
            <a:solidFill>
              <a:srgbClr val="C19859"/>
            </a:solidFill>
            <a:miter lim="800000"/>
            <a:headEnd/>
            <a:tailEnd/>
          </a:ln>
        </p:spPr>
      </p:pic>
    </p:spTree>
  </p:cSld>
  <p:clrMapOvr>
    <a:masterClrMapping/>
  </p:clrMapOvr>
  <p:transition advTm="9298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6866" name="Picture 2" descr="D:\фото\общее фото\общее фото\DSCF034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428625"/>
            <a:ext cx="7072313" cy="5492750"/>
          </a:xfrm>
        </p:spPr>
      </p:pic>
      <p:sp>
        <p:nvSpPr>
          <p:cNvPr id="5" name="Прямоугольная выноска 4"/>
          <p:cNvSpPr/>
          <p:nvPr/>
        </p:nvSpPr>
        <p:spPr>
          <a:xfrm>
            <a:off x="2214563" y="642938"/>
            <a:ext cx="4500562" cy="1643062"/>
          </a:xfrm>
          <a:prstGeom prst="wedgeRectCallout">
            <a:avLst>
              <a:gd name="adj1" fmla="val -18732"/>
              <a:gd name="adj2" fmla="val 720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ПРИ  НАДАВЛИВАНИИ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ПЯТКА  ПРИПОДНИМАЕТСЯ 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КРЕПЛЕНИЕ  ЗАЩЕЛКИВАЕТСЯ</a:t>
            </a:r>
          </a:p>
        </p:txBody>
      </p:sp>
    </p:spTree>
  </p:cSld>
  <p:clrMapOvr>
    <a:masterClrMapping/>
  </p:clrMapOvr>
  <p:transition advTm="10405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7890" name="Picture 3" descr="D:\фото\общее фото\общее фото\DSCF034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357188"/>
            <a:ext cx="8215312" cy="5897562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8914" name="Picture 3" descr="D:\фото\общее фото\общее фото\DSCF03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071563"/>
            <a:ext cx="7072313" cy="4787900"/>
          </a:xfrm>
        </p:spPr>
      </p:pic>
      <p:sp>
        <p:nvSpPr>
          <p:cNvPr id="4" name="Прямоугольная выноска 3"/>
          <p:cNvSpPr/>
          <p:nvPr/>
        </p:nvSpPr>
        <p:spPr>
          <a:xfrm>
            <a:off x="4143375" y="500063"/>
            <a:ext cx="3929063" cy="1970087"/>
          </a:xfrm>
          <a:prstGeom prst="wedgeRectCallout">
            <a:avLst>
              <a:gd name="adj1" fmla="val -19651"/>
              <a:gd name="adj2" fmla="val 77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УГЛУБЛЕНИЕ  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ПЯТКЕ  ДОЛЖНО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ПОПАСТЬ 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ВЫСТУП  НА  ЛЫЖЕ</a:t>
            </a:r>
            <a:endParaRPr lang="ru-RU" sz="2800" dirty="0"/>
          </a:p>
        </p:txBody>
      </p:sp>
    </p:spTree>
  </p:cSld>
  <p:clrMapOvr>
    <a:masterClrMapping/>
  </p:clrMapOvr>
  <p:transition advTm="6692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ПЯТКА  ДОЛЖНА  ПОПАСТЬ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В  ВЫСТУПЫ  НА  ЛЫЖЕ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9938" name="Picture 2" descr="D:\фото\общее фото\общее фото\DSCF034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0" y="428625"/>
            <a:ext cx="7286625" cy="4572000"/>
          </a:xfrm>
        </p:spPr>
      </p:pic>
      <p:sp>
        <p:nvSpPr>
          <p:cNvPr id="4" name="Выгнутая вниз стрелка 3"/>
          <p:cNvSpPr/>
          <p:nvPr/>
        </p:nvSpPr>
        <p:spPr>
          <a:xfrm>
            <a:off x="5643563" y="3714750"/>
            <a:ext cx="1216025" cy="7318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5643563" y="2643188"/>
            <a:ext cx="1216025" cy="7318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9048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285750"/>
            <a:ext cx="5114925" cy="5749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ПОДБОР ПАЛОК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0962" name="Содержимое 3" descr="сканирование00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500063"/>
            <a:ext cx="2714625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Содержимое 5"/>
          <p:cNvSpPr>
            <a:spLocks noGrp="1"/>
          </p:cNvSpPr>
          <p:nvPr>
            <p:ph idx="1"/>
          </p:nvPr>
        </p:nvSpPr>
        <p:spPr>
          <a:xfrm>
            <a:off x="3929063" y="642938"/>
            <a:ext cx="4500562" cy="4143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400" smtClean="0"/>
              <a:t>ЛЫЖНЫЕ ПАЛКИ ИЗГОТАВЛИВАЮТСЯ  ИЗ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ДЮРАЛЮМИНИЕВЫХ  ИЛИ   СТАЛЬНЫХ  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ТРУБОК, А ТАКЖЕ  ИЗ  СТЕКЛОПЛАСТИКА.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ЛЫЖНЫЕ ПАЛКИ ПОДБИРАЮТСЯ ПО РОСТУ :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ПОСТАВЛЕННЫЕ  НА ПОЛ РЯДОМ С УЧЕНИ-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КОМ , ОНИ  НЕ  ДОЛЖНЫ  ДОХОДИТЬ  ДО 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УРОВНЯ  ПЛЕЧ  НА  3-5 СМ. ИЛИ  НА 30 СМ 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НИЖЕ РОСТА ЛЫЖНИКА.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ПАЛКИ ДЛЯ КОНЬКОВЫХ ХОДОВ ДОЛЖНЫ </a:t>
            </a:r>
          </a:p>
          <a:p>
            <a:pPr>
              <a:buFont typeface="Wingdings 2" pitchFamily="18" charset="2"/>
              <a:buNone/>
            </a:pPr>
            <a:r>
              <a:rPr lang="ru-RU" sz="1400" smtClean="0"/>
              <a:t>БЫТЬ ВЫШЕ НА 10-15 СМ.</a:t>
            </a:r>
          </a:p>
        </p:txBody>
      </p:sp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75" y="2071688"/>
            <a:ext cx="2257425" cy="3571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ПОДБОР ЛЫЖНЫХ ПАЛОК С УЧЕТОМ РОСТА И СТИЛЯ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ПЕРЕДВИ-</a:t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ЖЕНИЯ, СМ</a:t>
            </a:r>
            <a:endParaRPr lang="ru-RU" sz="2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1986" name="Содержимое 3" descr="сканирование0004_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642938"/>
            <a:ext cx="5659438" cy="5011737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4938" y="533400"/>
            <a:ext cx="3295650" cy="4667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    Немного  истории</a:t>
            </a:r>
            <a:endParaRPr lang="ru-RU" sz="2000" dirty="0"/>
          </a:p>
        </p:txBody>
      </p:sp>
      <p:sp>
        <p:nvSpPr>
          <p:cNvPr id="15362" name="Текст 5"/>
          <p:cNvSpPr>
            <a:spLocks noGrp="1"/>
          </p:cNvSpPr>
          <p:nvPr>
            <p:ph type="body" idx="2"/>
          </p:nvPr>
        </p:nvSpPr>
        <p:spPr>
          <a:xfrm>
            <a:off x="5500688" y="1000125"/>
            <a:ext cx="3071812" cy="41433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ru-RU" sz="1200" smtClean="0"/>
              <a:t>  ЛЫЖИ ПОЯВИЛИСЬ В ГЛУБОКОЙ ДРЕВНОСТИ, В КАМЕННОМ ВЕКЕ.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НА ОХОТЕ  ДРЕВНИЙ ЧЕЛОВЕК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НАСТУПИЛ НА ВЕТКУ И НЕ ПРОВА-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ЛИЛСЯ-ЭТО НАТОЛКНУЛО ЕГО НА 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МЫСЛЬ  ПРИВЯЗАТЬ ПОДОБНЫЕ ПРЕДМЕТЫ К НОГАМ.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   ПЕРВЫЕ ЛЫЖИ БЫЛИ СТУПАЮ-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ЩИЕ .ОХОТНИКИ  МОГЛИ ТОЛЬКО ХОДИТЬ ИЛИ БЕГАТЬ НА ЛЫЖАХ.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НО КОГДА СЛУЧАЙНО, ЧЕЛОВЕК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ПОДСКОЛЬЗНУЛСЯ И ПРОЕХАЛ НА 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ЛЫЖАХ, ОН ПОНЯЛ, ЧТО МОЖНО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НА НИХ ПЕРЕДВИГАТЬСЯ БЫСТРЕЕ.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ДОЛГОЕ ВРЕМЯ ЧЕЛОВЕК ПРИМЕ-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НЯЛ СТУПАЮЩИЕ И СКОЛЬЗЯЩИЕ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ЛЫЖИ. ПОСТЕПЕННО СТУПАЮЩИЕ ЛЫЖИ  БЫЛИ ВЫТЕСНЕНЫ.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НО ЕЩЕ СОВСЕМ НЕДАВНО -80-90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ЛЕТ НАЗАД СЕВЕРНЫЕ НАРОДЫ </a:t>
            </a:r>
          </a:p>
          <a:p>
            <a:pPr marL="17463" marR="0">
              <a:spcBef>
                <a:spcPct val="0"/>
              </a:spcBef>
            </a:pPr>
            <a:r>
              <a:rPr lang="ru-RU" sz="1200" smtClean="0"/>
              <a:t>ПРИМЕНЯЛИ СТУПАЮЩИЕ ЛЫЖИ.</a:t>
            </a:r>
          </a:p>
        </p:txBody>
      </p:sp>
      <p:pic>
        <p:nvPicPr>
          <p:cNvPr id="15363" name="Содержимое 3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571625"/>
            <a:ext cx="4822825" cy="4286250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7318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ПЕТЛЯ  ДЛЯ  ДЕРЖАНИЯ ПАЛОК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3010" name="Содержимое 9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3" y="571500"/>
            <a:ext cx="2819400" cy="4214813"/>
          </a:xfrm>
        </p:spPr>
      </p:pic>
      <p:pic>
        <p:nvPicPr>
          <p:cNvPr id="43011" name="Рисунок 4" descr="сканирование000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71500"/>
            <a:ext cx="3397250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000625"/>
            <a:ext cx="8183562" cy="785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ПЕТЛЯ- ОПОРА ДЛЯ КИСТИ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4034" name="Содержимое 3" descr="сканирование000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143000"/>
            <a:ext cx="8196262" cy="3571875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построение</a:t>
            </a:r>
            <a:endParaRPr lang="ru-RU" sz="66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5058" name="Содержимое 5" descr="DSCF011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35075" y="530225"/>
            <a:ext cx="6151563" cy="4613275"/>
          </a:xfrm>
        </p:spPr>
      </p:pic>
    </p:spTree>
  </p:cSld>
  <p:clrMapOvr>
    <a:masterClrMapping/>
  </p:clrMapOvr>
  <p:transition advTm="7816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9461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40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ПОСТРОЕНИЯ :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а)  ЛЫЖИ  В РУКАХ       б) НАДЕВАНИЕ ЛЫЖ      в)  НА ЛЫЖАХ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46082" name="Содержимое 3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714375"/>
            <a:ext cx="8102600" cy="4000500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Построение</a:t>
            </a:r>
            <a:endParaRPr lang="ru-RU" sz="32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1000125"/>
            <a:ext cx="3043238" cy="5143500"/>
          </a:xfrm>
        </p:spPr>
        <p:txBody>
          <a:bodyPr>
            <a:normAutofit/>
          </a:bodyPr>
          <a:lstStyle/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Для  построения 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        учащихся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с  лыжами  в руках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  в одну шеренгу подается команда: 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«В шеренгу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       становись!» 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 Ученики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выстраиваются  в  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в   шеренгу    на расстоянии   одного шага   друг от друга. Скрепленные   лыжи находятся у носка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        правой ноги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(скользящей 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     поверхностью                        вперед)     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и   поддерживаются</a:t>
            </a:r>
          </a:p>
          <a:p>
            <a:pPr marL="17463" marR="0">
              <a:lnSpc>
                <a:spcPct val="80000"/>
              </a:lnSpc>
              <a:spcBef>
                <a:spcPct val="0"/>
              </a:spcBef>
            </a:pPr>
            <a:r>
              <a:rPr lang="ru-RU" sz="2000" smtClean="0"/>
              <a:t>              руками.</a:t>
            </a:r>
          </a:p>
        </p:txBody>
      </p:sp>
      <p:pic>
        <p:nvPicPr>
          <p:cNvPr id="47107" name="Содержимое 8" descr="DSCF028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500063"/>
            <a:ext cx="4329113" cy="5357812"/>
          </a:xfrm>
        </p:spPr>
      </p:pic>
    </p:spTree>
  </p:cSld>
  <p:clrMapOvr>
    <a:masterClrMapping/>
  </p:clrMapOvr>
  <p:transition advTm="15304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29188" y="-285750"/>
            <a:ext cx="3581400" cy="17335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Команда: «Равняйсь»  </a:t>
            </a:r>
            <a:endParaRPr lang="ru-RU" sz="4000" dirty="0"/>
          </a:p>
        </p:txBody>
      </p:sp>
      <p:sp>
        <p:nvSpPr>
          <p:cNvPr id="48130" name="Текст 8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ru-RU" sz="2800" smtClean="0"/>
              <a:t>По  команде:             «Равняйсь !»    лыжи</a:t>
            </a:r>
          </a:p>
          <a:p>
            <a:pPr marL="17463" marR="0">
              <a:spcBef>
                <a:spcPct val="0"/>
              </a:spcBef>
            </a:pPr>
            <a:r>
              <a:rPr lang="ru-RU" sz="2800" smtClean="0"/>
              <a:t> прижимаются</a:t>
            </a:r>
          </a:p>
          <a:p>
            <a:pPr marL="17463" marR="0">
              <a:spcBef>
                <a:spcPct val="0"/>
              </a:spcBef>
            </a:pPr>
            <a:r>
              <a:rPr lang="ru-RU" sz="2800" smtClean="0"/>
              <a:t>    к плечу,      </a:t>
            </a:r>
          </a:p>
          <a:p>
            <a:pPr marL="17463" marR="0">
              <a:spcBef>
                <a:spcPct val="0"/>
              </a:spcBef>
            </a:pPr>
            <a:r>
              <a:rPr lang="ru-RU" sz="2800" smtClean="0"/>
              <a:t>           голова</a:t>
            </a:r>
          </a:p>
          <a:p>
            <a:pPr marL="17463" marR="0">
              <a:spcBef>
                <a:spcPct val="0"/>
              </a:spcBef>
            </a:pPr>
            <a:r>
              <a:rPr lang="ru-RU" sz="2800" smtClean="0"/>
              <a:t>поворачивает-</a:t>
            </a:r>
          </a:p>
          <a:p>
            <a:pPr marL="17463" marR="0">
              <a:spcBef>
                <a:spcPct val="0"/>
              </a:spcBef>
            </a:pPr>
            <a:r>
              <a:rPr lang="ru-RU" sz="2800" smtClean="0"/>
              <a:t>ся   направо.</a:t>
            </a:r>
          </a:p>
        </p:txBody>
      </p:sp>
      <p:pic>
        <p:nvPicPr>
          <p:cNvPr id="48131" name="Содержимое 9" descr="DSCF0286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04925" y="930275"/>
            <a:ext cx="3540125" cy="4724400"/>
          </a:xfrm>
        </p:spPr>
      </p:pic>
    </p:spTree>
  </p:cSld>
  <p:clrMapOvr>
    <a:masterClrMapping/>
  </p:clrMapOvr>
  <p:transition advTm="8595"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3" y="533400"/>
            <a:ext cx="3152775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Команда:</a:t>
            </a:r>
            <a:br>
              <a:rPr lang="ru-RU" sz="3600" dirty="0" smtClean="0"/>
            </a:br>
            <a:r>
              <a:rPr lang="ru-RU" sz="3600" dirty="0" smtClean="0"/>
              <a:t>«СМИРНО!»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38788" y="1447800"/>
            <a:ext cx="2971800" cy="4206875"/>
          </a:xfrm>
        </p:spPr>
        <p:txBody>
          <a:bodyPr>
            <a:normAutofit/>
          </a:bodyPr>
          <a:lstStyle/>
          <a:p>
            <a:pPr marL="17463" marR="0">
              <a:spcBef>
                <a:spcPct val="0"/>
              </a:spcBef>
            </a:pPr>
            <a:r>
              <a:rPr lang="ru-RU" sz="3300" smtClean="0"/>
              <a:t> По команде</a:t>
            </a:r>
          </a:p>
          <a:p>
            <a:pPr marL="17463" marR="0">
              <a:spcBef>
                <a:spcPct val="0"/>
              </a:spcBef>
            </a:pPr>
            <a:r>
              <a:rPr lang="ru-RU" sz="3300" smtClean="0"/>
              <a:t> «СМИРНО!»</a:t>
            </a:r>
          </a:p>
          <a:p>
            <a:pPr marL="17463" marR="0">
              <a:spcBef>
                <a:spcPct val="0"/>
              </a:spcBef>
            </a:pPr>
            <a:r>
              <a:rPr lang="ru-RU" sz="3300" smtClean="0"/>
              <a:t>     верхние</a:t>
            </a:r>
          </a:p>
          <a:p>
            <a:pPr marL="17463" marR="0">
              <a:spcBef>
                <a:spcPct val="0"/>
              </a:spcBef>
            </a:pPr>
            <a:r>
              <a:rPr lang="ru-RU" sz="3300" smtClean="0"/>
              <a:t>  концы   лыж </a:t>
            </a:r>
          </a:p>
          <a:p>
            <a:pPr marL="17463" marR="0">
              <a:spcBef>
                <a:spcPct val="0"/>
              </a:spcBef>
            </a:pPr>
            <a:r>
              <a:rPr lang="ru-RU" sz="3300" smtClean="0"/>
              <a:t>      слегка</a:t>
            </a:r>
          </a:p>
          <a:p>
            <a:pPr marL="17463" marR="0">
              <a:spcBef>
                <a:spcPct val="0"/>
              </a:spcBef>
            </a:pPr>
            <a:r>
              <a:rPr lang="ru-RU" sz="3300" smtClean="0"/>
              <a:t>   подаются</a:t>
            </a:r>
          </a:p>
          <a:p>
            <a:pPr marL="17463" marR="0">
              <a:spcBef>
                <a:spcPct val="0"/>
              </a:spcBef>
            </a:pPr>
            <a:r>
              <a:rPr lang="ru-RU" sz="3300" smtClean="0"/>
              <a:t>       вперед.  </a:t>
            </a:r>
          </a:p>
        </p:txBody>
      </p:sp>
      <p:pic>
        <p:nvPicPr>
          <p:cNvPr id="49155" name="Содержимое 4" descr="DSCF0285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04925" y="930275"/>
            <a:ext cx="3540125" cy="4724400"/>
          </a:xfrm>
        </p:spPr>
      </p:pic>
    </p:spTree>
  </p:cSld>
  <p:clrMapOvr>
    <a:masterClrMapping/>
  </p:clrMapOvr>
  <p:transition advClick="0" advTm="12480">
    <p:wedge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Заголовок 47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СПОСОБЫ ПЕРЕНОСКИ ЛЫЖ: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а) В РУКЕ     б) НА  ПЛЕЧЕ    в) ПОД  РУКОЙ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0178" name="Содержимое 49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60438" y="598488"/>
            <a:ext cx="7040562" cy="4187825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50" y="5500688"/>
            <a:ext cx="5715000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51202" name="Содержимое 5" descr="Копия DSCF029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428625"/>
            <a:ext cx="7199313" cy="5399088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50" y="428625"/>
            <a:ext cx="7653338" cy="428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ИСТОРИЯ    СОВРЕМЕННОСТИ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72125" y="857250"/>
            <a:ext cx="3071813" cy="5000625"/>
          </a:xfrm>
        </p:spPr>
        <p:txBody>
          <a:bodyPr>
            <a:normAutofit/>
          </a:bodyPr>
          <a:lstStyle/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В СЕРЕДИНЕ </a:t>
            </a:r>
            <a:r>
              <a:rPr lang="en-US" smtClean="0"/>
              <a:t>XVIII</a:t>
            </a:r>
            <a:r>
              <a:rPr lang="ru-RU" smtClean="0"/>
              <a:t> ВЕКА  В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СКАНДИНАВСКИХ СТРАНАХ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СТАЛИ ПРОВОДИТЬСЯ ЛЫЖНЫЕ ГОНКИ. ПЕРВЫЕ ОФИЦИАЛЬНЫЕ СОРЕВНОВА-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НИЯ ПО ЭТОМУ СПОРТУ СОС-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ТОЯЛИСЬ  В   НОРВЕГИИ  В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1767 ГОДУ.    В 1924 ГОДУ 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БЫЛА СОЗДАНА  МЕЖДУНА-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РОДНАЯ ФЕДЕРАЦИЯ  ЛЫЖ-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НОГО СПОРТА ( ФИС).НАША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ФЕДЕРАЦИЯ  ВСТУПИЛА  В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НЕЕ В 1948 ГОДУ.В ПРОГРАМ-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МУ ПЕРВЫХ ЗИМНИХ ОЛИМ-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ПИЙСКИХ ИГР 1924 Г.В ША-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МОНИ  БЫЛО ВКЛЮЧЕНО 2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ВИДА ГОНОК  18  И  50  КМ СРЕДИ МУЖЧИН. В 1956 Г.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НАША КОМАНДА ВПЕРВЫЕ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УЧАСТВОВАЛА В ЗИМНИХ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ОЛИМПИЙСКИХ ИГРАХ И ЗА-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НЯЛА ПЕРВОЕ МЕСТО В НЕО-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ФИЦИАЛЬНОМ ЗАЧЕТЕ.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pic>
        <p:nvPicPr>
          <p:cNvPr id="16387" name="Содержимое 8" descr="SANY353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357313"/>
            <a:ext cx="5000625" cy="3751262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38788" y="500063"/>
            <a:ext cx="29718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ПРАВИЛА ВЫБОРА</a:t>
            </a:r>
            <a:br>
              <a:rPr lang="ru-RU" dirty="0" smtClean="0"/>
            </a:br>
            <a:r>
              <a:rPr lang="ru-RU" dirty="0" smtClean="0"/>
              <a:t>       ОДЕЖДЫ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38788" y="1285875"/>
            <a:ext cx="2971800" cy="4572000"/>
          </a:xfrm>
        </p:spPr>
        <p:txBody>
          <a:bodyPr>
            <a:normAutofit/>
          </a:bodyPr>
          <a:lstStyle/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1 ОДЕЖДА ДОЛЖНА БЫТЬ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ЛЕГКОЙ И НЕ СТЕСНЯТЬ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ДВИЖЕНИЙ.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2 ОДЕВАТЬСЯ НЕОБХОДИМО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В ЗАВИСИМОСТИ ОТ ТЕМ-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ПЕРАТУРЫ ВОЗДУХА И СИ-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ЛЫ ВЕТРА.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3 НА ГОЛОВУ НАДО  НАДЕ-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ВАТЬ ШЕРСТЯНУЮ ШАПКУ.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4 ВЕРХНЯЯ КУРТКА ИЗ ТЕП-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 ЛОЙ  И НЕПРОМОКАЕМОЙ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 ТКАНИ- НАДЕВАЕТСЯ НА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 СВИТЕР.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5 БРЮКИ ИЗ НЕПРОМОКАЕ-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МОЙ ТКАНИ ПЛОТНО ПРИ-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ЛЕГАЮТ К НОГАМ СНИЗУ.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6 ОБЯЗАТЕЛЬНО ДОЛЖНЫ   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БЫТЬ  ВАРЕЖКИ  ИЛИ   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ПЕРЧАТКИ.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7 ОБУВЬ НЕ ДОЛЖНА СТЕС-</a:t>
            </a:r>
          </a:p>
          <a:p>
            <a:pPr marL="17463" marR="0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   НЯТЬ НОГ.</a:t>
            </a:r>
          </a:p>
        </p:txBody>
      </p:sp>
      <p:pic>
        <p:nvPicPr>
          <p:cNvPr id="17411" name="Содержимое 6" descr="DSCF0277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557338"/>
            <a:ext cx="4625975" cy="3586162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3238" y="5072063"/>
            <a:ext cx="8183562" cy="9636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ПРАВИЛА ПОВЕДЕНИЯ НА ЗАНЯТИЯХ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4" name="Текст 7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5041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200" smtClean="0"/>
              <a:t>     1 КАТАТЬСЯ НА ЛЫЖАХ МОЖНО В  БЕЗВЕТРЕННУЮ ПОГОДУ, ПРИ ТЕМПЕРАТУРЕ  ДО – 15 ГР.,      ПРИ СЛАБОМ ВЕТРЕ – НЕ НИЖЕ – 10 ГР.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2 НА УРОКАХ НУЖНО ВНИМАТЕЛЬНО СЛУШАТЬ УЧИТЕЛЯ, ВСЕ ЕГО УКАЗАНИЯ .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3 ПОЛУЧАЯ ЛЫЖНЫЙ ИНВЕНТАРЬ , НЕОБХОДИМО ПРОВЕРИТЬ СОСТОЯНИЕ КРЕПЛЕНИЙ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(ЗАМКОВ), РАБОЧЕЙ ПОВЕРХНОСТИ ЛЫЖ, ИСПРАВНОСТЬ ЛЫЖНЫХ ПАЛОК, И ПРИ ОБНАРУЖЕНИЕ ДЕФЕКТОВ ПРИНЯТЬ МЕРЫ ПО ИХ УСТРАНЕНИЮ.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4 НЕОБХОДИМО  ОБУВЬ ПОДБИРАТЬ ПО РАЗМЕРУ НОГИ. ВО ИЗБЕЖАНИИ ПОТЕРТОСТЕЙ НЕ 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СЛЕДУЕТ ХОДИТЬ В ТЕСНОЙ  И ЧЕРЕСЧУР СВОБОДНОЙ ОБУВИ. ПОЧУВСТВОВАВ БОЛЬ ,     НУЖНО ОСЛАБИТЬ ЛЫЖНЫЕ КРЕПЛЕНИЯ, РАСШНУРОВАТЬ БОТИНКИ И, ПОЛУЧИВ РАЗРЕШЕ-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НИЕ ПРЕПОДАВАТЕЛЯ, СЛЕДОВАТЬ  НА НА БАЗУ.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5 В ХОЛОДНУЮ ПОГОДУ НЕОБХОДИМО СЛЕДИТЬ ЗА СОБОЙ И СВОИМИ ТОВАРИЩАМИ, И ПРИ 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ПОЯВЛЕНИИ ПРИЗНАКОВ ОБМОРОЖЕНИЯ ( ПОБЕЛЕВШАЯ КОЖА, ПОТЕРЯ ЧУВСТВИТЕЛЬНОС-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ТИ  ОТКРЫТЫХ ЧАСТЕЙ ТЕЛА:НОС, УШИ, ЩЕКИ) НЕМЕДЛЕННО СУХОЙ ШЕРСТЯНОЙ ВАРЕЖ-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КОЙ РАСТЕРЕТЬ ПОВЕРХНОСТЬ ТЕЛА РЯДОМ С ОТМОРОЖЕННЫМ МЕСТОМ ДО ПОРОЗОВЕНИЯ,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ПОСЛЕ ЧЕГО РАСТИРАТЬ НЕПОСРЕДСТВЕННО ОТМОРОЖЕННОЕ МЕСТО. 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6 ПРИ ПЕРЕХОДЕ ЧЕРЕЗ ПРОЕЗЖУЮ ЧАСТЬ  ДОРОГИ НЕОБХОДИМО СНИМАТЬ ЛЫЖИ.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7 ПРИ ПОТЕРЕ РАВНОВЕСИЯ  НАДО ПАДАТЬ В БОК, НЕ ПОДСТАВЛЯЯ РУК.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8 НЕОБХОДИМО СОБЛЮДАТЬ  ДИСТАНЦИЮ  ПРИ ПЕРЕДВИЖЕНИИ НА ЛЫЖАХ –(3-4 М ) И ПРИ</a:t>
            </a:r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СПУСКАХ  ( НЕ МЕНЕЕ 30 М)</a:t>
            </a:r>
          </a:p>
          <a:p>
            <a:pPr>
              <a:buFont typeface="Wingdings 2" pitchFamily="18" charset="2"/>
              <a:buNone/>
            </a:pPr>
            <a:endParaRPr lang="ru-RU" sz="1200" smtClean="0"/>
          </a:p>
          <a:p>
            <a:pPr>
              <a:buFont typeface="Wingdings 2" pitchFamily="18" charset="2"/>
              <a:buNone/>
            </a:pPr>
            <a:r>
              <a:rPr lang="ru-RU" sz="1200" smtClean="0"/>
              <a:t>      </a:t>
            </a:r>
          </a:p>
        </p:txBody>
      </p:sp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38788" y="533400"/>
            <a:ext cx="2971800" cy="11811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ЭКИПИРОВКА ЛЫЖНИКА</a:t>
            </a:r>
            <a:endParaRPr lang="ru-RU" dirty="0"/>
          </a:p>
        </p:txBody>
      </p:sp>
      <p:sp>
        <p:nvSpPr>
          <p:cNvPr id="19458" name="Текст 8"/>
          <p:cNvSpPr>
            <a:spLocks noGrp="1"/>
          </p:cNvSpPr>
          <p:nvPr>
            <p:ph type="body" idx="2"/>
          </p:nvPr>
        </p:nvSpPr>
        <p:spPr>
          <a:xfrm>
            <a:off x="5538788" y="1714500"/>
            <a:ext cx="3033712" cy="4000500"/>
          </a:xfrm>
        </p:spPr>
        <p:txBody>
          <a:bodyPr/>
          <a:lstStyle/>
          <a:p>
            <a:pPr marL="17463" marR="0">
              <a:spcBef>
                <a:spcPct val="0"/>
              </a:spcBef>
            </a:pPr>
            <a:r>
              <a:rPr lang="ru-RU" smtClean="0"/>
              <a:t>1 ЛЫЖИ .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2 ЛЫЖНЫЕ ПАЛКИ.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3 ОДЕЖДА ЛЫЖНИКА.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4 ОБУВЬ ЛЫЖНИКА.</a:t>
            </a:r>
          </a:p>
          <a:p>
            <a:pPr marL="17463" marR="0">
              <a:spcBef>
                <a:spcPct val="0"/>
              </a:spcBef>
            </a:pPr>
            <a:endParaRPr lang="ru-RU" smtClean="0"/>
          </a:p>
          <a:p>
            <a:pPr marL="17463" marR="0">
              <a:spcBef>
                <a:spcPct val="0"/>
              </a:spcBef>
            </a:pPr>
            <a:endParaRPr lang="ru-RU" smtClean="0"/>
          </a:p>
          <a:p>
            <a:pPr marL="17463" marR="0">
              <a:spcBef>
                <a:spcPct val="0"/>
              </a:spcBef>
            </a:pPr>
            <a:endParaRPr lang="ru-RU" smtClean="0"/>
          </a:p>
          <a:p>
            <a:pPr marL="17463" marR="0">
              <a:spcBef>
                <a:spcPct val="0"/>
              </a:spcBef>
            </a:pPr>
            <a:endParaRPr lang="ru-RU" smtClean="0"/>
          </a:p>
          <a:p>
            <a:pPr marL="17463" marR="0">
              <a:spcBef>
                <a:spcPct val="0"/>
              </a:spcBef>
            </a:pPr>
            <a:r>
              <a:rPr lang="ru-RU" smtClean="0"/>
              <a:t>В  НАСТОЯЩЕЕ ВРЕМЯ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 СУЩЕСТВУЮТ РАЗЛИЧНЫЕ ДЕРЕВЯННЫЕ И ПЛАСТИКО-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ВЫЕ ЛЫЖИ,   КОТОРЫЕ 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ДЕЛЯТСЯ  НА:СПОРТИВНО-</a:t>
            </a:r>
          </a:p>
          <a:p>
            <a:pPr marL="17463" marR="0">
              <a:spcBef>
                <a:spcPct val="0"/>
              </a:spcBef>
            </a:pPr>
            <a:r>
              <a:rPr lang="ru-RU" smtClean="0"/>
              <a:t>БЕГОВЫЕ И ТУРИСТИЧЕСКИЕ.</a:t>
            </a:r>
          </a:p>
        </p:txBody>
      </p:sp>
      <p:pic>
        <p:nvPicPr>
          <p:cNvPr id="19459" name="Содержимое 4" descr="сканирование00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3263" y="500063"/>
            <a:ext cx="4440237" cy="5310187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5989638"/>
            <a:ext cx="8183562" cy="46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482" name="Содержимое 6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541338"/>
            <a:ext cx="7761287" cy="5573712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5429250"/>
            <a:ext cx="75438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НАЙДИ ОДЕЖДУ ЛЫЖНИКА?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1506" name="Содержимое 5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57438" y="530225"/>
            <a:ext cx="4071937" cy="4932363"/>
          </a:xfrm>
        </p:spPr>
      </p:pic>
    </p:spTree>
  </p:cSld>
  <p:clrMapOvr>
    <a:masterClrMapping/>
  </p:clrMapOvr>
  <p:transition>
    <p:wedg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812</TotalTime>
  <Words>802</Words>
  <Application>Microsoft Office PowerPoint</Application>
  <PresentationFormat>Экран (4:3)</PresentationFormat>
  <Paragraphs>192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Verdana</vt:lpstr>
      <vt:lpstr>Arial</vt:lpstr>
      <vt:lpstr>Wingdings 2</vt:lpstr>
      <vt:lpstr>Calibri</vt:lpstr>
      <vt:lpstr>Аспект</vt:lpstr>
      <vt:lpstr>Аспект</vt:lpstr>
      <vt:lpstr>Аспект</vt:lpstr>
      <vt:lpstr>Аспект</vt:lpstr>
      <vt:lpstr>Аспект</vt:lpstr>
      <vt:lpstr>Лыжный спорт</vt:lpstr>
      <vt:lpstr>Лыжный спорт имеет большое оздоровительное, воспитательное и прикладное значение.  </vt:lpstr>
      <vt:lpstr>    Немного  истории</vt:lpstr>
      <vt:lpstr>            ИСТОРИЯ    СОВРЕМЕННОСТИ </vt:lpstr>
      <vt:lpstr>ПРАВИЛА ВЫБОРА        ОДЕЖДЫ</vt:lpstr>
      <vt:lpstr>ПРАВИЛА ПОВЕДЕНИЯ НА ЗАНЯТИЯХ</vt:lpstr>
      <vt:lpstr>ЭКИПИРОВКА ЛЫЖНИКА</vt:lpstr>
      <vt:lpstr>Слайд 8</vt:lpstr>
      <vt:lpstr>НАЙДИ ОДЕЖДУ ЛЫЖНИКА?</vt:lpstr>
      <vt:lpstr>  ВЫБОР ЛЫЖ  </vt:lpstr>
      <vt:lpstr>ХРАНЕНИЕ            ЛЫЖ</vt:lpstr>
      <vt:lpstr>ПОДБОР ЛЫЖ ПО РОСТУ</vt:lpstr>
      <vt:lpstr>МЯГКОЕ КРЕПЛЕНИЕ</vt:lpstr>
      <vt:lpstr>Жесткое крепление</vt:lpstr>
      <vt:lpstr>Жесткое крепление</vt:lpstr>
      <vt:lpstr>  БОТИНКИ ДЛЯ ЛЫЖ </vt:lpstr>
      <vt:lpstr>Слайд 17</vt:lpstr>
      <vt:lpstr>       УСТАНОВКА  ЛЫЖНЫХ                          КРЕПЛЕНИЙ</vt:lpstr>
      <vt:lpstr>Слайд 19</vt:lpstr>
      <vt:lpstr>Ботинки для  лыж                 (вид  снизу)</vt:lpstr>
      <vt:lpstr>Слайд 21</vt:lpstr>
      <vt:lpstr>Крепление(вид сбоку)               для  правой  ноги</vt:lpstr>
      <vt:lpstr>ПРАВЫЙ БОТИНОК ВСТАВЛЯЕТСЯ         В КРЕПЛЕНИЕ НА ПРАВУЮ НОГУ              ГВОЗДИКАМИ    В  ОТВЕРСТИЯ</vt:lpstr>
      <vt:lpstr>                        </vt:lpstr>
      <vt:lpstr>Слайд 25</vt:lpstr>
      <vt:lpstr> </vt:lpstr>
      <vt:lpstr> ПЯТКА  ДОЛЖНА  ПОПАСТЬ                  В  ВЫСТУПЫ  НА  ЛЫЖЕ</vt:lpstr>
      <vt:lpstr>   ПОДБОР ПАЛОК</vt:lpstr>
      <vt:lpstr>ПОДБОР ЛЫЖНЫХ ПАЛОК С УЧЕТОМ РОСТА И СТИЛЯ ПЕРЕДВИ- ЖЕНИЯ, СМ</vt:lpstr>
      <vt:lpstr> ПЕТЛЯ  ДЛЯ  ДЕРЖАНИЯ ПАЛОК</vt:lpstr>
      <vt:lpstr>    ПЕТЛЯ- ОПОРА ДЛЯ КИСТИ</vt:lpstr>
      <vt:lpstr>построение</vt:lpstr>
      <vt:lpstr> ПОСТРОЕНИЯ :  а)  ЛЫЖИ  В РУКАХ       б) НАДЕВАНИЕ ЛЫЖ      в)  НА ЛЫЖАХ</vt:lpstr>
      <vt:lpstr>Построение</vt:lpstr>
      <vt:lpstr>Команда: «Равняйсь»  </vt:lpstr>
      <vt:lpstr>Команда: «СМИРНО!»</vt:lpstr>
      <vt:lpstr>       СПОСОБЫ ПЕРЕНОСКИ ЛЫЖ:  а) В РУКЕ     б) НА  ПЛЕЧЕ    в) ПОД  РУКОЙ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Лыжный  спорт</dc:title>
  <dc:creator>сэм</dc:creator>
  <cp:lastModifiedBy>User</cp:lastModifiedBy>
  <cp:revision>88</cp:revision>
  <dcterms:created xsi:type="dcterms:W3CDTF">2009-03-29T12:21:26Z</dcterms:created>
  <dcterms:modified xsi:type="dcterms:W3CDTF">2010-07-13T18:32:26Z</dcterms:modified>
</cp:coreProperties>
</file>