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7D08"/>
    <a:srgbClr val="673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5165" autoAdjust="0"/>
  </p:normalViewPr>
  <p:slideViewPr>
    <p:cSldViewPr snapToGrid="0">
      <p:cViewPr varScale="1">
        <p:scale>
          <a:sx n="83" d="100"/>
          <a:sy n="83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1D17-4F66-4242-AFE7-0989D560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87A2A1-CCBF-4B48-8C1B-A32B5746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E1A42-67FE-49BD-8159-19FD67D9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5A0F2-02D9-4293-A2F2-6FE95523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C7B17-87BF-4330-809F-21298141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2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09D93-8ED0-4758-8949-4363908A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5AEE93-56A0-4FA4-B5A9-B707AD82A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3E829-DDFA-4638-998D-0AEB91BF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DC72F-0C57-4EFE-8914-C73E7335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9B347-3272-4AA5-BC26-B245CC45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9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FB88E4-94D2-4101-AA06-D2DBA4E7F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20C6C4-ED44-4E92-BBCA-3C2AB7BCC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FC2826-88F7-4EC2-B83F-41034A88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38B792-781E-4839-856A-4BBBAFB5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84580-5EEA-427D-BC45-7998FF58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8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300CB-309B-4E49-B9A6-E75B54F1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53BCC-096A-4269-94F4-06C423B7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6B693-FFD4-4B3E-BF93-D10549A1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043F1-7606-49F5-B4F9-B5D336CE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4AB644-F4E1-4FED-ADA6-B6C9F2B9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6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3AA65-94F6-4C79-8F21-01B9B548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A421BE-6157-4737-B74C-97A2413F4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085EB-6D1F-4EC3-94FF-AAFCAFE1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BD4AC-1E5E-4401-AF78-1D3A0828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88B7D-2ADB-4702-8527-9F478586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6DE1D-8183-4905-92CE-C5B5462A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7D977-578F-422A-BB30-98CE78E22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428F91-4E6B-460D-BD7A-1FE9CB537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CA142-57D7-4375-A23C-5B560B90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5029C8-4682-4816-BD24-2EF89B56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AC08A1-6EC6-47F4-A044-BC6BEE1A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7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3FD8C-C19B-40FE-98BD-18C16FC6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5E269B-0019-4F86-9F58-EC75CADB3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3349E-17A9-4C59-8059-5D3705ED8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80504-C7D6-4729-AA42-E30BD034B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175B4-EBD7-4072-B151-825AA8B06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308597-2DC5-47EA-B68C-EB77FA84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769EC8-5673-4982-9C41-75DA16DA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F3246D-77F8-41BB-897D-87CA7C76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1A43A-D039-4EBD-A2BB-2D665BA1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2961FA-4D37-4B45-933F-127C7099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891031-0A6E-44CD-A42D-47796E83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F4295E-CB39-461D-BAF9-63267CA7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2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B6524D-C1B1-4DEC-9496-484FA637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6B1143-6231-416B-BA62-245252C7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DCEA8-7AA0-4D6F-A03C-3FE792BA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7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60278-CC46-497B-8370-2B8D8C9B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FC37E-7DFC-4E97-8662-C9A203919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2443FA-7D1F-4E74-B6CB-F6215C56C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DC9DE5-985F-4847-9BA3-337141AC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8DC51-8162-4BA3-A8FE-3AFEBEBE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B9054-85CF-4BF5-A3FE-071379FC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CA1CF-0948-4B3C-A4E5-3CF063DE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72102B-466B-4B34-91C9-4EC575A8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9E577-E518-476D-B0C6-A4E6649A0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B247B0-8207-4148-91CA-CC8FE494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815AC-4D6E-4EE3-8109-25D7D3D4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8D46D7-82CB-428B-82A7-D241CBA7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5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DF1C3-82B2-4254-A67D-0928F024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87C3B6-DB9A-4F15-AFFE-C86A6D50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F29362-9A9D-4385-92C6-A7FC7B095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AB91-CDE2-4577-9E0C-AFD909F878A2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F21D5-4616-46D1-B83C-BC2F26F1D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1919B-F049-4B0C-A36A-7B3CAF3BB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02C2D-ED58-411D-BA72-77FDC3EE7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0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66D3B-3F0C-4F1D-8940-A32AD0DF8123}"/>
              </a:ext>
            </a:extLst>
          </p:cNvPr>
          <p:cNvSpPr txBox="1"/>
          <p:nvPr/>
        </p:nvSpPr>
        <p:spPr>
          <a:xfrm>
            <a:off x="4326926" y="596348"/>
            <a:ext cx="3928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6739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Своя игра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F33A33-6904-4913-A148-55FC5D51E173}"/>
              </a:ext>
            </a:extLst>
          </p:cNvPr>
          <p:cNvSpPr/>
          <p:nvPr/>
        </p:nvSpPr>
        <p:spPr>
          <a:xfrm>
            <a:off x="762000" y="1731305"/>
            <a:ext cx="1066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B67D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«Великое переселение народов и становление Франкского королевства»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F96749-D3DE-4C4F-AAF5-DAAA57696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42" y="2685412"/>
            <a:ext cx="5236058" cy="3620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97DF82-6735-40AC-A09D-94330C3002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484" y="2660134"/>
            <a:ext cx="3849947" cy="37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DBFFF6-09F1-4049-A259-84222FE29C51}"/>
              </a:ext>
            </a:extLst>
          </p:cNvPr>
          <p:cNvSpPr/>
          <p:nvPr/>
        </p:nvSpPr>
        <p:spPr>
          <a:xfrm>
            <a:off x="980661" y="553897"/>
            <a:ext cx="10230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751 года ознаменовало конец власти Меровингов и начало правления династии Каролингов?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205F25-2389-4C97-8EE4-ADBFDC9A2F5A}"/>
              </a:ext>
            </a:extLst>
          </p:cNvPr>
          <p:cNvSpPr/>
          <p:nvPr/>
        </p:nvSpPr>
        <p:spPr>
          <a:xfrm>
            <a:off x="900618" y="2364691"/>
            <a:ext cx="47171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Свержение представителя династии Меровингов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Хильдерика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638955-BF8A-4367-8610-52E42BB8A9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161" y="1855304"/>
            <a:ext cx="6295471" cy="44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6D97B9-3F59-419E-8207-F8E090504877}"/>
              </a:ext>
            </a:extLst>
          </p:cNvPr>
          <p:cNvSpPr/>
          <p:nvPr/>
        </p:nvSpPr>
        <p:spPr>
          <a:xfrm>
            <a:off x="874642" y="561418"/>
            <a:ext cx="10522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произошло в 843 году, закрепившее раздел империи Карла Великого между его внуками?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A81DBC-3956-48FB-B67C-67C740062C36}"/>
              </a:ext>
            </a:extLst>
          </p:cNvPr>
          <p:cNvSpPr/>
          <p:nvPr/>
        </p:nvSpPr>
        <p:spPr>
          <a:xfrm>
            <a:off x="1052140" y="2124553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Верденский договор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989564-2D0C-4169-BD95-82A21756A3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454" y="1638636"/>
            <a:ext cx="5292708" cy="46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345A9F-EDAA-4EC1-A8DC-F53E6F7BF48D}"/>
              </a:ext>
            </a:extLst>
          </p:cNvPr>
          <p:cNvSpPr/>
          <p:nvPr/>
        </p:nvSpPr>
        <p:spPr>
          <a:xfrm>
            <a:off x="1033669" y="601174"/>
            <a:ext cx="9846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произошло в 451 году, когда римляне и франки остановили гуннов Аттилы?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3E3BD1-F796-4F5A-AEC2-B782B0C4C3D6}"/>
              </a:ext>
            </a:extLst>
          </p:cNvPr>
          <p:cNvSpPr/>
          <p:nvPr/>
        </p:nvSpPr>
        <p:spPr>
          <a:xfrm>
            <a:off x="1033669" y="1749189"/>
            <a:ext cx="5790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Каталаунских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A46249-0289-4FAF-91BE-DAFC6FC3BE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853" y="2307362"/>
            <a:ext cx="7143750" cy="401650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88D234-7047-446C-BC6A-DA1AD1FA9098}"/>
              </a:ext>
            </a:extLst>
          </p:cNvPr>
          <p:cNvSpPr/>
          <p:nvPr/>
        </p:nvSpPr>
        <p:spPr>
          <a:xfrm>
            <a:off x="880853" y="3669285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Миниатюра из манускрипта XIV века с изображением битвы на </a:t>
            </a:r>
            <a:r>
              <a:rPr lang="ru-RU" dirty="0" err="1"/>
              <a:t>Каталаунских</a:t>
            </a:r>
            <a:r>
              <a:rPr lang="ru-RU" dirty="0"/>
              <a:t> полях.</a:t>
            </a:r>
          </a:p>
        </p:txBody>
      </p:sp>
    </p:spTree>
    <p:extLst>
      <p:ext uri="{BB962C8B-B14F-4D97-AF65-F5344CB8AC3E}">
        <p14:creationId xmlns:p14="http://schemas.microsoft.com/office/powerpoint/2010/main" val="369924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A5AF19-52E2-4D8D-87C6-9F0762759758}"/>
              </a:ext>
            </a:extLst>
          </p:cNvPr>
          <p:cNvSpPr/>
          <p:nvPr/>
        </p:nvSpPr>
        <p:spPr>
          <a:xfrm>
            <a:off x="1364974" y="733695"/>
            <a:ext cx="9435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народ основал королевство в Северной Африке и разграбил Рим в 455 году?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6EC256-C3D8-4DE7-AC5E-EBB37E04DA26}"/>
              </a:ext>
            </a:extLst>
          </p:cNvPr>
          <p:cNvSpPr/>
          <p:nvPr/>
        </p:nvSpPr>
        <p:spPr>
          <a:xfrm>
            <a:off x="1405685" y="2142800"/>
            <a:ext cx="186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Вандалы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E938E4-128E-4CBD-9BC6-E2528D7AFD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64" y="1915688"/>
            <a:ext cx="3014769" cy="420861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0246A4-EED0-439F-8B0C-A7E5BC28281F}"/>
              </a:ext>
            </a:extLst>
          </p:cNvPr>
          <p:cNvSpPr/>
          <p:nvPr/>
        </p:nvSpPr>
        <p:spPr>
          <a:xfrm>
            <a:off x="3551583" y="609873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костюмов вандалов из Карпатской низменности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00D4C7-6A60-4915-A8CA-6DBE3AF33D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612" y="1863537"/>
            <a:ext cx="3295942" cy="41304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D7C9AE-2A6F-4762-88CE-8CD2407FE498}"/>
              </a:ext>
            </a:extLst>
          </p:cNvPr>
          <p:cNvSpPr/>
          <p:nvPr/>
        </p:nvSpPr>
        <p:spPr>
          <a:xfrm>
            <a:off x="8683622" y="6050565"/>
            <a:ext cx="2165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Разграбление Рима вандалами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12D5F7-533B-44EB-ACCE-1866FBB258DE}"/>
              </a:ext>
            </a:extLst>
          </p:cNvPr>
          <p:cNvSpPr/>
          <p:nvPr/>
        </p:nvSpPr>
        <p:spPr>
          <a:xfrm>
            <a:off x="940904" y="674709"/>
            <a:ext cx="10522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управляющий королевским дворцом у франков, фактически сосредоточивший в своих руках власть в государстве в VII–VIII веках?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AE160C-5058-43DA-A604-FFA93F055404}"/>
              </a:ext>
            </a:extLst>
          </p:cNvPr>
          <p:cNvSpPr/>
          <p:nvPr/>
        </p:nvSpPr>
        <p:spPr>
          <a:xfrm>
            <a:off x="1079375" y="2844225"/>
            <a:ext cx="2127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Майордом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4C27B-DB83-404C-85C9-1D1E119BDF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876" y="2444895"/>
            <a:ext cx="8211254" cy="34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78587E-1529-48EB-A922-AB605E2BFF7C}"/>
              </a:ext>
            </a:extLst>
          </p:cNvPr>
          <p:cNvSpPr/>
          <p:nvPr/>
        </p:nvSpPr>
        <p:spPr>
          <a:xfrm>
            <a:off x="1060173" y="826461"/>
            <a:ext cx="10124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называлась административная единица, на которой Карл Великий основывал своё государство?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34EE8C-1BCC-492B-9A17-F38361F189F9}"/>
              </a:ext>
            </a:extLst>
          </p:cNvPr>
          <p:cNvSpPr/>
          <p:nvPr/>
        </p:nvSpPr>
        <p:spPr>
          <a:xfrm>
            <a:off x="1060173" y="2360808"/>
            <a:ext cx="4033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Графство (графства)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B2A667-9EFE-4A6E-89DD-3CE0EF4042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841" y="2028271"/>
            <a:ext cx="6439791" cy="41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AF3316-EF57-4A6D-99D6-4A04867F3C83}"/>
              </a:ext>
            </a:extLst>
          </p:cNvPr>
          <p:cNvSpPr/>
          <p:nvPr/>
        </p:nvSpPr>
        <p:spPr>
          <a:xfrm>
            <a:off x="848139" y="687961"/>
            <a:ext cx="10469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назывались зависимые крестьяне в поздней Римской империи и в раннефеодальном обществе, прикреплённые к земле?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451A9D-BFFE-4AC2-AEA0-4A661D66C448}"/>
              </a:ext>
            </a:extLst>
          </p:cNvPr>
          <p:cNvSpPr/>
          <p:nvPr/>
        </p:nvSpPr>
        <p:spPr>
          <a:xfrm>
            <a:off x="1610527" y="2760916"/>
            <a:ext cx="1656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959AC-6E53-4837-AF89-D1FC2D255F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041" y="2257621"/>
            <a:ext cx="6526838" cy="39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CDF778-40F2-4155-93FE-5B66EFC2A317}"/>
              </a:ext>
            </a:extLst>
          </p:cNvPr>
          <p:cNvSpPr/>
          <p:nvPr/>
        </p:nvSpPr>
        <p:spPr>
          <a:xfrm>
            <a:off x="940904" y="693939"/>
            <a:ext cx="1031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человек, получивший землю во временное пользование от сеньора за службу, чаще всего военную?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A1F865-B79E-4730-9DF3-4C4FA7AD0FFB}"/>
              </a:ext>
            </a:extLst>
          </p:cNvPr>
          <p:cNvSpPr/>
          <p:nvPr/>
        </p:nvSpPr>
        <p:spPr>
          <a:xfrm>
            <a:off x="1327985" y="2772872"/>
            <a:ext cx="2966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Бенефициарий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ACB0B5-8127-4CEA-B63E-65F1685B73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415" y="2119856"/>
            <a:ext cx="6865400" cy="34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5FA208-8403-41DD-B1D9-448ED324E420}"/>
              </a:ext>
            </a:extLst>
          </p:cNvPr>
          <p:cNvSpPr/>
          <p:nvPr/>
        </p:nvSpPr>
        <p:spPr>
          <a:xfrm>
            <a:off x="4482898" y="646908"/>
            <a:ext cx="3226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Подсчёт баллов: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EA9112-8268-4B7E-B68E-4284C7692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39" y="1303445"/>
            <a:ext cx="68808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10–8 баллов — оценка «5» (отлично)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7–6 баллов — оценка «4» (хорошо)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03789-8D9E-454F-A8B8-A1D0EA1B99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649" y="939295"/>
            <a:ext cx="3400212" cy="5290426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73610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A54D572-3C20-4202-9260-D55B55323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82105"/>
              </p:ext>
            </p:extLst>
          </p:nvPr>
        </p:nvGraphicFramePr>
        <p:xfrm>
          <a:off x="688848" y="498347"/>
          <a:ext cx="10814304" cy="5902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660584252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3992253052"/>
                    </a:ext>
                  </a:extLst>
                </a:gridCol>
                <a:gridCol w="1475232">
                  <a:extLst>
                    <a:ext uri="{9D8B030D-6E8A-4147-A177-3AD203B41FA5}">
                      <a16:colId xmlns:a16="http://schemas.microsoft.com/office/drawing/2014/main" val="3671474786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187126130"/>
                    </a:ext>
                  </a:extLst>
                </a:gridCol>
                <a:gridCol w="1377696">
                  <a:extLst>
                    <a:ext uri="{9D8B030D-6E8A-4147-A177-3AD203B41FA5}">
                      <a16:colId xmlns:a16="http://schemas.microsoft.com/office/drawing/2014/main" val="306957693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922388990"/>
                    </a:ext>
                  </a:extLst>
                </a:gridCol>
              </a:tblGrid>
              <a:tr h="2008302"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Личности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1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2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3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4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5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00052"/>
                  </a:ext>
                </a:extLst>
              </a:tr>
              <a:tr h="1947076"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События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1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2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3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4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5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20403"/>
                  </a:ext>
                </a:extLst>
              </a:tr>
              <a:tr h="1947076"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Термины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1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2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3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4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5</a:t>
                      </a:r>
                      <a:endParaRPr lang="ru-RU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3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2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A799E0-E3E4-44C5-AA21-B3A410876420}"/>
              </a:ext>
            </a:extLst>
          </p:cNvPr>
          <p:cNvSpPr/>
          <p:nvPr/>
        </p:nvSpPr>
        <p:spPr>
          <a:xfrm>
            <a:off x="861392" y="536298"/>
            <a:ext cx="9965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франкский король впервые принял христианство и объединил большинство франкских племён?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FA2316-76AA-41DE-9644-A8480587C460}"/>
              </a:ext>
            </a:extLst>
          </p:cNvPr>
          <p:cNvSpPr/>
          <p:nvPr/>
        </p:nvSpPr>
        <p:spPr>
          <a:xfrm>
            <a:off x="2114530" y="2016252"/>
            <a:ext cx="1790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Хлодвиг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C36716-DF63-44EE-ABB2-9D7B8D0D5D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936" y="1731401"/>
            <a:ext cx="6708624" cy="44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486225-903C-4067-BCA8-6B0BA1DE6E2F}"/>
              </a:ext>
            </a:extLst>
          </p:cNvPr>
          <p:cNvSpPr/>
          <p:nvPr/>
        </p:nvSpPr>
        <p:spPr>
          <a:xfrm>
            <a:off x="861392" y="522607"/>
            <a:ext cx="10098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известный военачальник франков разгромил арабов в битве при Пуатье в 732 году?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B84F97-A205-4F00-8221-7C70801ED3AB}"/>
              </a:ext>
            </a:extLst>
          </p:cNvPr>
          <p:cNvSpPr/>
          <p:nvPr/>
        </p:nvSpPr>
        <p:spPr>
          <a:xfrm>
            <a:off x="1428378" y="2144160"/>
            <a:ext cx="2895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Мартелл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3DE27B-03C2-4F3D-BD51-BE434FFF23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30" y="2020640"/>
            <a:ext cx="6873773" cy="38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F04FE3-7C65-46A2-BD23-16C2AFBCFA85}"/>
              </a:ext>
            </a:extLst>
          </p:cNvPr>
          <p:cNvSpPr/>
          <p:nvPr/>
        </p:nvSpPr>
        <p:spPr>
          <a:xfrm>
            <a:off x="1020417" y="614426"/>
            <a:ext cx="10151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был последним императором Западной Римской империи?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242B34-CFD3-45B3-B201-861944E92335}"/>
              </a:ext>
            </a:extLst>
          </p:cNvPr>
          <p:cNvSpPr/>
          <p:nvPr/>
        </p:nvSpPr>
        <p:spPr>
          <a:xfrm>
            <a:off x="1337872" y="2121404"/>
            <a:ext cx="2916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Ромул </a:t>
            </a:r>
            <a:r>
              <a:rPr lang="ru-RU" sz="3200" b="1" dirty="0" err="1"/>
              <a:t>Августул</a:t>
            </a:r>
            <a:endParaRPr lang="ru-RU" sz="32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E4E6D9-AFD1-4B61-A692-D77F9CFA84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682" y="1983000"/>
            <a:ext cx="6414917" cy="42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70BEBF-2FBB-44D6-B415-52D9786E16CF}"/>
              </a:ext>
            </a:extLst>
          </p:cNvPr>
          <p:cNvSpPr/>
          <p:nvPr/>
        </p:nvSpPr>
        <p:spPr>
          <a:xfrm>
            <a:off x="1099931" y="533471"/>
            <a:ext cx="9674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476 году сверг последнего императора Западной Римской империи  и стал первым варварским правителем Италии?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C75DE5-3BC3-488C-9B52-6BAD5BFA88CC}"/>
              </a:ext>
            </a:extLst>
          </p:cNvPr>
          <p:cNvSpPr/>
          <p:nvPr/>
        </p:nvSpPr>
        <p:spPr>
          <a:xfrm>
            <a:off x="1932432" y="2303186"/>
            <a:ext cx="1581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Одоакр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330C62-A383-4974-BE7F-82C010C55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322" y="2110687"/>
            <a:ext cx="6301277" cy="41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2A7BF4-6C46-47DB-8B3F-961753E54B9D}"/>
              </a:ext>
            </a:extLst>
          </p:cNvPr>
          <p:cNvSpPr/>
          <p:nvPr/>
        </p:nvSpPr>
        <p:spPr>
          <a:xfrm>
            <a:off x="967408" y="620412"/>
            <a:ext cx="9978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ученого и англосаксонского монаха, который был ближайшим советником Карла Великого по вопросам образования и культуры?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8A5165-9E27-4512-9FA4-F861C6A07342}"/>
              </a:ext>
            </a:extLst>
          </p:cNvPr>
          <p:cNvSpPr/>
          <p:nvPr/>
        </p:nvSpPr>
        <p:spPr>
          <a:xfrm>
            <a:off x="2415071" y="2625818"/>
            <a:ext cx="1800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Алкуин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1A0DE3-B111-4B0F-A866-346A940190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918" y="2190072"/>
            <a:ext cx="365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EBFDEB-B9EE-4F46-855C-0AF02F9E3F87}"/>
              </a:ext>
            </a:extLst>
          </p:cNvPr>
          <p:cNvSpPr/>
          <p:nvPr/>
        </p:nvSpPr>
        <p:spPr>
          <a:xfrm>
            <a:off x="954155" y="661457"/>
            <a:ext cx="10084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период, когда германские племена переселялись на территорию Римской империи, вызывая её ослабление?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50B483-38EC-48ED-B5CA-BDF2EFEEA882}"/>
              </a:ext>
            </a:extLst>
          </p:cNvPr>
          <p:cNvSpPr/>
          <p:nvPr/>
        </p:nvSpPr>
        <p:spPr>
          <a:xfrm>
            <a:off x="1129595" y="2928731"/>
            <a:ext cx="4153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Великое переселение народов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1A73A-9E3E-43C8-A309-80EA392C6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635" y="2231117"/>
            <a:ext cx="5992249" cy="41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E8DE2F-094E-4B0C-B804-F0B9F85C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D778D139-ABDF-4AB4-8B82-30430C7B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4667928"/>
            <a:ext cx="2548128" cy="1769257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40BB4C-5ABE-4A28-AC40-6732E53CED42}"/>
              </a:ext>
            </a:extLst>
          </p:cNvPr>
          <p:cNvSpPr/>
          <p:nvPr/>
        </p:nvSpPr>
        <p:spPr>
          <a:xfrm>
            <a:off x="1124354" y="478150"/>
            <a:ext cx="9448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битве Карл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Мартелл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остановил продвижение арабов в Европу?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0B441-71AC-4A67-946B-029A463ACB1E}"/>
              </a:ext>
            </a:extLst>
          </p:cNvPr>
          <p:cNvSpPr/>
          <p:nvPr/>
        </p:nvSpPr>
        <p:spPr>
          <a:xfrm>
            <a:off x="1245704" y="2149298"/>
            <a:ext cx="4583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Битва при Пуатье (732 год)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D9466-9F1E-4B95-95D4-378C7D2033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754" y="1728483"/>
            <a:ext cx="5594498" cy="47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342</Words>
  <Application>Microsoft Office PowerPoint</Application>
  <PresentationFormat>Широкоэкранный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Титова</dc:creator>
  <cp:lastModifiedBy>Анна Титова</cp:lastModifiedBy>
  <cp:revision>20</cp:revision>
  <dcterms:created xsi:type="dcterms:W3CDTF">2025-09-13T19:30:41Z</dcterms:created>
  <dcterms:modified xsi:type="dcterms:W3CDTF">2025-09-14T09:42:17Z</dcterms:modified>
</cp:coreProperties>
</file>