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67" r:id="rId4"/>
    <p:sldId id="272" r:id="rId5"/>
    <p:sldId id="271" r:id="rId6"/>
    <p:sldId id="270" r:id="rId7"/>
    <p:sldId id="269" r:id="rId8"/>
    <p:sldId id="273" r:id="rId9"/>
    <p:sldId id="275" r:id="rId10"/>
    <p:sldId id="276" r:id="rId11"/>
    <p:sldId id="277" r:id="rId12"/>
    <p:sldId id="278" r:id="rId13"/>
    <p:sldId id="274" r:id="rId14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14D4563-972E-4455-B0A1-B31E846F4D9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853416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75EEA05-FB4A-4979-857C-BE1CEF2F9A5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D5CDA7E-26AF-4DC4-9C9A-E9532D43E5A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3570120" y="6858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/>
          </p:nvPr>
        </p:nvSpPr>
        <p:spPr>
          <a:xfrm>
            <a:off x="6455520" y="6858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/>
          </p:nvPr>
        </p:nvSpPr>
        <p:spPr>
          <a:xfrm>
            <a:off x="684360" y="25740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/>
          </p:nvPr>
        </p:nvSpPr>
        <p:spPr>
          <a:xfrm>
            <a:off x="3570120" y="25740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/>
          </p:nvPr>
        </p:nvSpPr>
        <p:spPr>
          <a:xfrm>
            <a:off x="6455520" y="25740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A1A4FDE-224F-4334-9DE3-564815F1951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12233F1-A9DB-4B7A-B87A-DB20B97018D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55F917C-AAF7-4EDD-9BFC-5F56B83161C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853416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7F991C1-8948-4047-B7B3-8D3DB69A8C0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F1F4DC7-8B90-4EFD-95A4-10B06AFF1B2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01D1675-695D-484C-9B85-677C30DDE75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subTitle"/>
          </p:nvPr>
        </p:nvSpPr>
        <p:spPr>
          <a:xfrm>
            <a:off x="684360" y="4487400"/>
            <a:ext cx="8534160" cy="698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50034D3-EF84-4EF1-BAD9-A819825AB85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D61936F-C6EB-4BB4-986C-10DD42995AD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E4CB75C-7676-4CE6-8327-C75C88FA1EC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A0DC7E2-85EC-40DF-BA7A-F0E8A66C171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11D9CCF-1927-4C36-AA93-9C9FBCF24E8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853416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E5495DC-9858-44EA-8137-0EFF1A3E812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4E50405-E638-4448-B16F-0E96EF8842CB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3570120" y="6858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6455520" y="6858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/>
          </p:nvPr>
        </p:nvSpPr>
        <p:spPr>
          <a:xfrm>
            <a:off x="684360" y="25740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/>
          </p:nvPr>
        </p:nvSpPr>
        <p:spPr>
          <a:xfrm>
            <a:off x="3570120" y="25740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/>
          </p:nvPr>
        </p:nvSpPr>
        <p:spPr>
          <a:xfrm>
            <a:off x="6455520" y="2574000"/>
            <a:ext cx="27478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87724AC-AC3A-4434-9475-E15AA50B5A9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853416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C84868D-DC39-4835-968F-97A9B33AD8A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3C5463B-766D-4FE0-A974-0955D063D93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38560B9-1578-4DC2-8892-401AD3DFDAC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84360" y="4487400"/>
            <a:ext cx="8534160" cy="698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B62937A-C0A6-461E-AAC3-5F3E368003C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79650AC-ED21-42FC-9D24-4A40678CDD1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361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6906E8A-85EF-4A95-8CF2-02B1461F21F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436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000" b="0" strike="noStrike" spc="-1">
              <a:solidFill>
                <a:srgbClr val="22C5ED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FD1C984-EAD0-454E-AD13-3835E4AA96A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0000">
              <a:srgbClr val="FFFFFF"/>
            </a:gs>
            <a:gs pos="100000">
              <a:srgbClr val="44D7FB"/>
            </a:gs>
          </a:gsLst>
          <a:lin ang="612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6"/>
          <p:cNvGrpSpPr/>
          <p:nvPr/>
        </p:nvGrpSpPr>
        <p:grpSpPr>
          <a:xfrm>
            <a:off x="9206640" y="2963160"/>
            <a:ext cx="2981880" cy="3209040"/>
            <a:chOff x="9206640" y="2963160"/>
            <a:chExt cx="2981880" cy="3209040"/>
          </a:xfrm>
        </p:grpSpPr>
        <p:sp>
          <p:nvSpPr>
            <p:cNvPr id="17" name="Straight Connector 7"/>
            <p:cNvSpPr/>
            <p:nvPr/>
          </p:nvSpPr>
          <p:spPr>
            <a:xfrm flipH="1">
              <a:off x="11275920" y="2963160"/>
              <a:ext cx="912600" cy="9129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Straight Connector 8"/>
            <p:cNvSpPr/>
            <p:nvPr/>
          </p:nvSpPr>
          <p:spPr>
            <a:xfrm flipH="1">
              <a:off x="9206640" y="3190320"/>
              <a:ext cx="2981880" cy="298188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Straight Connector 9"/>
            <p:cNvSpPr/>
            <p:nvPr/>
          </p:nvSpPr>
          <p:spPr>
            <a:xfrm flipH="1">
              <a:off x="10292040" y="3285000"/>
              <a:ext cx="1896480" cy="189648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4" name="Straight Connector 10"/>
            <p:cNvSpPr/>
            <p:nvPr/>
          </p:nvSpPr>
          <p:spPr>
            <a:xfrm flipH="1">
              <a:off x="10442880" y="3130920"/>
              <a:ext cx="1745640" cy="1745640"/>
            </a:xfrm>
            <a:prstGeom prst="line">
              <a:avLst/>
            </a:prstGeom>
            <a:ln w="2857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" name="Straight Connector 11"/>
            <p:cNvSpPr/>
            <p:nvPr/>
          </p:nvSpPr>
          <p:spPr>
            <a:xfrm flipH="1">
              <a:off x="10918800" y="3682800"/>
              <a:ext cx="1269720" cy="1270080"/>
            </a:xfrm>
            <a:prstGeom prst="line">
              <a:avLst/>
            </a:prstGeom>
            <a:ln w="2857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4360" y="685800"/>
            <a:ext cx="8000640" cy="29714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4800" b="0" strike="noStrike" cap="all" spc="-1">
                <a:solidFill>
                  <a:srgbClr val="000000"/>
                </a:solidFill>
                <a:latin typeface="Century Gothic"/>
              </a:rPr>
              <a:t>Образец заголовка</a:t>
            </a:r>
            <a:endParaRPr lang="ru-RU" sz="4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"/>
          </p:nvPr>
        </p:nvSpPr>
        <p:spPr>
          <a:xfrm>
            <a:off x="9904320" y="6172200"/>
            <a:ext cx="15998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algn="r">
              <a:lnSpc>
                <a:spcPct val="100000"/>
              </a:lnSpc>
              <a:buNone/>
              <a:defRPr lang="ru-RU" sz="1000" b="0" strike="noStrike" spc="-1">
                <a:solidFill>
                  <a:srgbClr val="0D89A8"/>
                </a:solidFill>
                <a:latin typeface="Century Gothic"/>
              </a:defRPr>
            </a:lvl1pPr>
          </a:lstStyle>
          <a:p>
            <a:pPr algn="r">
              <a:lnSpc>
                <a:spcPct val="100000"/>
              </a:lnSpc>
              <a:buNone/>
            </a:pPr>
            <a:r>
              <a:rPr lang="ru-RU" sz="1000" b="0" strike="noStrike" spc="-1">
                <a:solidFill>
                  <a:srgbClr val="0D89A8"/>
                </a:solidFill>
                <a:latin typeface="Century Gothic"/>
              </a:rPr>
              <a:t>&lt;дата/время&gt;</a:t>
            </a:r>
            <a:endParaRPr lang="ru-RU" sz="1000" b="0" strike="noStrike" spc="-1"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2"/>
          </p:nvPr>
        </p:nvSpPr>
        <p:spPr>
          <a:xfrm>
            <a:off x="684360" y="6172200"/>
            <a:ext cx="75434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sldNum" idx="3"/>
          </p:nvPr>
        </p:nvSpPr>
        <p:spPr>
          <a:xfrm>
            <a:off x="10363320" y="5578560"/>
            <a:ext cx="1141920" cy="669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ru-RU" sz="3200" b="0" strike="noStrike" spc="-1">
                <a:solidFill>
                  <a:srgbClr val="0D89A8"/>
                </a:solidFill>
                <a:latin typeface="Century Gothic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4156DAB-EEE2-4299-90A0-D6C9E12A0D23}" type="slidenum">
              <a:rPr lang="ru-RU" sz="3200" b="0" strike="noStrike" spc="-1">
                <a:solidFill>
                  <a:srgbClr val="0D89A8"/>
                </a:solidFill>
                <a:latin typeface="Century Gothic"/>
              </a:rPr>
              <a:t>‹#›</a:t>
            </a:fld>
            <a:endParaRPr lang="ru-RU" sz="3200" b="0" strike="noStrike" spc="-1">
              <a:latin typeface="Times New Roman"/>
            </a:endParaRPr>
          </a:p>
        </p:txBody>
      </p:sp>
      <p:sp>
        <p:nvSpPr>
          <p:cNvPr id="10" name="Straight Connector 15"/>
          <p:cNvSpPr/>
          <p:nvPr/>
        </p:nvSpPr>
        <p:spPr>
          <a:xfrm flipH="1">
            <a:off x="8227800" y="8280"/>
            <a:ext cx="3809880" cy="3809880"/>
          </a:xfrm>
          <a:prstGeom prst="line">
            <a:avLst/>
          </a:prstGeom>
          <a:ln w="12700" cap="rnd"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1" name="Straight Connector 16"/>
          <p:cNvSpPr/>
          <p:nvPr/>
        </p:nvSpPr>
        <p:spPr>
          <a:xfrm flipH="1">
            <a:off x="6108120" y="91440"/>
            <a:ext cx="6080400" cy="6080760"/>
          </a:xfrm>
          <a:prstGeom prst="line">
            <a:avLst/>
          </a:prstGeom>
          <a:ln w="12700" cap="rnd"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" name="Straight Connector 18"/>
          <p:cNvSpPr/>
          <p:nvPr/>
        </p:nvSpPr>
        <p:spPr>
          <a:xfrm flipH="1">
            <a:off x="7235640" y="228600"/>
            <a:ext cx="4952880" cy="4952880"/>
          </a:xfrm>
          <a:prstGeom prst="line">
            <a:avLst/>
          </a:prstGeom>
          <a:ln w="12700" cap="rnd"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" name="Straight Connector 20"/>
          <p:cNvSpPr/>
          <p:nvPr/>
        </p:nvSpPr>
        <p:spPr>
          <a:xfrm flipH="1">
            <a:off x="7335720" y="32040"/>
            <a:ext cx="4852800" cy="4853160"/>
          </a:xfrm>
          <a:prstGeom prst="line">
            <a:avLst/>
          </a:prstGeom>
          <a:ln w="31750" cap="rnd"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4" name="Straight Connector 22"/>
          <p:cNvSpPr/>
          <p:nvPr/>
        </p:nvSpPr>
        <p:spPr>
          <a:xfrm flipH="1">
            <a:off x="7845120" y="609480"/>
            <a:ext cx="4343400" cy="4343400"/>
          </a:xfrm>
          <a:prstGeom prst="line">
            <a:avLst/>
          </a:prstGeom>
          <a:ln w="31750" cap="rnd"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22C5ED"/>
                </a:solidFill>
                <a:latin typeface="Century Gothic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600" b="0" strike="noStrike" spc="-1">
                <a:solidFill>
                  <a:srgbClr val="22C5ED"/>
                </a:solidFill>
                <a:latin typeface="Century Gothic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400" b="0" strike="noStrike" spc="-1">
                <a:solidFill>
                  <a:srgbClr val="22C5ED"/>
                </a:solidFill>
                <a:latin typeface="Century Gothic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400" b="0" strike="noStrike" spc="-1">
                <a:solidFill>
                  <a:srgbClr val="22C5ED"/>
                </a:solidFill>
                <a:latin typeface="Century Gothic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22C5ED"/>
                </a:solidFill>
                <a:latin typeface="Century Gothic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22C5ED"/>
                </a:solidFill>
                <a:latin typeface="Century Gothic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22C5ED"/>
                </a:solidFill>
                <a:latin typeface="Century Gothic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0000">
              <a:srgbClr val="FFFFFF"/>
            </a:gs>
            <a:gs pos="100000">
              <a:srgbClr val="44D7FB"/>
            </a:gs>
          </a:gsLst>
          <a:lin ang="612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6"/>
          <p:cNvGrpSpPr/>
          <p:nvPr/>
        </p:nvGrpSpPr>
        <p:grpSpPr>
          <a:xfrm>
            <a:off x="9206640" y="2963160"/>
            <a:ext cx="2981880" cy="3209040"/>
            <a:chOff x="9206640" y="2963160"/>
            <a:chExt cx="2981880" cy="3209040"/>
          </a:xfrm>
        </p:grpSpPr>
        <p:sp>
          <p:nvSpPr>
            <p:cNvPr id="53" name="Straight Connector 7"/>
            <p:cNvSpPr/>
            <p:nvPr/>
          </p:nvSpPr>
          <p:spPr>
            <a:xfrm flipH="1">
              <a:off x="11275920" y="2963160"/>
              <a:ext cx="912600" cy="9129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4" name="Straight Connector 8"/>
            <p:cNvSpPr/>
            <p:nvPr/>
          </p:nvSpPr>
          <p:spPr>
            <a:xfrm flipH="1">
              <a:off x="9206640" y="3190320"/>
              <a:ext cx="2981880" cy="298188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5" name="Straight Connector 9"/>
            <p:cNvSpPr/>
            <p:nvPr/>
          </p:nvSpPr>
          <p:spPr>
            <a:xfrm flipH="1">
              <a:off x="10292040" y="3285000"/>
              <a:ext cx="1896480" cy="189648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6" name="Straight Connector 10"/>
            <p:cNvSpPr/>
            <p:nvPr/>
          </p:nvSpPr>
          <p:spPr>
            <a:xfrm flipH="1">
              <a:off x="10442880" y="3130920"/>
              <a:ext cx="1745640" cy="1745640"/>
            </a:xfrm>
            <a:prstGeom prst="line">
              <a:avLst/>
            </a:prstGeom>
            <a:ln w="2857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7" name="Straight Connector 11"/>
            <p:cNvSpPr/>
            <p:nvPr/>
          </p:nvSpPr>
          <p:spPr>
            <a:xfrm flipH="1">
              <a:off x="10918800" y="3682800"/>
              <a:ext cx="1269720" cy="1270080"/>
            </a:xfrm>
            <a:prstGeom prst="line">
              <a:avLst/>
            </a:prstGeom>
            <a:ln w="28575" cap="rnd">
              <a:solidFill>
                <a:srgbClr val="000000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3600" b="0" strike="noStrike" cap="all" spc="-1">
                <a:solidFill>
                  <a:srgbClr val="000000"/>
                </a:solidFill>
                <a:latin typeface="Century Gothic"/>
              </a:rPr>
              <a:t>Образец заголовка</a:t>
            </a:r>
            <a:endParaRPr lang="ru-RU" sz="36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285840" indent="-28584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SzPct val="80000"/>
              <a:buFont typeface="Wingdings 3" charset="2"/>
              <a:buChar char=""/>
            </a:pPr>
            <a:r>
              <a:rPr lang="ru-RU" sz="2000" b="0" strike="noStrike" spc="-1">
                <a:solidFill>
                  <a:srgbClr val="22C5ED"/>
                </a:solidFill>
                <a:latin typeface="Century Gothic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000000"/>
              </a:buClr>
              <a:buSzPct val="80000"/>
              <a:buFont typeface="Wingdings 3" charset="2"/>
              <a:buChar char=""/>
            </a:pPr>
            <a:r>
              <a:rPr lang="ru-RU" sz="1800" b="0" strike="noStrike" spc="-1">
                <a:solidFill>
                  <a:srgbClr val="22C5ED"/>
                </a:solidFill>
                <a:latin typeface="Century Gothic"/>
              </a:rPr>
              <a:t>Второй уровень</a:t>
            </a:r>
          </a:p>
          <a:p>
            <a:pPr marL="1200240" lvl="2" indent="-28584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000000"/>
              </a:buClr>
              <a:buSzPct val="80000"/>
              <a:buFont typeface="Wingdings 3" charset="2"/>
              <a:buChar char=""/>
            </a:pPr>
            <a:r>
              <a:rPr lang="ru-RU" sz="1600" b="0" strike="noStrike" spc="-1">
                <a:solidFill>
                  <a:srgbClr val="22C5ED"/>
                </a:solidFill>
                <a:latin typeface="Century Gothic"/>
              </a:rPr>
              <a:t>Третий уровень</a:t>
            </a:r>
          </a:p>
          <a:p>
            <a:pPr marL="1542960" lvl="3" indent="-171360">
              <a:lnSpc>
                <a:spcPct val="100000"/>
              </a:lnSpc>
              <a:spcBef>
                <a:spcPts val="281"/>
              </a:spcBef>
              <a:spcAft>
                <a:spcPts val="601"/>
              </a:spcAft>
              <a:buClr>
                <a:srgbClr val="000000"/>
              </a:buClr>
              <a:buSzPct val="80000"/>
              <a:buFont typeface="Wingdings 3" charset="2"/>
              <a:buChar char=""/>
            </a:pPr>
            <a:r>
              <a:rPr lang="ru-RU" sz="1400" b="0" strike="noStrike" spc="-1">
                <a:solidFill>
                  <a:srgbClr val="22C5ED"/>
                </a:solidFill>
                <a:latin typeface="Century Gothic"/>
              </a:rPr>
              <a:t>Четвертый уровень</a:t>
            </a:r>
          </a:p>
          <a:p>
            <a:pPr marL="2000160" lvl="4" indent="-171360">
              <a:lnSpc>
                <a:spcPct val="100000"/>
              </a:lnSpc>
              <a:spcBef>
                <a:spcPts val="281"/>
              </a:spcBef>
              <a:spcAft>
                <a:spcPts val="601"/>
              </a:spcAft>
              <a:buClr>
                <a:srgbClr val="000000"/>
              </a:buClr>
              <a:buSzPct val="80000"/>
              <a:buFont typeface="Wingdings 3" charset="2"/>
              <a:buChar char=""/>
            </a:pPr>
            <a:r>
              <a:rPr lang="ru-RU" sz="1400" b="0" strike="noStrike" spc="-1">
                <a:solidFill>
                  <a:srgbClr val="22C5ED"/>
                </a:solidFill>
                <a:latin typeface="Century Gothic"/>
              </a:rPr>
              <a:t>Пятый уровень</a:t>
            </a:r>
          </a:p>
        </p:txBody>
      </p:sp>
      <p:sp>
        <p:nvSpPr>
          <p:cNvPr id="60" name="PlaceHolder 3"/>
          <p:cNvSpPr>
            <a:spLocks noGrp="1"/>
          </p:cNvSpPr>
          <p:nvPr>
            <p:ph type="dt" idx="4"/>
          </p:nvPr>
        </p:nvSpPr>
        <p:spPr>
          <a:xfrm>
            <a:off x="9904320" y="6172200"/>
            <a:ext cx="15998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algn="r">
              <a:lnSpc>
                <a:spcPct val="100000"/>
              </a:lnSpc>
              <a:buNone/>
              <a:defRPr lang="ru-RU" sz="1000" b="0" strike="noStrike" spc="-1">
                <a:solidFill>
                  <a:srgbClr val="0D89A8"/>
                </a:solidFill>
                <a:latin typeface="Century Gothic"/>
              </a:defRPr>
            </a:lvl1pPr>
          </a:lstStyle>
          <a:p>
            <a:pPr algn="r">
              <a:lnSpc>
                <a:spcPct val="100000"/>
              </a:lnSpc>
              <a:buNone/>
            </a:pPr>
            <a:r>
              <a:rPr lang="ru-RU" sz="1000" b="0" strike="noStrike" spc="-1">
                <a:solidFill>
                  <a:srgbClr val="0D89A8"/>
                </a:solidFill>
                <a:latin typeface="Century Gothic"/>
              </a:rPr>
              <a:t>&lt;дата/время&gt;</a:t>
            </a:r>
            <a:endParaRPr lang="ru-RU" sz="1000" b="0" strike="noStrike" spc="-1"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ftr" idx="5"/>
          </p:nvPr>
        </p:nvSpPr>
        <p:spPr>
          <a:xfrm>
            <a:off x="684360" y="6172200"/>
            <a:ext cx="75434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2" name="PlaceHolder 5"/>
          <p:cNvSpPr>
            <a:spLocks noGrp="1"/>
          </p:cNvSpPr>
          <p:nvPr>
            <p:ph type="sldNum" idx="6"/>
          </p:nvPr>
        </p:nvSpPr>
        <p:spPr>
          <a:xfrm>
            <a:off x="10363320" y="5578560"/>
            <a:ext cx="1141920" cy="669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ru-RU" sz="3200" b="0" strike="noStrike" spc="-1">
                <a:solidFill>
                  <a:srgbClr val="0D89A8"/>
                </a:solidFill>
                <a:latin typeface="Century Gothic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E8D537A-00F3-4719-A5C9-D2969442FDC0}" type="slidenum">
              <a:rPr lang="ru-RU" sz="3200" b="0" strike="noStrike" spc="-1">
                <a:solidFill>
                  <a:srgbClr val="0D89A8"/>
                </a:solidFill>
                <a:latin typeface="Century Gothic"/>
              </a:rPr>
              <a:t>‹#›</a:t>
            </a:fld>
            <a:endParaRPr lang="ru-RU" sz="3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4360" y="1768680"/>
            <a:ext cx="9313920" cy="9439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4800" dirty="0"/>
              <a:t>Анализ схем и графов. 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Разбор </a:t>
            </a:r>
            <a:r>
              <a:rPr lang="ru-RU" sz="4800" dirty="0"/>
              <a:t>задания №9 ОГЭ по информатике.</a:t>
            </a:r>
            <a:endParaRPr lang="ru-RU" sz="48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975302"/>
            <a:ext cx="11364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 – схема дорог, связывающих города A, B, C, D, E, F, G и H. По каждой дороге можно двигаться только в одном направлении, указанном стрелкой. Сколько существует различных путей из города A в город H,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проходящих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город 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35154" y="5979886"/>
            <a:ext cx="1348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https://kpolyakov.spb.ru/cms/images/1275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038" y="2476500"/>
            <a:ext cx="5449399" cy="3801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594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975302"/>
            <a:ext cx="11364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 – схема дорог, связывающих города A, B, C, D, E, F, G и H. По каждой дороге можно двигаться только в одном направлении, указанном стрелкой. Сколько существует различных путей из города A в город H, не проходящих через город 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35154" y="5979886"/>
            <a:ext cx="1527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5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https://kpolyakov.spb.ru/cms/images/1275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038" y="2476500"/>
            <a:ext cx="5449399" cy="3801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539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4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s://kpolyakov.spb.ru/cms/images/128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533" y="3037405"/>
            <a:ext cx="6688137" cy="3510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1498" y="975302"/>
            <a:ext cx="1164431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 – схема дорог, связывающих города A, B, C, D, E, F, G и H. По каждой дороге можно двигаться только в одном направлении, указанном стрелкой. Сколько существует различных путей из города A в город H</a:t>
            </a:r>
            <a:r>
              <a:rPr lang="ru-RU" alt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82629" y="5849257"/>
            <a:ext cx="1438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6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4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95745" y="1360392"/>
            <a:ext cx="1066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— схема дорог, связывающих города А, Б, В, Г, Д, Е, Ж, З, И, К, Л, М. По каждой дороге можно двигаться только в одном направлении, указанном стрелкой. Сколько существует различных путей из города А в город М?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PI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510" y="2639562"/>
            <a:ext cx="7375963" cy="407989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/>
          <p:cNvSpPr txBox="1"/>
          <p:nvPr/>
        </p:nvSpPr>
        <p:spPr>
          <a:xfrm>
            <a:off x="9782629" y="5849257"/>
            <a:ext cx="17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21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38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P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911" y="2086290"/>
            <a:ext cx="7949746" cy="4604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9657" y="975302"/>
            <a:ext cx="116985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представлена схема дорог, связывающих города А, Б, В, Г, Д, Е, Ж, З, И, К, Л, М. По каждой дороге можно двигаться только в одном направлении, указанном стрелкой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Сколько 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различных путей из города А в город М, проходящих через город Ж?</a:t>
            </a:r>
            <a:endParaRPr lang="ru-RU" alt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35154" y="5979886"/>
            <a:ext cx="17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42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25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200" y="1009800"/>
            <a:ext cx="1131388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— схема дорог, связывающих пункты А, Б, В, Г, Д, Е, Ж, И, К, Л. Сколько существует различных путей из пункта А в пункт М, проходящих через пункт В?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ru-RU" altLang="ru-RU" sz="19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7975" y="317137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7975" y="362857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88888"/>
                </a:solidFill>
                <a:effectLst/>
                <a:latin typeface="Open Sans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88888"/>
                </a:solidFill>
                <a:effectLst/>
                <a:latin typeface="Open Sans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2" name="Picture 2" descr="PI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742" y="2463800"/>
            <a:ext cx="8467473" cy="4169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235154" y="5979886"/>
            <a:ext cx="17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24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2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5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2229" y="1238908"/>
            <a:ext cx="118146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На рисунке — схема дорог, связывающих города А, Б, В, Г, Д, Е, Ж, З, И, К. По каждой дороге можно двигаться только в одном направлении, указанном стрелкой. Сколько существует различных путей из города А в город К, не проходящих через город Е?</a:t>
            </a:r>
            <a:endParaRPr lang="ru-RU" sz="2400" dirty="0"/>
          </a:p>
        </p:txBody>
      </p:sp>
      <p:pic>
        <p:nvPicPr>
          <p:cNvPr id="6146" name="Picture 2" descr="P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143" y="2875189"/>
            <a:ext cx="8703815" cy="355202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/>
          <p:cNvSpPr txBox="1"/>
          <p:nvPr/>
        </p:nvSpPr>
        <p:spPr>
          <a:xfrm>
            <a:off x="10235154" y="5979886"/>
            <a:ext cx="14382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79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6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975302"/>
            <a:ext cx="11364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На рисунке – схема дорог, связывающих города А,Б,В,Г,Д,Е,Ж,З,И,К. По каждой дороге можно двигаться только в одном направлении, указанном стрелкой. Сколько существует различных путей из города A в город К, не проходящих через пункт Д?</a:t>
            </a:r>
            <a:endParaRPr lang="ru-RU" sz="2400" dirty="0"/>
          </a:p>
        </p:txBody>
      </p:sp>
      <p:pic>
        <p:nvPicPr>
          <p:cNvPr id="7170" name="Picture 2" descr="PIC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44" b="4201"/>
          <a:stretch/>
        </p:blipFill>
        <p:spPr bwMode="auto">
          <a:xfrm>
            <a:off x="2701017" y="2175631"/>
            <a:ext cx="6877050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235154" y="5979886"/>
            <a:ext cx="17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12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40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7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975302"/>
            <a:ext cx="11364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– схема дорог, связывающих пункты A, B, C, D, E, F, G, H, I, J, K, L, M. Сколько существует различных путей из пункта А в пункт M, проходящих через пункт C?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35154" y="5979886"/>
            <a:ext cx="17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30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PIC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586" y="2156459"/>
            <a:ext cx="7445252" cy="41124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235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390527"/>
            <a:ext cx="111529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975302"/>
            <a:ext cx="11364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– схема дорог, связывающих пункты A, B, C, D, E, F, G, H, I, J, K, L, M. Сколько существует различных путей из пункта А в пункт M,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проходящих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пункт C?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35154" y="5979886"/>
            <a:ext cx="1348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PIC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586" y="2156459"/>
            <a:ext cx="7445252" cy="41124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891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231</TotalTime>
  <Words>410</Words>
  <Application>Microsoft Office PowerPoint</Application>
  <PresentationFormat>Широкоэкранный</PresentationFormat>
  <Paragraphs>35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Century Gothic</vt:lpstr>
      <vt:lpstr>DejaVu Sans</vt:lpstr>
      <vt:lpstr>Open Sans</vt:lpstr>
      <vt:lpstr>Symbol</vt:lpstr>
      <vt:lpstr>Times New Roman</vt:lpstr>
      <vt:lpstr>Wingdings</vt:lpstr>
      <vt:lpstr>Wingdings 3</vt:lpstr>
      <vt:lpstr>Office Theme</vt:lpstr>
      <vt:lpstr>Office Theme</vt:lpstr>
      <vt:lpstr>Анализ схем и графов.  Разбор задания №9 ОГЭ по информатике.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Юля</dc:creator>
  <dc:description/>
  <cp:lastModifiedBy>Олеся</cp:lastModifiedBy>
  <cp:revision>29</cp:revision>
  <dcterms:created xsi:type="dcterms:W3CDTF">2023-03-05T17:58:06Z</dcterms:created>
  <dcterms:modified xsi:type="dcterms:W3CDTF">2025-09-10T11:45:34Z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17</vt:i4>
  </property>
</Properties>
</file>