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75" r:id="rId3"/>
    <p:sldId id="260" r:id="rId4"/>
    <p:sldId id="262" r:id="rId5"/>
    <p:sldId id="259" r:id="rId6"/>
    <p:sldId id="261" r:id="rId7"/>
    <p:sldId id="270" r:id="rId8"/>
    <p:sldId id="265" r:id="rId9"/>
    <p:sldId id="267" r:id="rId10"/>
    <p:sldId id="268" r:id="rId11"/>
    <p:sldId id="274" r:id="rId12"/>
    <p:sldId id="264" r:id="rId13"/>
    <p:sldId id="266" r:id="rId14"/>
    <p:sldId id="273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709" autoAdjust="0"/>
  </p:normalViewPr>
  <p:slideViewPr>
    <p:cSldViewPr>
      <p:cViewPr>
        <p:scale>
          <a:sx n="67" d="100"/>
          <a:sy n="67" d="100"/>
        </p:scale>
        <p:origin x="655" y="-7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85482-5140-4FC8-A7E4-C792909FF49C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F34F1-CF36-4604-8CC7-0C70B87558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f/f0/Push_on,_brave_York_volunteer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46.radikal.ru/i113/0909/9d/f6f0c6438479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c.academic.ru/pictures/wiki/files/102/fire_of_moscow_181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elysvet.cz/fotky/napoleon-bonaparte_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portal.hr/ResourceManager/GetImage.aspx?imgId=29596&amp;fmtId=2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.bigmir.net/img/dnevnik/uploads/147416/728356/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ssianwars9.narod.ru/9251684910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lub-edu.tambov.ru/vjpusk/vjp065/rabot/27/boi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y-time.ru/upload/iblock/f68/brdn034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otalrating.ru/i/14/b_13905kb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81506"/>
            <a:ext cx="9144000" cy="190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200" b="1" dirty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Научно-исследовательский проект «Отечественная война 1812 г.»</a:t>
            </a:r>
            <a:endParaRPr kumimoji="0" lang="ru-RU" sz="1800" b="1" i="0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Raavi" pitchFamily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3042" y="785794"/>
            <a:ext cx="6215106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Картинка 2 из 6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8004039" cy="5000660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Бородинское сражение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85860"/>
            <a:ext cx="44291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heavy" dirty="0" smtClean="0">
                <a:solidFill>
                  <a:srgbClr val="000818"/>
                </a:solidFill>
              </a:rPr>
              <a:t>Франция</a:t>
            </a:r>
          </a:p>
          <a:p>
            <a:endParaRPr lang="ru-RU" sz="3200" dirty="0" smtClean="0">
              <a:solidFill>
                <a:srgbClr val="000818"/>
              </a:solidFill>
            </a:endParaRPr>
          </a:p>
          <a:p>
            <a:r>
              <a:rPr lang="ru-RU" sz="2800" b="1" dirty="0" smtClean="0">
                <a:solidFill>
                  <a:srgbClr val="000818"/>
                </a:solidFill>
              </a:rPr>
              <a:t>Наполеон</a:t>
            </a:r>
          </a:p>
          <a:p>
            <a:endParaRPr lang="ru-RU" sz="2800" b="1" dirty="0" smtClean="0">
              <a:solidFill>
                <a:srgbClr val="000818"/>
              </a:solidFill>
            </a:endParaRPr>
          </a:p>
          <a:p>
            <a:r>
              <a:rPr lang="ru-RU" sz="2800" b="1" dirty="0" smtClean="0">
                <a:solidFill>
                  <a:srgbClr val="000818"/>
                </a:solidFill>
              </a:rPr>
              <a:t>Французская </a:t>
            </a:r>
            <a:r>
              <a:rPr lang="ru-RU" sz="2800" b="1" dirty="0" err="1" smtClean="0">
                <a:solidFill>
                  <a:srgbClr val="000818"/>
                </a:solidFill>
              </a:rPr>
              <a:t>армия+наёмники</a:t>
            </a:r>
            <a:endParaRPr lang="ru-RU" sz="2800" b="1" dirty="0" smtClean="0">
              <a:solidFill>
                <a:srgbClr val="000818"/>
              </a:solidFill>
            </a:endParaRPr>
          </a:p>
          <a:p>
            <a:endParaRPr lang="ru-RU" sz="2800" b="1" dirty="0" smtClean="0">
              <a:solidFill>
                <a:srgbClr val="000818"/>
              </a:solidFill>
            </a:endParaRPr>
          </a:p>
          <a:p>
            <a:r>
              <a:rPr lang="ru-RU" sz="2800" b="1" dirty="0" smtClean="0">
                <a:solidFill>
                  <a:srgbClr val="000818"/>
                </a:solidFill>
              </a:rPr>
              <a:t>Чужая земля(захватчики)</a:t>
            </a:r>
          </a:p>
          <a:p>
            <a:endParaRPr lang="ru-RU" sz="2800" b="1" dirty="0" smtClean="0">
              <a:solidFill>
                <a:srgbClr val="000818"/>
              </a:solidFill>
            </a:endParaRPr>
          </a:p>
          <a:p>
            <a:r>
              <a:rPr lang="ru-RU" sz="2800" b="1" dirty="0" smtClean="0">
                <a:solidFill>
                  <a:srgbClr val="000818"/>
                </a:solidFill>
              </a:rPr>
              <a:t>Боевая выучка</a:t>
            </a:r>
            <a:endParaRPr lang="ru-RU" sz="2800" b="1" dirty="0">
              <a:solidFill>
                <a:srgbClr val="0008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285860"/>
            <a:ext cx="40005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u="heavy" dirty="0" smtClean="0">
                <a:solidFill>
                  <a:srgbClr val="000818"/>
                </a:solidFill>
              </a:rPr>
              <a:t>Россия</a:t>
            </a:r>
          </a:p>
          <a:p>
            <a:pPr algn="r"/>
            <a:endParaRPr lang="ru-RU" sz="3200" dirty="0" smtClean="0">
              <a:solidFill>
                <a:srgbClr val="000818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0818"/>
                </a:solidFill>
              </a:rPr>
              <a:t>Кутузов</a:t>
            </a:r>
          </a:p>
          <a:p>
            <a:pPr algn="r"/>
            <a:endParaRPr lang="ru-RU" sz="2800" b="1" dirty="0" smtClean="0">
              <a:solidFill>
                <a:srgbClr val="000818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0818"/>
                </a:solidFill>
              </a:rPr>
              <a:t>Русская </a:t>
            </a:r>
            <a:r>
              <a:rPr lang="ru-RU" sz="2800" b="1" dirty="0" err="1" smtClean="0">
                <a:solidFill>
                  <a:srgbClr val="000818"/>
                </a:solidFill>
              </a:rPr>
              <a:t>армия+ополченцы</a:t>
            </a:r>
            <a:endParaRPr lang="ru-RU" sz="2800" b="1" dirty="0" smtClean="0">
              <a:solidFill>
                <a:srgbClr val="000818"/>
              </a:solidFill>
            </a:endParaRPr>
          </a:p>
          <a:p>
            <a:pPr algn="r"/>
            <a:endParaRPr lang="ru-RU" sz="2800" b="1" dirty="0" smtClean="0">
              <a:solidFill>
                <a:srgbClr val="000818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0818"/>
                </a:solidFill>
              </a:rPr>
              <a:t>Родная земля(защитники)</a:t>
            </a:r>
          </a:p>
          <a:p>
            <a:pPr algn="r"/>
            <a:endParaRPr lang="ru-RU" sz="2800" b="1" dirty="0" smtClean="0">
              <a:solidFill>
                <a:srgbClr val="000818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0818"/>
                </a:solidFill>
              </a:rPr>
              <a:t>Боевой дух</a:t>
            </a:r>
            <a:endParaRPr lang="ru-RU" sz="2800" b="1" dirty="0">
              <a:solidFill>
                <a:srgbClr val="000818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3042" y="0"/>
            <a:ext cx="6429420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Сравнительный анализ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а 6 из 8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8022795" cy="485778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28" y="5429264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Военный совет</a:t>
            </a: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в Филях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9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Москва в огне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84996" name="Picture 4" descr="Картинка 5 из 6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414886" cy="5286412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00px-Kaza%C5%88sk%C3%BD_chr%C3%A1m_%284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429552" cy="557216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5643578"/>
            <a:ext cx="6215106" cy="10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Казанский</a:t>
            </a:r>
            <a:r>
              <a:rPr kumimoji="0" lang="ru-RU" sz="28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собор в Санкт - Петербурге</a:t>
            </a:r>
            <a:endParaRPr kumimoji="0" lang="ru-RU" sz="2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704856" cy="159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5976664"/>
          </a:xfrm>
        </p:spPr>
        <p:txBody>
          <a:bodyPr anchor="ctr"/>
          <a:lstStyle/>
          <a:p>
            <a:pPr lvl="0"/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b="1" dirty="0" smtClean="0">
                <a:solidFill>
                  <a:srgbClr val="000818"/>
                </a:solidFill>
                <a:effectLst/>
              </a:rPr>
              <a:t>Победа </a:t>
            </a:r>
            <a:r>
              <a:rPr lang="ru-RU" sz="3600" b="1" dirty="0">
                <a:solidFill>
                  <a:srgbClr val="000818"/>
                </a:solidFill>
                <a:effectLst/>
              </a:rPr>
              <a:t>русских имела грандиозные </a:t>
            </a:r>
            <a:r>
              <a:rPr lang="ru-RU" sz="3600" b="1" dirty="0" smtClean="0">
                <a:solidFill>
                  <a:srgbClr val="000818"/>
                </a:solidFill>
                <a:effectLst/>
              </a:rPr>
              <a:t>последствия </a:t>
            </a:r>
            <a:r>
              <a:rPr lang="ru-RU" sz="3600" b="1" dirty="0">
                <a:solidFill>
                  <a:srgbClr val="000818"/>
                </a:solidFill>
                <a:effectLst/>
              </a:rPr>
              <a:t>для России в международном плане: разрушила наполеоновские планы и положила начало освобождению Европы от Наполеона, высоко подняла престиж России, отвоевав у Франции её лидирующие позиции на мировой арене.</a:t>
            </a:r>
            <a:br>
              <a:rPr lang="ru-RU" sz="3600" b="1" dirty="0">
                <a:solidFill>
                  <a:srgbClr val="000818"/>
                </a:solidFill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5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235"/>
            <a:ext cx="9144000" cy="557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Задачи: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1.	Подробнее познакомиться с событиями Отечественной войны 1812 года; обосновать значение для России Бородинского сражения.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2.	Развивать умение и формулировать свои выводы, подтверждать своё мнение, используя исторические факты</a:t>
            </a:r>
            <a:r>
              <a:rPr lang="ru-RU" sz="3600" b="1" dirty="0" smtClean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3.	Способствовать развитию памяти, внимания, связно излагать свои мысли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Raavi" pitchFamily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3042" y="785794"/>
            <a:ext cx="6215106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55168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Наполеон</a:t>
            </a: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Бонапарт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63490" name="Picture 2" descr="Картинка 5 из 38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4857784" cy="5741017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28" y="5429264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Наполеон</a:t>
            </a: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Бонапарт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sp>
        <p:nvSpPr>
          <p:cNvPr id="80898" name="AutoShape 2" descr="Картинка 13 из 381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00" name="Picture 4" descr="Картинка 13 из 38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6477044" cy="485778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28926" y="5657768"/>
            <a:ext cx="3571900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М.</a:t>
            </a: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И. Кутузов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64514" name="Picture 2" descr="Картинка 3 из 14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4572032" cy="557216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4" y="5143512"/>
            <a:ext cx="7215238" cy="144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М.И. Кутузов на командном пункте в день Бородинского сражения. </a:t>
            </a:r>
            <a:endParaRPr kumimoji="0" lang="ru-RU" sz="2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79875" name="Picture 3" descr="Картинка 16 из 14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6643734" cy="4861270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Бородинское сражение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138242" name="Picture 2" descr="Картинка 29 из 6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8001056" cy="5304702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Картинка 5 из 8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705275" cy="549567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Бородинское сражение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Картинка 21 из 6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874165" cy="521497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Бородинское сражение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FFC000"/>
      </a:dk1>
      <a:lt1>
        <a:srgbClr val="FFFF00"/>
      </a:lt1>
      <a:dk2>
        <a:srgbClr val="FFC000"/>
      </a:dk2>
      <a:lt2>
        <a:srgbClr val="FFFF00"/>
      </a:lt2>
      <a:accent1>
        <a:srgbClr val="FFC000"/>
      </a:accent1>
      <a:accent2>
        <a:srgbClr val="FFFF00"/>
      </a:accent2>
      <a:accent3>
        <a:srgbClr val="FFC000"/>
      </a:accent3>
      <a:accent4>
        <a:srgbClr val="FFFF65"/>
      </a:accent4>
      <a:accent5>
        <a:srgbClr val="FF9999"/>
      </a:accent5>
      <a:accent6>
        <a:srgbClr val="FF0000"/>
      </a:accent6>
      <a:hlink>
        <a:srgbClr val="FFC000"/>
      </a:hlink>
      <a:folHlink>
        <a:srgbClr val="D467A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401</TotalTime>
  <Words>169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Monotype Corsiva</vt:lpstr>
      <vt:lpstr>Raavi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Победа русских имела грандиозные последствия для России в международном плане: разрушила наполеоновские планы и положила начало освобождению Европы от Наполеона, высоко подняла престиж России, отвоевав у Франции её лидирующие позиции на мировой арене.    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Lenovo</cp:lastModifiedBy>
  <cp:revision>54</cp:revision>
  <dcterms:modified xsi:type="dcterms:W3CDTF">2025-08-31T03:53:53Z</dcterms:modified>
</cp:coreProperties>
</file>