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5" r:id="rId5"/>
    <p:sldId id="270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6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4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8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8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2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8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8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3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6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9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1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8FD0-7CE5-454B-BEE0-20AEFF2B618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1A6A-8310-42A6-AE17-10D3BBB4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2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5171" y="663388"/>
            <a:ext cx="11021786" cy="570155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«Работа по патриотическому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воспитанию на уроках и во внеурочной деятельности 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в</a:t>
            </a:r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 начальной школе» 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(из опыта работы)</a:t>
            </a:r>
            <a:r>
              <a:rPr lang="ru-RU" sz="2600" b="1" dirty="0" smtClean="0">
                <a:latin typeface="Monotype Corsiva" panose="03010101010201010101" pitchFamily="66" charset="0"/>
              </a:rPr>
              <a:t/>
            </a:r>
            <a:br>
              <a:rPr lang="ru-RU" sz="2600" b="1" dirty="0" smtClean="0">
                <a:latin typeface="Monotype Corsiva" panose="03010101010201010101" pitchFamily="66" charset="0"/>
              </a:rPr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Учитель </a:t>
            </a:r>
            <a:r>
              <a:rPr lang="ru-RU" sz="26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начальных  классов                                                               </a:t>
            </a:r>
            <a:br>
              <a:rPr lang="ru-RU" sz="26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6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2600" dirty="0" err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МОУ</a:t>
            </a:r>
            <a:r>
              <a:rPr lang="ru-RU" sz="2600" dirty="0" err="1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600" dirty="0" err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Гимназия</a:t>
            </a:r>
            <a:r>
              <a:rPr lang="ru-RU" sz="26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 Авиатор</a:t>
            </a:r>
            <a:r>
              <a:rPr lang="ru-RU" sz="2600" dirty="0">
                <a:ea typeface="Calibri" pitchFamily="34" charset="0"/>
                <a:cs typeface="Times New Roman" pitchFamily="18" charset="0"/>
              </a:rPr>
              <a:t>» г. </a:t>
            </a:r>
            <a:r>
              <a:rPr lang="ru-RU" sz="2600" dirty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Саратова</a:t>
            </a:r>
            <a:r>
              <a:rPr lang="ru-RU" sz="2600" dirty="0">
                <a:ea typeface="Calibri" pitchFamily="34" charset="0"/>
                <a:cs typeface="Times New Roman" pitchFamily="18" charset="0"/>
              </a:rPr>
              <a:t/>
            </a:r>
            <a:br>
              <a:rPr lang="ru-RU" sz="2600" dirty="0">
                <a:ea typeface="Calibri" pitchFamily="34" charset="0"/>
                <a:cs typeface="Times New Roman" pitchFamily="18" charset="0"/>
              </a:rPr>
            </a:br>
            <a:r>
              <a:rPr lang="ru-RU" sz="2600" b="1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Беркута Ю.Н.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6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476673"/>
            <a:ext cx="11214846" cy="592412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«Работа по патриотическому</a:t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>воспитанию на уроках и во внеурочной деятельности в</a:t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>начальной школе»</a:t>
            </a:r>
            <a:br>
              <a:rPr lang="ru-RU" b="1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875911" y="1595932"/>
            <a:ext cx="1728192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367808" y="1556792"/>
            <a:ext cx="144016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711624" y="2924944"/>
            <a:ext cx="2880320" cy="2304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Культура и быт Саратовского края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1336" y="2852936"/>
            <a:ext cx="3265318" cy="2376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«С русским воином через века»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206" y="365126"/>
            <a:ext cx="7037615" cy="47579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        Культура и быт Саратовского края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25" t="16542" r="7998" b="21409"/>
          <a:stretch>
            <a:fillRect/>
          </a:stretch>
        </p:blipFill>
        <p:spPr bwMode="auto">
          <a:xfrm>
            <a:off x="1524000" y="1124744"/>
            <a:ext cx="9277954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3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74638"/>
            <a:ext cx="807524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Культура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 быт Саратовского края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037" y="980729"/>
            <a:ext cx="11209564" cy="542823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1544" y="1700808"/>
            <a:ext cx="200588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музей К.А. Федина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1785" y="1700808"/>
            <a:ext cx="1585269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парк «Россия-Моя история».</a:t>
            </a:r>
            <a:r>
              <a:rPr lang="ru-RU" b="1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4748" y="1736497"/>
            <a:ext cx="1872208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№ 43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4232" y="1736497"/>
            <a:ext cx="1872208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предметы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83632" y="270892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911378" y="3265414"/>
            <a:ext cx="1872208" cy="18197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зарисовки силами учащихся по рассказу К.А. Федина «Сазаны»;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творчеству М.С.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Муллина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«Это я устроил дождь». </a:t>
            </a: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943872" y="2708920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079777" y="3085392"/>
            <a:ext cx="1657277" cy="14237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: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«Сундук с традициями»;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легендарного ИЛ-2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Экскурсия- игра «Как Петр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окно в Европу рубил»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961398" y="256490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810865" y="2708920"/>
            <a:ext cx="2093789" cy="33084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саратовским писателем М.А.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Каришнв-Лубоцким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театрализация его произведения «Каникулы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Уморушки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 в конкурсе «Саратовские писатели - детям» ;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Рождевтвенский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фейерверк» (по произведениям саратовских писателей) и т.д.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 издателем журнала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В. Полонской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032913" y="2550289"/>
            <a:ext cx="9832" cy="32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445910" y="2874640"/>
            <a:ext cx="1466317" cy="11062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86956" y="4195318"/>
            <a:ext cx="2479657" cy="18220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Отзывы, сочинения, рисунки, поделки, конкурсные работы, проекты, выступления 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Школе-интернате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АОП №4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Саратова, в Областном реабилитационном центре для детей и подростков.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9138760" y="4018337"/>
            <a:ext cx="9832" cy="176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29" y="0"/>
            <a:ext cx="11242221" cy="6858000"/>
          </a:xfr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111\Desktop\Изображение 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5545486">
            <a:off x="1726884" y="-331294"/>
            <a:ext cx="2824663" cy="4238267"/>
          </a:xfrm>
          <a:prstGeom prst="rect">
            <a:avLst/>
          </a:prstGeom>
          <a:noFill/>
        </p:spPr>
      </p:pic>
      <p:pic>
        <p:nvPicPr>
          <p:cNvPr id="16387" name="Picture 3" descr="C:\Users\111\AppData\Local\Temp\HamsterArc{9b243484-12b5-4c14-a358-2bc381cf5842}\DSC07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2485">
            <a:off x="7554685" y="280956"/>
            <a:ext cx="3589165" cy="2556987"/>
          </a:xfrm>
          <a:prstGeom prst="rect">
            <a:avLst/>
          </a:prstGeom>
          <a:noFill/>
        </p:spPr>
      </p:pic>
      <p:pic>
        <p:nvPicPr>
          <p:cNvPr id="16388" name="Picture 4" descr="C:\Users\111\AppData\Local\Temp\HamsterArc{5a2a3c06-65bf-4a20-9ea4-00c231b860c5}\DSC07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7" y="277586"/>
            <a:ext cx="3281853" cy="2888866"/>
          </a:xfrm>
          <a:prstGeom prst="rect">
            <a:avLst/>
          </a:prstGeom>
          <a:noFill/>
        </p:spPr>
      </p:pic>
      <p:pic>
        <p:nvPicPr>
          <p:cNvPr id="16389" name="Picture 5" descr="C:\Users\111\AppData\Local\Temp\HamsterArc{634749c6-a4d8-4909-8e23-e3d6299e5344}\Изображение 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40496">
            <a:off x="2154347" y="3090132"/>
            <a:ext cx="3919574" cy="2939681"/>
          </a:xfrm>
          <a:prstGeom prst="rect">
            <a:avLst/>
          </a:prstGeom>
          <a:noFill/>
        </p:spPr>
      </p:pic>
      <p:pic>
        <p:nvPicPr>
          <p:cNvPr id="16390" name="Picture 6" descr="C:\Users\111\Desktop\DSC06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4458">
            <a:off x="6357580" y="2803352"/>
            <a:ext cx="4080997" cy="3130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6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/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b="1" dirty="0">
                <a:latin typeface="Monotype Corsiva" pitchFamily="66" charset="0"/>
              </a:rPr>
              <a:t>«С русским воином через века»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63" y="1268762"/>
            <a:ext cx="11103430" cy="5589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3589" y="1387161"/>
            <a:ext cx="165618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Саратовский областной музей краеведения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1215" y="1412776"/>
            <a:ext cx="1512168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СРООВЗГГ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«Часовые  Родины»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07967" y="1412776"/>
            <a:ext cx="1882553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музей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40913" y="1420230"/>
            <a:ext cx="1728192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Школьные предметы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1953" y="2710619"/>
            <a:ext cx="2499262" cy="14630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Саратовская область в годы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Герои Советского Союза –наши земляки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24467" y="2715056"/>
            <a:ext cx="1929230" cy="14647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 с ветеранами –афганцами</a:t>
            </a:r>
          </a:p>
          <a:p>
            <a:pPr marL="228600" indent="-2286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чём нам расскажет граница»</a:t>
            </a:r>
          </a:p>
          <a:p>
            <a:pPr marL="228600" indent="-2286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 рисунков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94613" y="2636912"/>
            <a:ext cx="2181029" cy="1477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поведу тебя в музей..»</a:t>
            </a:r>
          </a:p>
          <a:p>
            <a:pPr marL="228600" indent="-2286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«Ночные ведьмы» (полк М.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Расковой)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«Блокадный Ленинград»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83740" y="2636912"/>
            <a:ext cx="2135157" cy="15367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 Литературное  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чтение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   Русский язык</a:t>
            </a:r>
          </a:p>
          <a:p>
            <a:pPr marL="228600" indent="-228600">
              <a:buAutoNum type="arabicParenR" startAt="4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marL="228600" indent="-228600">
              <a:buAutoNum type="arabicParenR" startAt="4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Внеклассное чтение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71681" y="4677705"/>
            <a:ext cx="7416824" cy="20415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</a:t>
            </a:r>
          </a:p>
          <a:p>
            <a:pPr marL="342900" indent="-3429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акция «Письмо войне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342900" indent="-3429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Школьная акция «Стена памяти»</a:t>
            </a:r>
          </a:p>
          <a:p>
            <a:pPr marL="342900" indent="-3429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горжусь  своими родственниками!!!» (папка)</a:t>
            </a:r>
          </a:p>
          <a:p>
            <a:pPr marL="342900" indent="-3429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Сочинение –отзыв  для организации  «Часовые Родины»</a:t>
            </a:r>
          </a:p>
          <a:p>
            <a:pPr marL="342900" indent="-342900"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рисунков и поделок «Открытка ветерану»</a:t>
            </a:r>
          </a:p>
          <a:p>
            <a:pPr marL="342900" indent="-342900">
              <a:buFontTx/>
              <a:buAutoNum type="arabicParenR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 рисунков (СРООВЗГГ«Часовые  Родины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342900" indent="-342900">
              <a:buFontTx/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художественных фильмов о Великой Отечественной</a:t>
            </a:r>
          </a:p>
          <a:p>
            <a:pPr marL="342900" indent="-342900">
              <a:buFontTx/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 для параллели 3-их классов «Сталинградская битва»</a:t>
            </a:r>
          </a:p>
          <a:p>
            <a:pPr marL="342900" indent="-342900">
              <a:buFontTx/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Всероссийском конкурсе творческих работ «Память сильнее времени» ВООВ «Боевое братство»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5" idx="2"/>
            <a:endCxn id="9" idx="0"/>
          </p:cNvCxnSpPr>
          <p:nvPr/>
        </p:nvCxnSpPr>
        <p:spPr>
          <a:xfrm>
            <a:off x="4835860" y="2348880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672064" y="2420888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010217" y="2448170"/>
            <a:ext cx="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351584" y="2355016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485279" y="4261396"/>
            <a:ext cx="575648" cy="6932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9645345" y="4271454"/>
            <a:ext cx="519734" cy="47825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647677" y="4173649"/>
            <a:ext cx="0" cy="5760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810857" y="4173649"/>
            <a:ext cx="0" cy="5040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14" y="0"/>
            <a:ext cx="11430000" cy="6858000"/>
          </a:xfr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111\Desktop\ветаран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340768"/>
            <a:ext cx="2952328" cy="2052228"/>
          </a:xfrm>
          <a:prstGeom prst="rect">
            <a:avLst/>
          </a:prstGeom>
          <a:noFill/>
        </p:spPr>
      </p:pic>
      <p:pic>
        <p:nvPicPr>
          <p:cNvPr id="15364" name="Picture 4" descr="C:\Users\111\Desktop\ерш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3987">
            <a:off x="1681611" y="385542"/>
            <a:ext cx="2683107" cy="2122395"/>
          </a:xfrm>
          <a:prstGeom prst="rect">
            <a:avLst/>
          </a:prstGeom>
          <a:noFill/>
        </p:spPr>
      </p:pic>
      <p:pic>
        <p:nvPicPr>
          <p:cNvPr id="15365" name="Picture 5" descr="C:\Users\111\Desktop\акинфе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7910">
            <a:off x="7411738" y="372118"/>
            <a:ext cx="2974725" cy="22678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5366" name="Picture 6" descr="C:\Users\111\Desktop\ветера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8953">
            <a:off x="1605519" y="3124127"/>
            <a:ext cx="2864013" cy="2148010"/>
          </a:xfrm>
          <a:prstGeom prst="rect">
            <a:avLst/>
          </a:prstGeom>
          <a:noFill/>
        </p:spPr>
      </p:pic>
      <p:pic>
        <p:nvPicPr>
          <p:cNvPr id="15367" name="Picture 7" descr="C:\Users\111\Desktop\врзле памятн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2902">
            <a:off x="6885085" y="2222201"/>
            <a:ext cx="3063677" cy="2297758"/>
          </a:xfrm>
          <a:prstGeom prst="rect">
            <a:avLst/>
          </a:prstGeom>
          <a:noFill/>
        </p:spPr>
      </p:pic>
      <p:pic>
        <p:nvPicPr>
          <p:cNvPr id="15371" name="Picture 11" descr="C:\Users\111\Desktop\диверсан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45011">
            <a:off x="6857391" y="4774563"/>
            <a:ext cx="2688299" cy="2016224"/>
          </a:xfrm>
          <a:prstGeom prst="rect">
            <a:avLst/>
          </a:prstGeom>
          <a:noFill/>
        </p:spPr>
      </p:pic>
      <p:pic>
        <p:nvPicPr>
          <p:cNvPr id="15372" name="Picture 12" descr="C:\Users\111\Desktop\сочинени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1785" y="3717032"/>
            <a:ext cx="2874975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6643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4" y="274638"/>
            <a:ext cx="9916886" cy="6394722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5" descr="C:\Users\111\Pictures\img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61706">
            <a:off x="2018611" y="691231"/>
            <a:ext cx="2300951" cy="32051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Picture 9" descr="C:\Users\111\Pictures\img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3" y="476672"/>
            <a:ext cx="2054901" cy="2828008"/>
          </a:xfrm>
          <a:prstGeom prst="rect">
            <a:avLst/>
          </a:prstGeom>
          <a:noFill/>
        </p:spPr>
      </p:pic>
      <p:pic>
        <p:nvPicPr>
          <p:cNvPr id="6" name="Picture 10" descr="C:\Users\111\Pictures\img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712" y="2780928"/>
            <a:ext cx="2160240" cy="3024336"/>
          </a:xfrm>
          <a:prstGeom prst="rect">
            <a:avLst/>
          </a:prstGeom>
          <a:noFill/>
        </p:spPr>
      </p:pic>
      <p:pic>
        <p:nvPicPr>
          <p:cNvPr id="7" name="Picture 8" descr="C:\Users\111\Pictures\img22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984" y="2780928"/>
            <a:ext cx="2016224" cy="2952328"/>
          </a:xfrm>
          <a:prstGeom prst="rect">
            <a:avLst/>
          </a:prstGeom>
          <a:noFill/>
        </p:spPr>
      </p:pic>
      <p:pic>
        <p:nvPicPr>
          <p:cNvPr id="8" name="Picture 13" descr="C:\Users\111\Pictures\img3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22654">
            <a:off x="7862158" y="844926"/>
            <a:ext cx="2369258" cy="3968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5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313</Words>
  <Application>Microsoft Office PowerPoint</Application>
  <PresentationFormat>Широкоэкранный</PresentationFormat>
  <Paragraphs>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Тема Office</vt:lpstr>
      <vt:lpstr>«Работа по патриотическому воспитанию на уроках и во внеурочной деятельности  в  начальной школе»  (из опыта работы)                                              Учитель начальных  классов                                                                                                                                МОУ«Гимназия « Авиатор» г. Саратова                                                  Беркута Ю.Н. </vt:lpstr>
      <vt:lpstr>Презентация PowerPoint</vt:lpstr>
      <vt:lpstr>                Культура и быт Саратовского края </vt:lpstr>
      <vt:lpstr>Культура и быт Саратовского края </vt:lpstr>
      <vt:lpstr>Презентация PowerPoint</vt:lpstr>
      <vt:lpstr> «С русским воином через века» 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«Работа по патриотическому воспитанию на уроках и во внеурочной деятельности в начальной школе» (из опыта работы).                                              учитель начальных  классов                                                                                                                                МОУ«Гимназия « Авиатор» г. Саратова                                                  Беркута Ю.Н. </dc:title>
  <dc:creator>Tatyana Yakovleva</dc:creator>
  <cp:lastModifiedBy>Tatyana Yakovleva</cp:lastModifiedBy>
  <cp:revision>20</cp:revision>
  <dcterms:created xsi:type="dcterms:W3CDTF">2025-03-17T16:55:45Z</dcterms:created>
  <dcterms:modified xsi:type="dcterms:W3CDTF">2025-03-19T15:33:00Z</dcterms:modified>
</cp:coreProperties>
</file>