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60BA02-88DD-4EEC-1394-B1D0979B9607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C41280C-44CD-6549-7127-F0555FF115F1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15BF43-1775-CF98-BF99-61A11505C9B5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AA0F13-62DA-E538-6C1A-95C4042FD5C0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1732869-70B9-D043-21DA-8456209E548B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A703B14-AFF5-D3C0-FD81-BB60DC0CBDB2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757150-A82F-6B75-A387-3EA51593AE40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CB1F649-85EF-5352-C95A-6912B203CF3B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748734-4566-224C-437F-D1E06BF92F56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79E2E7-2CFE-F48D-0FEC-B3F84E8DCDD2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404BDEE-CF9D-B294-8BAF-28EBC87DFB38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 bwMode="auto"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 bwMode="auto">
          <a:xfrm>
            <a:off x="1432560" y="1850064"/>
            <a:ext cx="7406640" cy="1752599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 bwMode="auto"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Овал 8"/>
          <p:cNvSpPr/>
          <p:nvPr/>
        </p:nvSpPr>
        <p:spPr bwMode="auto"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858000" y="274639"/>
            <a:ext cx="18288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1143000" y="274640"/>
            <a:ext cx="55626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 bwMode="auto"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Овал 8"/>
          <p:cNvSpPr/>
          <p:nvPr/>
        </p:nvSpPr>
        <p:spPr bwMode="auto"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35608" y="274320"/>
            <a:ext cx="749808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328278"/>
            <a:ext cx="402336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63440" y="328278"/>
            <a:ext cx="402336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 bwMode="auto">
          <a:xfrm>
            <a:off x="457200" y="969335"/>
            <a:ext cx="402336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63440" y="969335"/>
            <a:ext cx="402336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35608" y="274320"/>
            <a:ext cx="7498080" cy="1143000"/>
          </a:xfrm>
        </p:spPr>
        <p:txBody>
          <a:bodyPr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16778"/>
            <a:ext cx="381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 bwMode="auto">
          <a:xfrm>
            <a:off x="457200" y="2133600"/>
            <a:ext cx="8153399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</p:spPr>
        <p:txBody>
          <a:bodyPr lIns="91440" tIns="274320" rtlCol="0" anchor="t">
            <a:normAutofit/>
          </a:bodyPr>
          <a:lstStyle/>
          <a:p>
            <a:pPr marL="0" indent="-283464" algn="l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Gill Sans MT"/>
              <a:ea typeface="Arial"/>
              <a:cs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Блок-схема: процесс 8"/>
          <p:cNvSpPr/>
          <p:nvPr/>
        </p:nvSpPr>
        <p:spPr bwMode="auto"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/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Блок-схема: процесс 9"/>
          <p:cNvSpPr/>
          <p:nvPr/>
        </p:nvSpPr>
        <p:spPr bwMode="auto">
          <a:xfrm rot="2103353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/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 bwMode="auto"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 bwMode="auto">
          <a:xfrm>
            <a:off x="168815" y="21101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 bwMode="auto"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/>
          </a:gradFill>
          <a:ln w="7350" cap="rnd" cmpd="sng" algn="ctr">
            <a:solidFill>
              <a:schemeClr val="bg2">
                <a:shade val="60000"/>
                <a:satMod val="22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>03.06.2025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 bwMode="auto"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4300">
          <a:solidFill>
            <a:schemeClr val="tx2">
              <a:satMod val="130000"/>
            </a:schemeClr>
          </a:solidFill>
          <a:latin typeface="+mj-lt"/>
          <a:ea typeface="+mj-ea"/>
          <a:cs typeface="+mj-cs"/>
        </a:defRPr>
      </a:lvl1pPr>
    </p:titleStyle>
    <p:bodyStyle>
      <a:lvl1pPr marL="365760" indent="-283464" algn="l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>
        <a:lnSpc>
          <a:spcPct val="100000"/>
        </a:lnSpc>
        <a:spcBef>
          <a:spcPts val="0"/>
        </a:spcBef>
        <a:buClr>
          <a:schemeClr val="accent2"/>
        </a:buClr>
        <a:buFont typeface="Wingdings 2"/>
        <a:buChar char="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>
        <a:lnSpc>
          <a:spcPct val="100000"/>
        </a:lnSpc>
        <a:spcBef>
          <a:spcPts val="0"/>
        </a:spcBef>
        <a:buClr>
          <a:schemeClr val="accent3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>
        <a:lnSpc>
          <a:spcPct val="100000"/>
        </a:lnSpc>
        <a:spcBef>
          <a:spcPts val="0"/>
        </a:spcBef>
        <a:buClr>
          <a:schemeClr val="accent4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508759" indent="-182880" algn="l">
        <a:lnSpc>
          <a:spcPct val="100000"/>
        </a:lnSpc>
        <a:spcBef>
          <a:spcPts val="0"/>
        </a:spcBef>
        <a:buClr>
          <a:schemeClr val="accent5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>
        <a:lnSpc>
          <a:spcPct val="100000"/>
        </a:lnSpc>
        <a:spcBef>
          <a:spcPts val="0"/>
        </a:spcBef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>
        <a:lnSpc>
          <a:spcPct val="100000"/>
        </a:lnSpc>
        <a:spcBef>
          <a:spcPts val="0"/>
        </a:spcBef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>
        <a:lnSpc>
          <a:spcPct val="100000"/>
        </a:lnSpc>
        <a:spcBef>
          <a:spcPts val="0"/>
        </a:spcBef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i-academy.ru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dlschool.org/" TargetMode="External"/><Relationship Id="rId4" Type="http://schemas.openxmlformats.org/officeDocument/2006/relationships/hyperlink" Target="https://karpov.cours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15615" y="1502440"/>
            <a:ext cx="740664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cap="all"/>
              <a:t>Искусственный интеллект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99160" y="6415988"/>
            <a:ext cx="1300823" cy="272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619671" y="3010825"/>
            <a:ext cx="6902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/>
              <a:t>«Как искусственный интеллект распознает изображения: магия нейронных сетей»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08112" y="908720"/>
            <a:ext cx="7772400" cy="893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495A74"/>
                </a:solidFill>
              </a:rPr>
              <a:t>Нейронная сеть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14148" t="14190" r="18461" b="3284"/>
          <a:stretch/>
        </p:blipFill>
        <p:spPr bwMode="auto">
          <a:xfrm>
            <a:off x="1168168" y="2420888"/>
            <a:ext cx="2395720" cy="2200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l="4401" t="10724" r="4299" b="8861"/>
          <a:stretch/>
        </p:blipFill>
        <p:spPr bwMode="auto">
          <a:xfrm>
            <a:off x="4291406" y="2492896"/>
            <a:ext cx="4252818" cy="2412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763687" y="212356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Нейрон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5436096" y="2123564"/>
            <a:ext cx="174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Нейронная сеть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99160" y="6415988"/>
            <a:ext cx="1300823" cy="2720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495A74"/>
                </a:solidFill>
              </a:rPr>
              <a:t>Дополнительная информация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15616" y="1988840"/>
            <a:ext cx="7632848" cy="388843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/>
              <a:t>Что нужно знать:</a:t>
            </a:r>
            <a:endParaRPr/>
          </a:p>
          <a:p>
            <a:pPr marL="484632" indent="-457200">
              <a:buFont typeface="Arial"/>
              <a:buChar char="•"/>
              <a:defRPr/>
            </a:pPr>
            <a:r>
              <a:rPr lang="en-US"/>
              <a:t>Python, Google Colabotary, Jupiter Notebook</a:t>
            </a:r>
            <a:endParaRPr/>
          </a:p>
          <a:p>
            <a:pPr marL="484632" indent="-457200">
              <a:buFont typeface="Arial"/>
              <a:buChar char="•"/>
              <a:defRPr/>
            </a:pPr>
            <a:r>
              <a:rPr lang="en-US"/>
              <a:t>Pandas, Numpy</a:t>
            </a:r>
          </a:p>
          <a:p>
            <a:pPr marL="484632" indent="-457200">
              <a:buFont typeface="Arial"/>
              <a:buChar char="•"/>
              <a:defRPr/>
            </a:pPr>
            <a:r>
              <a:rPr lang="en-US"/>
              <a:t>Scikit-learn, Matplotlib</a:t>
            </a:r>
          </a:p>
          <a:p>
            <a:pPr marL="484632" indent="-457200">
              <a:buFont typeface="Arial"/>
              <a:buChar char="•"/>
              <a:defRPr/>
            </a:pPr>
            <a:r>
              <a:rPr lang="en-US"/>
              <a:t>TensorFlow, Pytorch</a:t>
            </a:r>
          </a:p>
          <a:p>
            <a:pPr marL="484632" indent="-457200">
              <a:buFont typeface="Arial"/>
              <a:buChar char="•"/>
              <a:defRPr/>
            </a:pPr>
            <a:endParaRPr lang="en-US" sz="1500"/>
          </a:p>
          <a:p>
            <a:pPr>
              <a:defRPr/>
            </a:pPr>
            <a:r>
              <a:rPr lang="ru-RU"/>
              <a:t>Курсы</a:t>
            </a:r>
            <a:r>
              <a:rPr lang="en-US"/>
              <a:t>:</a:t>
            </a:r>
            <a:endParaRPr/>
          </a:p>
          <a:p>
            <a:pPr marL="484632" indent="-457200">
              <a:buFont typeface="Arial"/>
              <a:buChar char="•"/>
              <a:defRPr/>
            </a:pPr>
            <a:r>
              <a:rPr lang="ru-RU" sz="2200"/>
              <a:t>Академия ИИ Сбера </a:t>
            </a:r>
            <a:r>
              <a:rPr lang="en-US" sz="2200" u="sng">
                <a:hlinkClick r:id="rId3" tooltip="http://ai-academy.ru/"/>
              </a:rPr>
              <a:t>http://ai-academy.ru/</a:t>
            </a:r>
            <a:endParaRPr lang="ru-RU" sz="2200"/>
          </a:p>
          <a:p>
            <a:pPr marL="484632" indent="-457200">
              <a:buFont typeface="Arial"/>
              <a:buChar char="•"/>
              <a:defRPr/>
            </a:pPr>
            <a:r>
              <a:rPr lang="ru-RU" sz="2200"/>
              <a:t>Курсы А. Карпова </a:t>
            </a:r>
            <a:r>
              <a:rPr lang="en-US" sz="2200" u="sng">
                <a:hlinkClick r:id="rId4" tooltip="https://karpov.courses/"/>
              </a:rPr>
              <a:t>https://karpov.courses/</a:t>
            </a:r>
            <a:endParaRPr lang="ru-RU" sz="2200"/>
          </a:p>
          <a:p>
            <a:pPr marL="484632" indent="-457200">
              <a:buFont typeface="Arial"/>
              <a:buChar char="•"/>
              <a:defRPr/>
            </a:pPr>
            <a:r>
              <a:rPr lang="en-US" sz="2200"/>
              <a:t>Deep Learning School </a:t>
            </a:r>
            <a:r>
              <a:rPr lang="ru-RU" sz="2200"/>
              <a:t>МФТИ </a:t>
            </a:r>
            <a:r>
              <a:rPr lang="en-US" sz="2200" u="sng">
                <a:hlinkClick r:id="rId5" tooltip="https://www.dlschool.org/"/>
              </a:rPr>
              <a:t>https://www.dlschool.org</a:t>
            </a:r>
            <a:endParaRPr lang="ru-RU" sz="2200"/>
          </a:p>
        </p:txBody>
      </p:sp>
      <p:sp>
        <p:nvSpPr>
          <p:cNvPr id="5" name="AutoShape 2" descr="Как использовать ChatGPT: руководство для пользователей в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699160" y="6415988"/>
            <a:ext cx="1300823" cy="2720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510901" y="3152884"/>
            <a:ext cx="2808312" cy="119448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495A74"/>
                </a:solidFill>
              </a:rPr>
              <a:t>Что такое искусственный интеллект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763686" y="4154124"/>
            <a:ext cx="7268851" cy="10325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b="1"/>
              <a:t>Сильный ИИ                     Слабый ИИ</a:t>
            </a:r>
            <a:endParaRPr/>
          </a:p>
          <a:p>
            <a:pPr algn="l">
              <a:defRPr/>
            </a:pPr>
            <a:r>
              <a:rPr lang="ru-RU" sz="2800"/>
              <a:t>       </a:t>
            </a:r>
            <a:r>
              <a:rPr lang="ru-RU" sz="2000"/>
              <a:t>Разум                                  Конкретная задача</a:t>
            </a:r>
            <a:endParaRPr lang="ru-RU" sz="28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12158" y="2353924"/>
            <a:ext cx="1687001" cy="1728459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67743" y="2407514"/>
            <a:ext cx="1126770" cy="1621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99160" y="6415988"/>
            <a:ext cx="1300823" cy="272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495A74"/>
                </a:solidFill>
              </a:rPr>
              <a:t>Что такое искусственный интеллект</a:t>
            </a:r>
            <a:endParaRPr/>
          </a:p>
        </p:txBody>
      </p:sp>
      <p:pic>
        <p:nvPicPr>
          <p:cNvPr id="1026" name="Picture 2" descr="Как работают искусственный интеллект, машинное и глубокое обучение | РБК  Тренды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458243" y="2201510"/>
            <a:ext cx="4876800" cy="302895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99160" y="6415988"/>
            <a:ext cx="1300823" cy="272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495A74"/>
                </a:solidFill>
              </a:rPr>
              <a:t>Задачи решаемые ИИ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62100" y="2348879"/>
            <a:ext cx="6400800" cy="216024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  <a:defRPr/>
            </a:pPr>
            <a:r>
              <a:rPr lang="ru-RU"/>
              <a:t>Классификация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Регрессия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Кластеризация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Обучение с подкреплением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Генерация контента</a:t>
            </a:r>
            <a:endParaRPr/>
          </a:p>
        </p:txBody>
      </p:sp>
      <p:pic>
        <p:nvPicPr>
          <p:cNvPr id="2050" name="Picture 2" descr="Искусственный интеллект для дома (71 фото) - красивые картинки и HD фото"/>
          <p:cNvPicPr>
            <a:picLocks noChangeAspect="1" noChangeArrowheads="1"/>
          </p:cNvPicPr>
          <p:nvPr/>
        </p:nvPicPr>
        <p:blipFill>
          <a:blip r:embed="rId3"/>
          <a:srcRect r="26722"/>
          <a:stretch/>
        </p:blipFill>
        <p:spPr bwMode="auto">
          <a:xfrm flipH="1">
            <a:off x="6084165" y="2492896"/>
            <a:ext cx="2723009" cy="18002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99160" y="6415988"/>
            <a:ext cx="1300823" cy="272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47664" y="1052736"/>
            <a:ext cx="7772400" cy="8219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495A74"/>
                </a:solidFill>
              </a:rPr>
              <a:t>Классификация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07604" y="2564904"/>
            <a:ext cx="6400800" cy="175259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  <a:defRPr/>
            </a:pPr>
            <a:r>
              <a:rPr lang="ru-RU"/>
              <a:t>Что на картинке?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Токсичность отзывов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Обнаружение брака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endParaRPr lang="ru-RU"/>
          </a:p>
        </p:txBody>
      </p:sp>
      <p:pic>
        <p:nvPicPr>
          <p:cNvPr id="3074" name="Picture 2" descr="Робот искусственного интеллекта, который удивляет и движется назад  Иллюстрация штока - иллюстрации насчитывающей бело, гуманоид: 159138277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12159" y="2204864"/>
            <a:ext cx="2496411" cy="249641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99160" y="6415988"/>
            <a:ext cx="1300823" cy="272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495A74"/>
                </a:solidFill>
              </a:rPr>
              <a:t>Регрессия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75656" y="2276872"/>
            <a:ext cx="6400800" cy="175259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  <a:defRPr/>
            </a:pPr>
            <a:r>
              <a:rPr lang="ru-RU"/>
              <a:t>Прогноз стоимости недвижимости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Определение стоимости авто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Прогноз количества пассажиров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endParaRPr lang="ru-RU"/>
          </a:p>
        </p:txBody>
      </p:sp>
      <p:pic>
        <p:nvPicPr>
          <p:cNvPr id="4100" name="Picture 4" descr="Цены на недвижимость в 2023 году: прогноз экспертов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123728" y="3819688"/>
            <a:ext cx="4536504" cy="155352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99160" y="6415988"/>
            <a:ext cx="1300823" cy="272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495A74"/>
                </a:solidFill>
              </a:rPr>
              <a:t>Кластеризация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59632" y="2420888"/>
            <a:ext cx="6400800" cy="175259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  <a:defRPr/>
            </a:pPr>
            <a:r>
              <a:rPr lang="ru-RU"/>
              <a:t>Распределение людей на группы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Составление каталога товаров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Группировка документов по темам</a:t>
            </a:r>
            <a:endParaRPr/>
          </a:p>
        </p:txBody>
      </p:sp>
      <p:pic>
        <p:nvPicPr>
          <p:cNvPr id="5122" name="Picture 2" descr="Алгоритмы ML: один SD (σ) - Алгоритмы кластеризации"/>
          <p:cNvPicPr>
            <a:picLocks noChangeAspect="1" noChangeArrowheads="1"/>
          </p:cNvPicPr>
          <p:nvPr/>
        </p:nvPicPr>
        <p:blipFill>
          <a:blip r:embed="rId3"/>
          <a:srcRect l="54066" t="8957" r="9575" b="9265"/>
          <a:stretch/>
        </p:blipFill>
        <p:spPr bwMode="auto">
          <a:xfrm>
            <a:off x="6678572" y="3876663"/>
            <a:ext cx="2041174" cy="233134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99160" y="6415988"/>
            <a:ext cx="1300823" cy="272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495A74"/>
                </a:solidFill>
              </a:rPr>
              <a:t>Обучение с подкреплением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07604" y="2564904"/>
            <a:ext cx="6400800" cy="108012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  <a:defRPr/>
            </a:pPr>
            <a:r>
              <a:rPr lang="ru-RU"/>
              <a:t>Модель действует как агент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Работа в изменчивой среде</a:t>
            </a:r>
            <a:endParaRPr/>
          </a:p>
        </p:txBody>
      </p:sp>
      <p:pic>
        <p:nvPicPr>
          <p:cNvPr id="6146" name="Picture 2" descr="Круговорот — Литературный клуб &quot;Бумажный слон&quot;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379332" y="3776609"/>
            <a:ext cx="2232248" cy="223224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99160" y="6415988"/>
            <a:ext cx="1300823" cy="272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495A74"/>
                </a:solidFill>
              </a:rPr>
              <a:t>Генерация контента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03648" y="2708920"/>
            <a:ext cx="6400800" cy="1752599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  <a:defRPr/>
            </a:pPr>
            <a:r>
              <a:rPr lang="ru-RU"/>
              <a:t>Изображения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Текст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Видео</a:t>
            </a:r>
            <a:endParaRPr/>
          </a:p>
          <a:p>
            <a:pPr marL="457200" indent="-457200" algn="l">
              <a:buFont typeface="Arial"/>
              <a:buChar char="•"/>
              <a:defRPr/>
            </a:pPr>
            <a:r>
              <a:rPr lang="ru-RU"/>
              <a:t>Музыка</a:t>
            </a:r>
            <a:endParaRPr/>
          </a:p>
        </p:txBody>
      </p:sp>
      <p:sp>
        <p:nvSpPr>
          <p:cNvPr id="4" name="AutoShape 2" descr="Как использовать ChatGPT: руководство для пользователей в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5" name="AutoShape 4" descr="Как использовать ChatGPT: руководство для пользователей в Росс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AutoShape 6" descr="Как использовать ChatGPT: руководство для пользователей в Росс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AutoShape 8" descr="Как использовать ChatGPT: руководство для пользователей в Росс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AutoShape 10" descr="Как использовать ChatGPT: руководство для пользователей в Росси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AutoShape 12" descr="Как использовать ChatGPT: руководство для пользователей в Росси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AutoShape 14" descr="Как использовать ChatGPT: руководство для пользователей в Росс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AutoShape 16" descr="Как использовать ChatGPT: руководство для пользователей в Росс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" name="AutoShape 18" descr="Как использовать ChatGPT: руководство для пользователей в Росси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 descr="На Android вышло официальное приложение ChatGPT"/>
          <p:cNvPicPr>
            <a:picLocks noChangeAspect="1" noChangeArrowheads="1"/>
          </p:cNvPicPr>
          <p:nvPr/>
        </p:nvPicPr>
        <p:blipFill>
          <a:blip r:embed="rId3"/>
          <a:srcRect r="24301"/>
          <a:stretch/>
        </p:blipFill>
        <p:spPr bwMode="auto">
          <a:xfrm>
            <a:off x="5921637" y="3611009"/>
            <a:ext cx="2427934" cy="1804180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99160" y="6415988"/>
            <a:ext cx="1300823" cy="2720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Солнцестояние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/>
        </a:gradFill>
        <a:gradFill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Солнцестояние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/>
        </a:gradFill>
        <a:gradFill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160</Words>
  <Application>Microsoft Office PowerPoint</Application>
  <DocSecurity>0</DocSecurity>
  <PresentationFormat>Экран (4:3)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Verdana</vt:lpstr>
      <vt:lpstr>Wingdings 2</vt:lpstr>
      <vt:lpstr>Солнцестояние</vt:lpstr>
      <vt:lpstr>Искусственный интеллект</vt:lpstr>
      <vt:lpstr>Что такое искусственный интеллект</vt:lpstr>
      <vt:lpstr>Что такое искусственный интеллект</vt:lpstr>
      <vt:lpstr>Задачи решаемые ИИ</vt:lpstr>
      <vt:lpstr>Классификация</vt:lpstr>
      <vt:lpstr>Регрессия</vt:lpstr>
      <vt:lpstr>Кластеризация</vt:lpstr>
      <vt:lpstr>Обучение с подкреплением</vt:lpstr>
      <vt:lpstr>Генерация контента</vt:lpstr>
      <vt:lpstr>Нейронная сеть</vt:lpstr>
      <vt:lpstr>Дополнительная информация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Искусственный интеллект</dc:title>
  <dc:subject/>
  <dc:creator>Simon</dc:creator>
  <cp:keywords/>
  <dc:description/>
  <cp:lastModifiedBy>Сергей И. Симонов</cp:lastModifiedBy>
  <cp:revision>49</cp:revision>
  <dcterms:created xsi:type="dcterms:W3CDTF">2023-08-15T05:31:49Z</dcterms:created>
  <dcterms:modified xsi:type="dcterms:W3CDTF">2025-06-03T12:24:02Z</dcterms:modified>
  <cp:category/>
  <dc:identifier/>
  <cp:contentStatus/>
  <dc:language/>
  <cp:version/>
</cp:coreProperties>
</file>