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0"/>
  </p:notesMasterIdLst>
  <p:sldIdLst>
    <p:sldId id="256" r:id="rId2"/>
    <p:sldId id="258" r:id="rId3"/>
    <p:sldId id="259" r:id="rId4"/>
    <p:sldId id="265" r:id="rId5"/>
    <p:sldId id="266" r:id="rId6"/>
    <p:sldId id="267" r:id="rId7"/>
    <p:sldId id="262" r:id="rId8"/>
    <p:sldId id="268" r:id="rId9"/>
    <p:sldId id="337" r:id="rId10"/>
    <p:sldId id="269" r:id="rId11"/>
    <p:sldId id="272" r:id="rId12"/>
    <p:sldId id="273" r:id="rId13"/>
    <p:sldId id="277" r:id="rId14"/>
    <p:sldId id="274" r:id="rId15"/>
    <p:sldId id="283" r:id="rId16"/>
    <p:sldId id="310" r:id="rId17"/>
    <p:sldId id="276" r:id="rId18"/>
    <p:sldId id="278" r:id="rId19"/>
    <p:sldId id="280" r:id="rId20"/>
    <p:sldId id="281" r:id="rId21"/>
    <p:sldId id="282" r:id="rId22"/>
    <p:sldId id="275" r:id="rId23"/>
    <p:sldId id="338" r:id="rId24"/>
    <p:sldId id="279" r:id="rId25"/>
    <p:sldId id="284" r:id="rId26"/>
    <p:sldId id="287" r:id="rId27"/>
    <p:sldId id="286" r:id="rId28"/>
    <p:sldId id="289" r:id="rId29"/>
    <p:sldId id="288" r:id="rId30"/>
    <p:sldId id="291" r:id="rId31"/>
    <p:sldId id="294" r:id="rId32"/>
    <p:sldId id="295" r:id="rId33"/>
    <p:sldId id="292" r:id="rId34"/>
    <p:sldId id="297" r:id="rId35"/>
    <p:sldId id="290" r:id="rId36"/>
    <p:sldId id="303" r:id="rId37"/>
    <p:sldId id="257" r:id="rId38"/>
    <p:sldId id="299" r:id="rId39"/>
    <p:sldId id="298" r:id="rId40"/>
    <p:sldId id="302" r:id="rId41"/>
    <p:sldId id="300" r:id="rId42"/>
    <p:sldId id="296" r:id="rId43"/>
    <p:sldId id="306" r:id="rId44"/>
    <p:sldId id="307" r:id="rId45"/>
    <p:sldId id="308" r:id="rId46"/>
    <p:sldId id="309" r:id="rId47"/>
    <p:sldId id="301" r:id="rId48"/>
    <p:sldId id="312" r:id="rId49"/>
    <p:sldId id="313" r:id="rId50"/>
    <p:sldId id="314" r:id="rId51"/>
    <p:sldId id="315" r:id="rId52"/>
    <p:sldId id="316" r:id="rId53"/>
    <p:sldId id="270" r:id="rId54"/>
    <p:sldId id="317" r:id="rId55"/>
    <p:sldId id="319" r:id="rId56"/>
    <p:sldId id="318" r:id="rId57"/>
    <p:sldId id="321" r:id="rId58"/>
    <p:sldId id="323" r:id="rId59"/>
    <p:sldId id="324" r:id="rId60"/>
    <p:sldId id="325" r:id="rId61"/>
    <p:sldId id="322" r:id="rId62"/>
    <p:sldId id="340" r:id="rId63"/>
    <p:sldId id="326" r:id="rId64"/>
    <p:sldId id="320" r:id="rId65"/>
    <p:sldId id="328" r:id="rId66"/>
    <p:sldId id="329" r:id="rId67"/>
    <p:sldId id="327" r:id="rId68"/>
    <p:sldId id="331" r:id="rId69"/>
    <p:sldId id="330" r:id="rId70"/>
    <p:sldId id="339" r:id="rId71"/>
    <p:sldId id="341" r:id="rId72"/>
    <p:sldId id="332" r:id="rId73"/>
    <p:sldId id="333" r:id="rId74"/>
    <p:sldId id="334" r:id="rId75"/>
    <p:sldId id="335" r:id="rId76"/>
    <p:sldId id="336" r:id="rId77"/>
    <p:sldId id="261" r:id="rId78"/>
    <p:sldId id="285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FF2C6A-F6D1-47EC-AFFB-2C5D9752D42A}">
          <p14:sldIdLst>
            <p14:sldId id="256"/>
            <p14:sldId id="258"/>
          </p14:sldIdLst>
        </p14:section>
        <p14:section name="Раздел без заголовка" id="{6E3D93D4-DA03-4883-B73C-3C42169AD5F0}">
          <p14:sldIdLst>
            <p14:sldId id="259"/>
            <p14:sldId id="265"/>
            <p14:sldId id="266"/>
            <p14:sldId id="267"/>
            <p14:sldId id="262"/>
            <p14:sldId id="268"/>
            <p14:sldId id="337"/>
            <p14:sldId id="269"/>
            <p14:sldId id="272"/>
            <p14:sldId id="273"/>
            <p14:sldId id="277"/>
            <p14:sldId id="274"/>
            <p14:sldId id="283"/>
            <p14:sldId id="310"/>
            <p14:sldId id="276"/>
            <p14:sldId id="278"/>
            <p14:sldId id="280"/>
            <p14:sldId id="281"/>
            <p14:sldId id="282"/>
            <p14:sldId id="275"/>
            <p14:sldId id="338"/>
            <p14:sldId id="279"/>
            <p14:sldId id="284"/>
            <p14:sldId id="287"/>
            <p14:sldId id="286"/>
            <p14:sldId id="289"/>
            <p14:sldId id="288"/>
            <p14:sldId id="291"/>
            <p14:sldId id="294"/>
            <p14:sldId id="295"/>
            <p14:sldId id="292"/>
            <p14:sldId id="297"/>
            <p14:sldId id="290"/>
            <p14:sldId id="303"/>
            <p14:sldId id="257"/>
            <p14:sldId id="299"/>
            <p14:sldId id="298"/>
            <p14:sldId id="302"/>
            <p14:sldId id="300"/>
            <p14:sldId id="296"/>
            <p14:sldId id="306"/>
            <p14:sldId id="307"/>
            <p14:sldId id="308"/>
            <p14:sldId id="309"/>
            <p14:sldId id="301"/>
            <p14:sldId id="312"/>
            <p14:sldId id="313"/>
            <p14:sldId id="314"/>
            <p14:sldId id="315"/>
            <p14:sldId id="316"/>
            <p14:sldId id="270"/>
            <p14:sldId id="317"/>
            <p14:sldId id="319"/>
            <p14:sldId id="318"/>
            <p14:sldId id="321"/>
            <p14:sldId id="323"/>
            <p14:sldId id="324"/>
            <p14:sldId id="325"/>
            <p14:sldId id="322"/>
            <p14:sldId id="340"/>
            <p14:sldId id="326"/>
            <p14:sldId id="320"/>
            <p14:sldId id="328"/>
            <p14:sldId id="329"/>
            <p14:sldId id="327"/>
            <p14:sldId id="331"/>
            <p14:sldId id="330"/>
            <p14:sldId id="339"/>
            <p14:sldId id="341"/>
            <p14:sldId id="332"/>
            <p14:sldId id="333"/>
            <p14:sldId id="334"/>
            <p14:sldId id="335"/>
            <p14:sldId id="336"/>
            <p14:sldId id="261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38" autoAdjust="0"/>
  </p:normalViewPr>
  <p:slideViewPr>
    <p:cSldViewPr>
      <p:cViewPr varScale="1">
        <p:scale>
          <a:sx n="67" d="100"/>
          <a:sy n="67" d="100"/>
        </p:scale>
        <p:origin x="-5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58930-4395-4C06-8A5A-ED900AD2BF04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06B18-EBAF-4D7F-9ED4-5D30FC2E3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0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5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Официальные символы Сергиева Посада:</a:t>
            </a:r>
            <a:r>
              <a:rPr lang="ru-RU" baseline="0" dirty="0" smtClean="0"/>
              <a:t> герб и флаг, изображающие главную достопримечательность – Троице-Сергиеву лавру.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2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Перед вами маршрутный лист, в котором мы будем записывать название</a:t>
            </a:r>
            <a:r>
              <a:rPr lang="ru-RU" baseline="0" dirty="0" smtClean="0"/>
              <a:t>, дату основания, достопримечательности и символы посещенного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70 км от Сергиева Посада нас ждет Переславль-Залесский. Этот город может похвастаться длинной историей. Здесь сохранились памятники истории, которые создают удивительную атмосферу.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5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 город был заложен Юрием Долгоруким как укреплённый пункт на границе Ростово-Суздальского княжества в 1152 году и получил своё название по месту положения за непроходимыми лесами, поэтому – Залесский. 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Горицкий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монастырь - один из крупнейших и значимых монастырей Золотого кольца, достопримечательность и символ Переславля-Залесского, построенный в XII  веке.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14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Природная достопримечательность национальный парк - </a:t>
            </a:r>
            <a:r>
              <a:rPr lang="ru-RU" dirty="0" err="1" smtClean="0"/>
              <a:t>Плещеево</a:t>
            </a:r>
            <a:r>
              <a:rPr lang="ru-RU" dirty="0" smtClean="0"/>
              <a:t> озеро. На </a:t>
            </a:r>
            <a:r>
              <a:rPr lang="ru-RU" dirty="0" err="1" smtClean="0"/>
              <a:t>Плещеевом</a:t>
            </a:r>
            <a:r>
              <a:rPr lang="ru-RU" dirty="0" smtClean="0"/>
              <a:t> озере проходили военные учения под руководством молодого Петра I.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12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находится музей «Ботик Петра I», где сохранился единственный кораблик «Фортуна» из потешной флотилии будущего императора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8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Плещеевом</a:t>
            </a:r>
            <a:r>
              <a:rPr lang="ru-RU" dirty="0" smtClean="0"/>
              <a:t> озере обитает переславская </a:t>
            </a:r>
            <a:r>
              <a:rPr lang="ru-RU" dirty="0" err="1" smtClean="0"/>
              <a:t>рябушка</a:t>
            </a:r>
            <a:r>
              <a:rPr lang="ru-RU" dirty="0" smtClean="0"/>
              <a:t>. Именно эта рыбка и стала символом города Переславля-Залесского.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24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Ростовский кремль – самая замечательная часть города и памятник русского зодчества XVII века. За белоснежными стенами кремля видны многочисленные купола церквей, которые славятся своим мелодичным звоном. (Слушаем звон колоколов).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6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Ростовская</a:t>
            </a:r>
            <a:r>
              <a:rPr lang="ru-RU" baseline="0" dirty="0" smtClean="0"/>
              <a:t> финифть – народный промысел и неформальный символ города.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Эту ярко расписанную эмаль, украшающую различные изделия: броши, серьги, браслеты, посуду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можно увидеть в Музее финифти. Искусству финифти уже несколько столетий.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7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Верно. Это автобус. И мы отправимся в путешествие по</a:t>
            </a:r>
            <a:r>
              <a:rPr lang="ru-RU" baseline="0" dirty="0" smtClean="0"/>
              <a:t> автомобильной дороге.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80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гербе </a:t>
            </a:r>
            <a:r>
              <a:rPr lang="ru-RU" dirty="0" err="1" smtClean="0"/>
              <a:t>г.Ростова</a:t>
            </a:r>
            <a:r>
              <a:rPr lang="ru-RU" dirty="0" smtClean="0"/>
              <a:t> Великого изображен серебряный олень с золотыми копытами и рожками, символизирующий благородство, знатность, верность, чистоту, целеустремленность и смелость.  Флаг Ростова Великого повторяет геральдику герба</a:t>
            </a:r>
            <a:r>
              <a:rPr lang="ru-RU" baseline="0" dirty="0" smtClean="0"/>
              <a:t>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24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Углич – старинный русский город. Дата основания 937 год. Его название возможно произошло от слова «угол». Так как Волга в этом месте изгибается под прямым углом.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делают красивые</a:t>
            </a:r>
            <a:r>
              <a:rPr lang="ru-RU" baseline="0" dirty="0" smtClean="0"/>
              <a:t> и точные часы.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Церковь Димитрия на Крови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наиболее известный православный храм Угличского Кремля, возведённый на живописном крутом берегу Волги. Построен на месте убиения царевича Димитрия Угличского.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гербе и флаге изображен царевич Димитрий с серебряным ножом в руке.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Ярославль носит</a:t>
            </a:r>
            <a:r>
              <a:rPr lang="ru-RU" baseline="0" dirty="0" smtClean="0"/>
              <a:t> имя своего основателя Ярослава Мудрого. Дата основания города 1010 г. </a:t>
            </a:r>
          </a:p>
          <a:p>
            <a:r>
              <a:rPr lang="ru-RU" baseline="0" dirty="0" smtClean="0"/>
              <a:t>Мы знаем, что Ярослав прозван Мудрым, так как он был образованным и грамотным человеком, много читал; создал первый свод законов «Русскую правду», укрепил границы Руси; открывал школы; собрал библиотеку.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парке Ярославля стоит памятник нулевому километру Золотого кольца. На столбе расположено несколько указателей с названиями городов знаменитого туристического маршрута.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Достопримечательностями города считаются Ярославский театр и Церковь Ильи Пророка. Городская набережная Ярославля считается одной из самых красивых в Поволжье.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парке Ярославля стоит памятник медведю, возведенный в 2009 году. Легенда гласит, что город возник на месте победы Ярослава Мудрого</a:t>
            </a:r>
            <a:r>
              <a:rPr lang="ru-RU" baseline="0" dirty="0" smtClean="0"/>
              <a:t> над свирепым медведем. Князь сразил медведя секирой, а после приказал возвести на этом месте церковь, с которой и пошло строительство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прошлом учебном году мы познакомились</a:t>
            </a:r>
            <a:r>
              <a:rPr lang="ru-RU" baseline="0" dirty="0" smtClean="0"/>
              <a:t> с достопримечательностями г. Саратова: Саратовская консерватория; Парк Победы;  мост через Волгу, </a:t>
            </a:r>
            <a:r>
              <a:rPr lang="ru-RU" baseline="0" smtClean="0"/>
              <a:t>протяжённостью почти 3 </a:t>
            </a:r>
            <a:r>
              <a:rPr lang="ru-RU" baseline="0" dirty="0" smtClean="0"/>
              <a:t>км.</a:t>
            </a:r>
          </a:p>
          <a:p>
            <a:r>
              <a:rPr lang="ru-RU" baseline="0" dirty="0" smtClean="0"/>
              <a:t>Достопримечательностями г. Санкт-Петербурга: Александровская колонна, Зимний дворец (ныне музей Эрмитаж), Петропавловская крепость.</a:t>
            </a:r>
          </a:p>
          <a:p>
            <a:r>
              <a:rPr lang="ru-RU" baseline="0" dirty="0" smtClean="0"/>
              <a:t>Достопримечательности г. Москвы: Спасская башня Московского Кремля, храм Василия Блаженного, исторический музей.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32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гербе и флаге Ярославля изображен тот самый медведь с секирой – символ города. </a:t>
            </a:r>
          </a:p>
          <a:p>
            <a:r>
              <a:rPr lang="ru-RU" dirty="0" smtClean="0"/>
              <a:t>Медведь на гербе символизирует победу разума и мужества над невежеством и суевериями, а также силу и решительность, которые позволили Ярославу объединить земли и заложить основы будущего города.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Кострома – не только город , но и крупный речной порт.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Веерному расположению улиц в центральной части города Кострома обязана</a:t>
            </a:r>
            <a:r>
              <a:rPr lang="ru-RU" baseline="0" dirty="0" smtClean="0"/>
              <a:t> Екатерине </a:t>
            </a:r>
            <a:r>
              <a:rPr lang="en-US" baseline="0" dirty="0" smtClean="0"/>
              <a:t>II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Достопримечательности Костромы.</a:t>
            </a:r>
          </a:p>
          <a:p>
            <a:r>
              <a:rPr lang="ru-RU" dirty="0" smtClean="0"/>
              <a:t>Торговые ряды. Вы прочитали их названия: Большие и Малые, Масляные, Пряничные.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Известен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Ипатьевский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монастырь, где был избран на царство первый русский царь династии Романовых — Михаил.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Сусанинская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площадь с архитектурной застройкой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XVIII – XIX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Известное место Костромы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Сусанинская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площадь с архитектурной застройкой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XVIII – XIX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вв.</a:t>
            </a:r>
            <a:endParaRPr lang="ru-RU" dirty="0" smtClean="0"/>
          </a:p>
          <a:p>
            <a:r>
              <a:rPr lang="ru-RU" dirty="0" smtClean="0"/>
              <a:t>Визитная карточка   Костромы  - Пожарная каланча. </a:t>
            </a:r>
          </a:p>
          <a:p>
            <a:r>
              <a:rPr lang="ru-RU" dirty="0" smtClean="0"/>
              <a:t>Кострома известна музеем деревянного зодчества, музеем Снегурочки, музеем сыра.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Кроме веерного расположения улиц Кострома  обязана Екатерине</a:t>
            </a:r>
            <a:r>
              <a:rPr lang="ru-RU" baseline="0" dirty="0" smtClean="0"/>
              <a:t> </a:t>
            </a:r>
            <a:r>
              <a:rPr lang="en-US" baseline="0" dirty="0" smtClean="0"/>
              <a:t>II</a:t>
            </a:r>
            <a:r>
              <a:rPr lang="ru-RU" baseline="0" dirty="0" smtClean="0"/>
              <a:t> изображением на гербе галеры великой императрицы, на которой она посещала город.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 Плёс основал Василий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сын Дмитрия Донского в 1410 году.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Название город получил от речного плёса – широкой части реки между изгибами и перекатами.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городе много интересных памятников.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достопримечательность Плёса – дом-музей Исаака Ильича Левитана.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Рассмотрим карту.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 путешествие отправимся по автомобильной дороге.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99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Герб и флаг Плёса изображают местоположение города и его значение для Руси.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Ведь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значально город был крепостью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торговом пути вдоль Волги, который должен был защищать границы княжества. Отсюда изображение реки и торгового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судна на гербе.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8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Отправимся в город Иваново</a:t>
            </a:r>
            <a:r>
              <a:rPr lang="ru-RU" baseline="0" dirty="0" smtClean="0"/>
              <a:t> – «ситцевый край».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 Иваново развивался как промышленный город.  Первое упоминание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 городе относится к 1561 году. Город получил свое название в честь основателя и первожителя Иоанна Предтечи.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Архитектурный облик Иванова складывается из роскошных особняков и кирпичных корпусов текстильных фабрик. 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Иваново является историческим центром производства тканей.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Символы </a:t>
            </a:r>
            <a:r>
              <a:rPr lang="ru-RU" dirty="0" err="1" smtClean="0"/>
              <a:t>г.Иваново</a:t>
            </a:r>
            <a:r>
              <a:rPr lang="ru-RU" dirty="0" smtClean="0"/>
              <a:t> отражают </a:t>
            </a:r>
            <a:r>
              <a:rPr lang="ru-RU" baseline="0" dirty="0" smtClean="0"/>
              <a:t> статус города как текстильного центра России.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Заполним маршрутный лист.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8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Следующий пункт маршрута – город Суздаль. Мы прибываем в город-музей.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далёком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веке через Суздаль по реке Каменке проходил торговый путь. Раз в год сюда съезжались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купцы на торговую ярмарку. Суздальский кремль – древняя часть города. Здесь расположено несколько церквей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-Преображенский собор.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Символы Суздаля отражают </a:t>
            </a:r>
            <a:r>
              <a:rPr lang="ru-RU" baseline="0" dirty="0" smtClean="0"/>
              <a:t> статус города. как столицы.  Птица сокол в княжеской короне с родовым знаком суздальских князей напоминает о том, что в древности город был центром Ростово-Суздальского княжества.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Заполним маршрутный лист.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Рассмотрим карту.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 путешествие отправимся по автомобильной дороге.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996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Следующий пункт маршрута – город Владимир.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Владимир стоит на высоком берегу реки </a:t>
            </a:r>
            <a:r>
              <a:rPr lang="ru-RU" dirty="0" err="1" smtClean="0"/>
              <a:t>Клязьмы</a:t>
            </a:r>
            <a:r>
              <a:rPr lang="ru-RU" baseline="0" dirty="0" smtClean="0"/>
              <a:t> (приток Оки)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1108 году Владимир Мономах построил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мощную крепость на крутом берегу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Клязьмы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назвал её Владимир. Юрий Долгорукий отстроил новую крепость и назвал её в честь своего покровителя Георгия. Золотые ворота 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вляются неформальным символом города Владимира.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Достопримечательности г. Владимира.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Успенский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собор – выдающийся памятник белокаменного зодчества Руси.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Дмитриевский собор известен белокаменной резьбой. Его стены украшают около 600 рельефов мифических и реальных животных.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Герб и флаг города отражают христианскую символику. Лев – образ царской власти, крест –символ христианства и спасительной жертвы</a:t>
            </a:r>
            <a:r>
              <a:rPr lang="ru-RU" baseline="0" dirty="0" smtClean="0"/>
              <a:t> Бога Христа.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85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Заполним маршрутный лист.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80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18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495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568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845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2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Золотое кольцо России – известный туристический маршрут.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Впервые этот термин употребил советский журналист Юрий Бычков в 1965 году, который писал очерки о старинных городах, хранящих историю Руси. </a:t>
            </a:r>
          </a:p>
          <a:p>
            <a:r>
              <a:rPr lang="ru-RU" baseline="0" dirty="0" smtClean="0"/>
              <a:t>Маршрут Юрия Бычкова включал 8 древних городов России. В настоящее время список городов Золотого кольца расширился.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7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4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Достопримечательности Сергиева</a:t>
            </a:r>
            <a:r>
              <a:rPr lang="ru-RU" baseline="0" dirty="0" smtClean="0"/>
              <a:t> Посада.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960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Сергиевом Посаде есть интересный музей Игрушки, где хранятся более 30 000 игрушек нашей</a:t>
            </a:r>
            <a:r>
              <a:rPr lang="ru-RU" baseline="0" dirty="0" smtClean="0"/>
              <a:t> страны и других стран мира. Неофициальным символом России является матрешка – один из экспонатов музея.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6B18-EBAF-4D7F-9ED4-5D30FC2E336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1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ussren.ru/var/trip/suburbs_excursion/d5f82651e9aaa2ccbeed6e8090c7e15a.png" TargetMode="External"/><Relationship Id="rId13" Type="http://schemas.openxmlformats.org/officeDocument/2006/relationships/hyperlink" Target="https://cdn1.ozone.ru/s3/multimedia-1-9/c600/7104563721.jpg" TargetMode="External"/><Relationship Id="rId3" Type="http://schemas.openxmlformats.org/officeDocument/2006/relationships/hyperlink" Target="https://&#1072;&#1073;&#1076;&#1091;&#1083;&#1080;&#1085;&#1089;&#1082;&#1080;&#1081;-&#1084;&#1091;&#1079;&#1077;&#1081;.&#1088;&#1092;/wp-content/uploads/2020/06/&#1047;&#1086;&#1083;&#1086;&#1090;&#1086;&#1077;-&#1082;&#1086;&#1083;&#1100;&#1094;&#1086;-&#1056;&#1086;&#1089;&#1089;&#1080;&#1080;.jpg" TargetMode="External"/><Relationship Id="rId7" Type="http://schemas.openxmlformats.org/officeDocument/2006/relationships/hyperlink" Target="https://s2.stc.all.kpcdn.net/russia/wp-content/uploads/2019/04/Troitse-Sergieva-Lavra-1330-1060x644.jpg" TargetMode="External"/><Relationship Id="rId12" Type="http://schemas.openxmlformats.org/officeDocument/2006/relationships/hyperlink" Target="https://avatars.dzeninfra.ru/get-zen_doc/271828/pub_66aba900736f4130e8e44588_66aba992adb3fc43d0baeee0/scale_1200" TargetMode="External"/><Relationship Id="rId2" Type="http://schemas.openxmlformats.org/officeDocument/2006/relationships/hyperlink" Target="https://s14.stc.all.kpcdn.net/russia/wp-content/uploads/2020/06/map2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1.ozone.ru/s3/multimedia-0/c600/6678309960.jpg" TargetMode="External"/><Relationship Id="rId11" Type="http://schemas.openxmlformats.org/officeDocument/2006/relationships/hyperlink" Target="https://cognitours.ru/wp-content/uploads/2017/05/&#1087;&#1079;-&#1075;&#1086;&#1088;&#1080;&#1094;&#1082;&#1080;&#1081;.jpg" TargetMode="External"/><Relationship Id="rId5" Type="http://schemas.openxmlformats.org/officeDocument/2006/relationships/hyperlink" Target="https://cdn.tripster.ru/thumbs2/b9bf3c02-cc91-11ed-8f2a-36833e93eaed.1600x900.jpeg?width=1200&amp;height=630" TargetMode="External"/><Relationship Id="rId10" Type="http://schemas.openxmlformats.org/officeDocument/2006/relationships/hyperlink" Target="https://kuda-mo.ru/uploads/08ab57735eb81c1256a074f98f0b0062.jpg" TargetMode="External"/><Relationship Id="rId4" Type="http://schemas.openxmlformats.org/officeDocument/2006/relationships/hyperlink" Target="https://cdn.culture.ru/images/8236f373-dd0d-50d9-92ee-ebda6352c48d" TargetMode="External"/><Relationship Id="rId9" Type="http://schemas.openxmlformats.org/officeDocument/2006/relationships/hyperlink" Target="https://avatars.mds.yandex.net/get-vthumb/1780291/882bf4e50022716b6f82d34b4567e908/564x318_1" TargetMode="External"/><Relationship Id="rId14" Type="http://schemas.openxmlformats.org/officeDocument/2006/relationships/hyperlink" Target="https://www.onetwotrip.com/ru/blog/wp-content/uploads/2023/02/shutterstock_1936959190.j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f/f2/&#1056;&#1086;&#1089;&#1090;&#1086;&#1074;_&#1042;&#1077;&#1083;&#1080;&#1082;&#1080;&#1081;._&#1047;&#1074;&#1086;&#1085;&#1085;&#1080;&#1094;&#1072;._&#1050;&#1086;&#1083;&#1086;&#1082;&#1086;&#1083;&#1072;_&#1055;&#1086;&#1083;&#1080;&#1077;&#1083;&#1077;&#1081;&#1085;&#1099;&#1081;_&#1080;_&#1057;&#1099;&#1089;&#1086;&#1081;.jpg" TargetMode="External"/><Relationship Id="rId7" Type="http://schemas.openxmlformats.org/officeDocument/2006/relationships/hyperlink" Target="https://s3.sravni.ru/cms/Default/KnowledgeBaseArticle/1/yar4.jpg" TargetMode="External"/><Relationship Id="rId2" Type="http://schemas.openxmlformats.org/officeDocument/2006/relationships/hyperlink" Target="https://avatars.mds.yandex.net/get-ydo/11374192/2a0000018d21c1166943d3e3f8e4af842f0b/diplo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nmedia.ru/wp-content/uploads/2021/09/yaroslavl.jpg" TargetMode="External"/><Relationship Id="rId5" Type="http://schemas.openxmlformats.org/officeDocument/2006/relationships/hyperlink" Target="https://cdn1.ozone.ru/s3/multimedia-9/6030045609.jpg" TargetMode="External"/><Relationship Id="rId4" Type="http://schemas.openxmlformats.org/officeDocument/2006/relationships/hyperlink" Target="https://upload.wikimedia.org/wikipedia/commons/thumb/b/b8/Flag_of_Rostov.svg/1280px-Flag_of_Rostov.svg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6272827"/>
            <a:ext cx="4896544" cy="39653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Урок окружающего мира.3 класс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12" y="116632"/>
            <a:ext cx="547260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Золотое кольцо России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700808"/>
            <a:ext cx="5976664" cy="4968552"/>
          </a:xfrm>
        </p:spPr>
        <p:txBody>
          <a:bodyPr>
            <a:normAutofit fontScale="47500" lnSpcReduction="20000"/>
          </a:bodyPr>
          <a:lstStyle/>
          <a:p>
            <a:r>
              <a:rPr lang="ru-RU" sz="4200" dirty="0"/>
              <a:t>Это известный туристический маршрут по древним русским городам</a:t>
            </a:r>
            <a:r>
              <a:rPr lang="ru-RU" sz="4200" dirty="0" smtClean="0"/>
              <a:t>.</a:t>
            </a:r>
          </a:p>
          <a:p>
            <a:pPr algn="just"/>
            <a:r>
              <a:rPr lang="ru-RU" sz="4200" dirty="0" smtClean="0"/>
              <a:t>Разработан был советским журналистом Юрием Бычковым в 1967 году.</a:t>
            </a:r>
          </a:p>
          <a:p>
            <a:r>
              <a:rPr lang="ru-RU" sz="4200" dirty="0" smtClean="0"/>
              <a:t>Сергиев – Посад</a:t>
            </a:r>
          </a:p>
          <a:p>
            <a:r>
              <a:rPr lang="ru-RU" sz="4200" dirty="0" smtClean="0"/>
              <a:t>Переславль-Залесский</a:t>
            </a:r>
          </a:p>
          <a:p>
            <a:r>
              <a:rPr lang="ru-RU" sz="4200" dirty="0" smtClean="0"/>
              <a:t>Ростов Великий</a:t>
            </a:r>
          </a:p>
          <a:p>
            <a:r>
              <a:rPr lang="ru-RU" sz="4200" dirty="0" smtClean="0"/>
              <a:t>Углич</a:t>
            </a:r>
          </a:p>
          <a:p>
            <a:r>
              <a:rPr lang="ru-RU" sz="4200" dirty="0" smtClean="0"/>
              <a:t>Ярославль</a:t>
            </a:r>
          </a:p>
          <a:p>
            <a:r>
              <a:rPr lang="ru-RU" sz="4200" dirty="0" smtClean="0"/>
              <a:t>Кострому</a:t>
            </a:r>
          </a:p>
          <a:p>
            <a:r>
              <a:rPr lang="ru-RU" sz="4200" dirty="0" smtClean="0"/>
              <a:t>Плёс</a:t>
            </a:r>
          </a:p>
          <a:p>
            <a:r>
              <a:rPr lang="ru-RU" sz="4200" dirty="0" smtClean="0"/>
              <a:t>Иваново</a:t>
            </a:r>
          </a:p>
          <a:p>
            <a:r>
              <a:rPr lang="ru-RU" sz="4200" dirty="0" smtClean="0"/>
              <a:t>Суздаль</a:t>
            </a:r>
          </a:p>
          <a:p>
            <a:r>
              <a:rPr lang="ru-RU" sz="4200" dirty="0" smtClean="0"/>
              <a:t>Владимир</a:t>
            </a:r>
            <a:endParaRPr lang="ru-RU" sz="4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Какой цели достигли?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844824"/>
            <a:ext cx="4680520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Узнать, что такое Золотое кольцо России;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ознакомиться с городами Золотого кольца России их символами и достопримечательностями;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н</a:t>
            </a:r>
            <a:r>
              <a:rPr lang="ru-RU" dirty="0" smtClean="0"/>
              <a:t>аучиться находить города на карте;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риводить примеры достопримечательностей этих городов.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5" name="Нашивка 4"/>
          <p:cNvSpPr/>
          <p:nvPr/>
        </p:nvSpPr>
        <p:spPr>
          <a:xfrm rot="5400000">
            <a:off x="820200" y="1867136"/>
            <a:ext cx="360040" cy="360040"/>
          </a:xfrm>
          <a:prstGeom prst="chevron">
            <a:avLst>
              <a:gd name="adj" fmla="val 685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Отправляемся в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2875">
            <a:off x="780727" y="4293709"/>
            <a:ext cx="1268760" cy="4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Сергиев Посад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737" y="2148046"/>
            <a:ext cx="5503759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54218"/>
            <a:ext cx="2664296" cy="4462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743" y="6093296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Памятник святому </a:t>
            </a:r>
          </a:p>
          <a:p>
            <a:r>
              <a:rPr lang="ru-RU" dirty="0" smtClean="0"/>
              <a:t>Сергию Радонежскому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5747581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Троице-Сергиева лавра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Сергиев Посад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211960" y="2390317"/>
            <a:ext cx="4663440" cy="310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15791"/>
          <a:stretch/>
        </p:blipFill>
        <p:spPr>
          <a:xfrm>
            <a:off x="323527" y="1916832"/>
            <a:ext cx="4161169" cy="4047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5939988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Музей Игрушки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772816"/>
            <a:ext cx="8568953" cy="48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Сергиев Посад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 b="13532"/>
          <a:stretch/>
        </p:blipFill>
        <p:spPr bwMode="auto">
          <a:xfrm>
            <a:off x="4710702" y="2571750"/>
            <a:ext cx="3475037" cy="248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6042"/>
          <a:stretch/>
        </p:blipFill>
        <p:spPr>
          <a:xfrm>
            <a:off x="755576" y="2204864"/>
            <a:ext cx="2926080" cy="3317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209" y="594928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2194" y="594928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4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24338595"/>
              </p:ext>
            </p:extLst>
          </p:nvPr>
        </p:nvGraphicFramePr>
        <p:xfrm>
          <a:off x="683568" y="1916832"/>
          <a:ext cx="7776865" cy="41224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1667" r="46875" b="16667"/>
          <a:stretch/>
        </p:blipFill>
        <p:spPr>
          <a:xfrm rot="1090390">
            <a:off x="7882371" y="601173"/>
            <a:ext cx="494928" cy="9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28079261"/>
              </p:ext>
            </p:extLst>
          </p:nvPr>
        </p:nvGraphicFramePr>
        <p:xfrm>
          <a:off x="683568" y="1916832"/>
          <a:ext cx="7776865" cy="41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Сергиев Посад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1337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Троице-Сергиева лавра</a:t>
                      </a:r>
                    </a:p>
                    <a:p>
                      <a:r>
                        <a:rPr lang="ru-RU" dirty="0" smtClean="0"/>
                        <a:t>Музей Игрушки</a:t>
                      </a:r>
                    </a:p>
                    <a:p>
                      <a:r>
                        <a:rPr lang="ru-RU" dirty="0" smtClean="0"/>
                        <a:t>Гремячий ключ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864096" cy="9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8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2875">
            <a:off x="1513206" y="3544201"/>
            <a:ext cx="1268760" cy="45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598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Переславль-Залесский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79501"/>
            <a:ext cx="6264696" cy="4831647"/>
          </a:xfrm>
        </p:spPr>
      </p:pic>
      <p:sp>
        <p:nvSpPr>
          <p:cNvPr id="10" name="TextBox 9"/>
          <p:cNvSpPr txBox="1"/>
          <p:nvPr/>
        </p:nvSpPr>
        <p:spPr>
          <a:xfrm>
            <a:off x="3347864" y="6372036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Горицкий</a:t>
            </a:r>
            <a:r>
              <a:rPr lang="ru-RU" dirty="0" smtClean="0"/>
              <a:t> монастырь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9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9548"/>
            <a:ext cx="9264718" cy="630932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840760" cy="1143000"/>
          </a:xfrm>
        </p:spPr>
        <p:txBody>
          <a:bodyPr/>
          <a:lstStyle/>
          <a:p>
            <a:pPr marL="0" indent="0" algn="ctr">
              <a:buClr>
                <a:srgbClr val="0070C0"/>
              </a:buClr>
              <a:buNone/>
            </a:pP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Загадка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144">
            <a:off x="-3484489" y="5424369"/>
            <a:ext cx="4005064" cy="1450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177281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Что за чудо – жёлтый дом!</a:t>
            </a:r>
          </a:p>
          <a:p>
            <a:pPr algn="ctr"/>
            <a:r>
              <a:rPr lang="ru-RU" sz="2400" dirty="0" smtClean="0"/>
              <a:t>Ребятишек много в нём.</a:t>
            </a:r>
          </a:p>
          <a:p>
            <a:pPr algn="ctr"/>
            <a:r>
              <a:rPr lang="ru-RU" sz="2400" dirty="0" smtClean="0"/>
              <a:t>Носит обувь из резины </a:t>
            </a:r>
          </a:p>
          <a:p>
            <a:pPr algn="ctr"/>
            <a:r>
              <a:rPr lang="ru-RU" sz="2400" dirty="0" smtClean="0"/>
              <a:t>И питается бензином!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48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40955 -0.0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Переславль-Залесский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92849"/>
            <a:ext cx="6552728" cy="4368485"/>
          </a:xfrm>
        </p:spPr>
      </p:pic>
      <p:sp>
        <p:nvSpPr>
          <p:cNvPr id="10" name="TextBox 9"/>
          <p:cNvSpPr txBox="1"/>
          <p:nvPr/>
        </p:nvSpPr>
        <p:spPr>
          <a:xfrm>
            <a:off x="3572959" y="6021288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Плещеево</a:t>
            </a:r>
            <a:r>
              <a:rPr lang="ru-RU" dirty="0" smtClean="0"/>
              <a:t> озеро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Переславль-Залесский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12" y="1916832"/>
            <a:ext cx="5930729" cy="3475037"/>
          </a:xfrm>
        </p:spPr>
      </p:pic>
      <p:sp>
        <p:nvSpPr>
          <p:cNvPr id="10" name="TextBox 9"/>
          <p:cNvSpPr txBox="1"/>
          <p:nvPr/>
        </p:nvSpPr>
        <p:spPr>
          <a:xfrm>
            <a:off x="2987824" y="6156012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Музей «Ботик Петра </a:t>
            </a:r>
            <a:r>
              <a:rPr lang="en-US" dirty="0"/>
              <a:t>I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16" y="1580360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50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Переславль-Залесский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17943" r="1699" b="15616"/>
          <a:stretch/>
        </p:blipFill>
        <p:spPr bwMode="auto">
          <a:xfrm>
            <a:off x="4211960" y="2462878"/>
            <a:ext cx="4460566" cy="30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9367" r="15275" b="8211"/>
          <a:stretch/>
        </p:blipFill>
        <p:spPr>
          <a:xfrm>
            <a:off x="611560" y="2164042"/>
            <a:ext cx="3027911" cy="3569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209" y="594928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2194" y="594928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3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Физкультминутка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57" y="1685683"/>
            <a:ext cx="5034485" cy="4551629"/>
          </a:xfrm>
        </p:spPr>
      </p:pic>
    </p:spTree>
    <p:extLst>
      <p:ext uri="{BB962C8B-B14F-4D97-AF65-F5344CB8AC3E}">
        <p14:creationId xmlns:p14="http://schemas.microsoft.com/office/powerpoint/2010/main" val="29727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21760065"/>
              </p:ext>
            </p:extLst>
          </p:nvPr>
        </p:nvGraphicFramePr>
        <p:xfrm>
          <a:off x="683568" y="1916832"/>
          <a:ext cx="7776865" cy="41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Сергиев Посад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1337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Троице-Сергиева лавра</a:t>
                      </a:r>
                    </a:p>
                    <a:p>
                      <a:r>
                        <a:rPr lang="ru-RU" dirty="0" smtClean="0"/>
                        <a:t>Музей Игрушки</a:t>
                      </a:r>
                    </a:p>
                    <a:p>
                      <a:r>
                        <a:rPr lang="ru-RU" dirty="0" smtClean="0"/>
                        <a:t>Гремячий ключ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Переславль-</a:t>
                      </a:r>
                      <a:r>
                        <a:rPr lang="ru-RU" baseline="0" dirty="0" smtClean="0"/>
                        <a:t> Залесский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1152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Горицкий</a:t>
                      </a:r>
                      <a:r>
                        <a:rPr lang="ru-RU" dirty="0" smtClean="0"/>
                        <a:t> монастырь</a:t>
                      </a:r>
                    </a:p>
                    <a:p>
                      <a:r>
                        <a:rPr lang="ru-RU" dirty="0" smtClean="0"/>
                        <a:t>Национальный парк </a:t>
                      </a:r>
                      <a:r>
                        <a:rPr lang="ru-RU" dirty="0" err="1" smtClean="0"/>
                        <a:t>Плещеево</a:t>
                      </a:r>
                      <a:r>
                        <a:rPr lang="ru-RU" dirty="0" smtClean="0"/>
                        <a:t> озеро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864096" cy="9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11551" r="14285" b="11011"/>
          <a:stretch/>
        </p:blipFill>
        <p:spPr>
          <a:xfrm>
            <a:off x="4147213" y="3976387"/>
            <a:ext cx="856835" cy="96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466">
            <a:off x="1548626" y="3532748"/>
            <a:ext cx="1268760" cy="45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471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Ростов Великий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97630"/>
            <a:ext cx="6192688" cy="4513974"/>
          </a:xfrm>
        </p:spPr>
      </p:pic>
      <p:sp>
        <p:nvSpPr>
          <p:cNvPr id="5" name="TextBox 4"/>
          <p:cNvSpPr txBox="1"/>
          <p:nvPr/>
        </p:nvSpPr>
        <p:spPr>
          <a:xfrm>
            <a:off x="3482809" y="6203622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Ростовский кремль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560840" cy="5059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8" y="1573678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Ростов Великий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05" y="1614520"/>
            <a:ext cx="5832648" cy="4600502"/>
          </a:xfrm>
        </p:spPr>
      </p:pic>
      <p:sp>
        <p:nvSpPr>
          <p:cNvPr id="5" name="TextBox 4"/>
          <p:cNvSpPr txBox="1"/>
          <p:nvPr/>
        </p:nvSpPr>
        <p:spPr>
          <a:xfrm>
            <a:off x="3482809" y="6203622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Ростовская финифть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50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Ростов Великий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123529"/>
            <a:ext cx="5208486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10944" r="14500" b="10916"/>
          <a:stretch/>
        </p:blipFill>
        <p:spPr>
          <a:xfrm>
            <a:off x="607272" y="2276872"/>
            <a:ext cx="2877539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209" y="594928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2194" y="594928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9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68850066"/>
              </p:ext>
            </p:extLst>
          </p:nvPr>
        </p:nvGraphicFramePr>
        <p:xfrm>
          <a:off x="683568" y="1916832"/>
          <a:ext cx="7776865" cy="4267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Сергиев Посад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1337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Троице-Сергиева лавра</a:t>
                      </a:r>
                    </a:p>
                    <a:p>
                      <a:r>
                        <a:rPr lang="ru-RU" dirty="0" smtClean="0"/>
                        <a:t>Музей Игрушки</a:t>
                      </a:r>
                    </a:p>
                    <a:p>
                      <a:r>
                        <a:rPr lang="ru-RU" dirty="0" smtClean="0"/>
                        <a:t>Гремячий ключ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Переславль-</a:t>
                      </a:r>
                      <a:r>
                        <a:rPr lang="ru-RU" baseline="0" dirty="0" smtClean="0"/>
                        <a:t> Залесский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1152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Горицкий</a:t>
                      </a:r>
                      <a:r>
                        <a:rPr lang="ru-RU" dirty="0" smtClean="0"/>
                        <a:t> монастырь</a:t>
                      </a:r>
                    </a:p>
                    <a:p>
                      <a:r>
                        <a:rPr lang="ru-RU" dirty="0" smtClean="0"/>
                        <a:t>Национальный парк </a:t>
                      </a:r>
                      <a:r>
                        <a:rPr lang="ru-RU" dirty="0" err="1" smtClean="0"/>
                        <a:t>Плещеево</a:t>
                      </a:r>
                      <a:r>
                        <a:rPr lang="ru-RU" dirty="0" smtClean="0"/>
                        <a:t> озеро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Ростов Великий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862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Ростовский кремль</a:t>
                      </a:r>
                    </a:p>
                    <a:p>
                      <a:r>
                        <a:rPr lang="ru-RU" dirty="0" smtClean="0"/>
                        <a:t>Ростовские колокола</a:t>
                      </a:r>
                    </a:p>
                    <a:p>
                      <a:r>
                        <a:rPr lang="ru-RU" dirty="0" smtClean="0"/>
                        <a:t>Ростовский музей</a:t>
                      </a:r>
                      <a:r>
                        <a:rPr lang="ru-RU" baseline="0" dirty="0" smtClean="0"/>
                        <a:t> финифти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864096" cy="9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11551" r="14285" b="11011"/>
          <a:stretch/>
        </p:blipFill>
        <p:spPr>
          <a:xfrm>
            <a:off x="4212928" y="4050381"/>
            <a:ext cx="791120" cy="890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2477" r="13780" b="11009"/>
          <a:stretch/>
        </p:blipFill>
        <p:spPr>
          <a:xfrm>
            <a:off x="4212928" y="5112643"/>
            <a:ext cx="782970" cy="8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64639" cy="10081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В каких городах мы уже побывали в прошлом учебном году?</a:t>
            </a:r>
            <a:endParaRPr lang="ru-RU" sz="28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66" y="1700808"/>
            <a:ext cx="4877675" cy="3475037"/>
          </a:xfrm>
        </p:spPr>
      </p:pic>
      <p:sp>
        <p:nvSpPr>
          <p:cNvPr id="5" name="Прямоугольник 4"/>
          <p:cNvSpPr/>
          <p:nvPr/>
        </p:nvSpPr>
        <p:spPr>
          <a:xfrm>
            <a:off x="3355587" y="5746030"/>
            <a:ext cx="2861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Саратов</a:t>
            </a:r>
            <a:endParaRPr lang="ru-RU" sz="5400" b="1" cap="none" spc="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217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38348" y="5714387"/>
            <a:ext cx="5867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Санкт-Петербург</a:t>
            </a:r>
            <a:endParaRPr lang="ru-RU" sz="5400" b="1" cap="none" spc="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89668"/>
            <a:ext cx="9144000" cy="55013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1808" y="5877272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Москва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5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466">
            <a:off x="1548626" y="3532748"/>
            <a:ext cx="1268760" cy="45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2014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Углич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9834" y="6115188"/>
            <a:ext cx="36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Угличская</a:t>
            </a:r>
            <a:r>
              <a:rPr lang="ru-RU" dirty="0" smtClean="0"/>
              <a:t> гидроэлектростанция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85" y="1567722"/>
            <a:ext cx="6821199" cy="4547466"/>
          </a:xfrm>
        </p:spPr>
      </p:pic>
    </p:spTree>
    <p:extLst>
      <p:ext uri="{BB962C8B-B14F-4D97-AF65-F5344CB8AC3E}">
        <p14:creationId xmlns:p14="http://schemas.microsoft.com/office/powerpoint/2010/main" val="3353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Углич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6115188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Часовой завод в Угличе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85" y="1647253"/>
            <a:ext cx="6821199" cy="438840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4" y="1703707"/>
            <a:ext cx="6600720" cy="42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Углич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6336704" cy="4218729"/>
          </a:xfrm>
        </p:spPr>
      </p:pic>
      <p:sp>
        <p:nvSpPr>
          <p:cNvPr id="7" name="TextBox 6"/>
          <p:cNvSpPr txBox="1"/>
          <p:nvPr/>
        </p:nvSpPr>
        <p:spPr>
          <a:xfrm>
            <a:off x="2880920" y="6214556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Церковь Димитрия на крови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3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Углич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2376264" cy="3372590"/>
          </a:xfrm>
        </p:spPr>
      </p:pic>
      <p:sp>
        <p:nvSpPr>
          <p:cNvPr id="11" name="TextBox 10"/>
          <p:cNvSpPr txBox="1"/>
          <p:nvPr/>
        </p:nvSpPr>
        <p:spPr>
          <a:xfrm>
            <a:off x="1805051" y="5740072"/>
            <a:ext cx="89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герб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2204864"/>
            <a:ext cx="4705181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2154" y="573325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2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18757011"/>
              </p:ext>
            </p:extLst>
          </p:nvPr>
        </p:nvGraphicFramePr>
        <p:xfrm>
          <a:off x="683568" y="1916832"/>
          <a:ext cx="7776865" cy="41224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Углич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937 г.</a:t>
                      </a:r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Угличская</a:t>
                      </a:r>
                      <a:r>
                        <a:rPr lang="ru-RU" dirty="0" smtClean="0"/>
                        <a:t> гидроэлектростанция</a:t>
                      </a:r>
                    </a:p>
                    <a:p>
                      <a:r>
                        <a:rPr lang="ru-RU" dirty="0" smtClean="0"/>
                        <a:t>Часовой</a:t>
                      </a:r>
                      <a:r>
                        <a:rPr lang="ru-RU" baseline="0" dirty="0" smtClean="0"/>
                        <a:t> завод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6" y="2975233"/>
            <a:ext cx="679706" cy="9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466">
            <a:off x="1548626" y="3532748"/>
            <a:ext cx="1268760" cy="45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1"/>
            <a:ext cx="4608512" cy="48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Ярославль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91712"/>
            <a:ext cx="4602480" cy="306324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531" y="1556792"/>
            <a:ext cx="2662357" cy="47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Ярославль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799"/>
            <a:ext cx="6624736" cy="4415641"/>
          </a:xfrm>
        </p:spPr>
      </p:pic>
      <p:sp>
        <p:nvSpPr>
          <p:cNvPr id="8" name="TextBox 7"/>
          <p:cNvSpPr txBox="1"/>
          <p:nvPr/>
        </p:nvSpPr>
        <p:spPr>
          <a:xfrm>
            <a:off x="3131840" y="6041816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Театр им. </a:t>
            </a:r>
            <a:r>
              <a:rPr lang="ru-RU" dirty="0" err="1" smtClean="0"/>
              <a:t>Ф.Г.Волкова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238"/>
            <a:ext cx="9144000" cy="5159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6412686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Церковь Ильи Пророка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"/>
          <a:stretch/>
        </p:blipFill>
        <p:spPr>
          <a:xfrm>
            <a:off x="0" y="1251238"/>
            <a:ext cx="9144000" cy="5606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9872" y="6226482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Набережная Ярославля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Ярославль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10" y="1340768"/>
            <a:ext cx="5911110" cy="4467860"/>
          </a:xfrm>
        </p:spPr>
      </p:pic>
      <p:sp>
        <p:nvSpPr>
          <p:cNvPr id="6" name="TextBox 5"/>
          <p:cNvSpPr txBox="1"/>
          <p:nvPr/>
        </p:nvSpPr>
        <p:spPr>
          <a:xfrm>
            <a:off x="2555776" y="6084004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Символ России, легенда Ярославля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64639" cy="7200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Москва – столица нашей Родины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48" y="1386938"/>
            <a:ext cx="6266661" cy="37702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64525" y="5302949"/>
            <a:ext cx="4902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Дата основания 1147 г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2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Ярославль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8390" r="7168" b="5414"/>
          <a:stretch/>
        </p:blipFill>
        <p:spPr>
          <a:xfrm>
            <a:off x="827584" y="2202773"/>
            <a:ext cx="2349956" cy="294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65" y="2204864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6985230"/>
              </p:ext>
            </p:extLst>
          </p:nvPr>
        </p:nvGraphicFramePr>
        <p:xfrm>
          <a:off x="683568" y="1916832"/>
          <a:ext cx="7776865" cy="41224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Углич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937 г.</a:t>
                      </a:r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Угличская</a:t>
                      </a:r>
                      <a:r>
                        <a:rPr lang="ru-RU" dirty="0" smtClean="0"/>
                        <a:t> гидроэлектростанция</a:t>
                      </a:r>
                    </a:p>
                    <a:p>
                      <a:r>
                        <a:rPr lang="ru-RU" dirty="0" smtClean="0"/>
                        <a:t>Часовой</a:t>
                      </a:r>
                      <a:r>
                        <a:rPr lang="ru-RU" baseline="0" dirty="0" smtClean="0"/>
                        <a:t> завод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r>
                        <a:rPr lang="ru-RU" dirty="0" smtClean="0"/>
                        <a:t>Ярославль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Театр им. Фёдора Волкова</a:t>
                      </a:r>
                    </a:p>
                    <a:p>
                      <a:r>
                        <a:rPr lang="ru-RU" dirty="0" smtClean="0"/>
                        <a:t>Церковь Ильи Пророка</a:t>
                      </a:r>
                    </a:p>
                    <a:p>
                      <a:r>
                        <a:rPr lang="ru-RU" dirty="0" smtClean="0"/>
                        <a:t>Набережная Ярославля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6" y="2975233"/>
            <a:ext cx="679706" cy="964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8500" r="6250" b="6000"/>
          <a:stretch/>
        </p:blipFill>
        <p:spPr>
          <a:xfrm>
            <a:off x="4150045" y="3939927"/>
            <a:ext cx="846206" cy="10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466">
            <a:off x="1548626" y="3532748"/>
            <a:ext cx="1268760" cy="45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1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Кострома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6084004"/>
            <a:ext cx="4177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 центральной части г. Костромы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3571" r="5076" b="11567"/>
          <a:stretch/>
        </p:blipFill>
        <p:spPr>
          <a:xfrm>
            <a:off x="1187624" y="1345286"/>
            <a:ext cx="6759102" cy="4738717"/>
          </a:xfrm>
        </p:spPr>
      </p:pic>
    </p:spTree>
    <p:extLst>
      <p:ext uri="{BB962C8B-B14F-4D97-AF65-F5344CB8AC3E}">
        <p14:creationId xmlns:p14="http://schemas.microsoft.com/office/powerpoint/2010/main" val="6446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Кострома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373216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Торговые ряды г. Костромы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6912768" cy="34563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316763"/>
            <a:ext cx="7740352" cy="4488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5742548"/>
            <a:ext cx="456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Свято-Троицкий </a:t>
            </a:r>
            <a:r>
              <a:rPr lang="ru-RU" dirty="0" err="1" smtClean="0"/>
              <a:t>Ипатьевский</a:t>
            </a:r>
            <a:r>
              <a:rPr lang="ru-RU" dirty="0" smtClean="0"/>
              <a:t> монастырь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1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Кострома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901184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Сусанинская</a:t>
            </a:r>
            <a:r>
              <a:rPr lang="ru-RU" dirty="0" smtClean="0"/>
              <a:t> площадь г. Костромы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746667" cy="44950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495928" cy="4884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4134" y="6156012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Терем Снегурочки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0" y="1340768"/>
            <a:ext cx="8522186" cy="5327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95736" y="6156012"/>
            <a:ext cx="517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Музей –заповедник «Костромская слобода»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Кострома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3" y="2202773"/>
            <a:ext cx="2339298" cy="294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65" y="2210913"/>
            <a:ext cx="4536504" cy="30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8331842"/>
              </p:ext>
            </p:extLst>
          </p:nvPr>
        </p:nvGraphicFramePr>
        <p:xfrm>
          <a:off x="683568" y="1916832"/>
          <a:ext cx="7776865" cy="4559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Углич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937 г.</a:t>
                      </a:r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Угличская</a:t>
                      </a:r>
                      <a:r>
                        <a:rPr lang="ru-RU" dirty="0" smtClean="0"/>
                        <a:t> гидроэлектростанция</a:t>
                      </a:r>
                    </a:p>
                    <a:p>
                      <a:r>
                        <a:rPr lang="ru-RU" dirty="0" smtClean="0"/>
                        <a:t>Часовой</a:t>
                      </a:r>
                      <a:r>
                        <a:rPr lang="ru-RU" baseline="0" dirty="0" smtClean="0"/>
                        <a:t> завод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r>
                        <a:rPr lang="ru-RU" dirty="0" smtClean="0"/>
                        <a:t>Ярославль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Театр им. Фёдора Волкова</a:t>
                      </a:r>
                    </a:p>
                    <a:p>
                      <a:r>
                        <a:rPr lang="ru-RU" dirty="0" smtClean="0"/>
                        <a:t>Церковь Ильи Пророка</a:t>
                      </a:r>
                    </a:p>
                    <a:p>
                      <a:r>
                        <a:rPr lang="ru-RU" dirty="0" smtClean="0"/>
                        <a:t>Набережная Ярославля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Кострома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1152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Торговые ряды</a:t>
                      </a:r>
                    </a:p>
                    <a:p>
                      <a:r>
                        <a:rPr lang="ru-RU" dirty="0" err="1" smtClean="0"/>
                        <a:t>Сусанинская</a:t>
                      </a:r>
                      <a:r>
                        <a:rPr lang="ru-RU" dirty="0" smtClean="0"/>
                        <a:t> площадь</a:t>
                      </a:r>
                    </a:p>
                    <a:p>
                      <a:r>
                        <a:rPr lang="ru-RU" dirty="0" smtClean="0"/>
                        <a:t>Здание гауптвахты</a:t>
                      </a:r>
                    </a:p>
                    <a:p>
                      <a:r>
                        <a:rPr lang="ru-RU" dirty="0" err="1" smtClean="0"/>
                        <a:t>Ипатьевский</a:t>
                      </a:r>
                      <a:r>
                        <a:rPr lang="ru-RU" dirty="0" smtClean="0"/>
                        <a:t> монастырь</a:t>
                      </a:r>
                    </a:p>
                    <a:p>
                      <a:r>
                        <a:rPr lang="ru-RU" dirty="0" smtClean="0"/>
                        <a:t>Музей Снегурочки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6" y="2975233"/>
            <a:ext cx="679706" cy="964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8500" r="6250" b="6000"/>
          <a:stretch/>
        </p:blipFill>
        <p:spPr>
          <a:xfrm>
            <a:off x="4150045" y="3939927"/>
            <a:ext cx="846206" cy="1037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55" y="5070886"/>
            <a:ext cx="726385" cy="9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9911" y="3059156"/>
            <a:ext cx="1307060" cy="4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5808" y="27303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Плёс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61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Плёс – город художников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115" y="6084004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Плёс – жемчужина на Волге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90259"/>
            <a:ext cx="6984776" cy="48165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560840" cy="5112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7234" y="6309320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Церковь Воскресения Христова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64639" cy="7200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Символы Москвы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0144" r="6956" b="20726"/>
          <a:stretch/>
        </p:blipFill>
        <p:spPr>
          <a:xfrm>
            <a:off x="251520" y="1995556"/>
            <a:ext cx="4943843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4348" r="29485" b="9329"/>
          <a:stretch/>
        </p:blipFill>
        <p:spPr>
          <a:xfrm>
            <a:off x="5580111" y="2060848"/>
            <a:ext cx="2868537" cy="3394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594928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флаг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594928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6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Плёс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115" y="6084004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Удивительные памятники Плёса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71351"/>
            <a:ext cx="6984776" cy="46544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984776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40768"/>
            <a:ext cx="7836188" cy="47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Плёс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205" y="5805264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Дом-музей </a:t>
            </a:r>
            <a:r>
              <a:rPr lang="ru-RU" dirty="0" err="1" smtClean="0"/>
              <a:t>И.И.Левитана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35944"/>
            <a:ext cx="6984776" cy="372521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1349401"/>
            <a:ext cx="7380312" cy="44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Плёс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3" y="2227142"/>
            <a:ext cx="2339298" cy="2891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38" y="2210913"/>
            <a:ext cx="4518357" cy="30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66693827"/>
              </p:ext>
            </p:extLst>
          </p:nvPr>
        </p:nvGraphicFramePr>
        <p:xfrm>
          <a:off x="683568" y="1711092"/>
          <a:ext cx="7776865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086">
                <a:tc>
                  <a:txBody>
                    <a:bodyPr/>
                    <a:lstStyle/>
                    <a:p>
                      <a:r>
                        <a:rPr lang="ru-RU" dirty="0" smtClean="0"/>
                        <a:t>Плёс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Дом-музей </a:t>
                      </a:r>
                      <a:r>
                        <a:rPr lang="ru-RU" dirty="0" err="1" smtClean="0"/>
                        <a:t>И.И.Левитана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1667" r="46875" b="16667"/>
          <a:stretch/>
        </p:blipFill>
        <p:spPr>
          <a:xfrm rot="1090390">
            <a:off x="7882371" y="601173"/>
            <a:ext cx="494928" cy="9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28" y="2780927"/>
            <a:ext cx="576064" cy="7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9911" y="3059156"/>
            <a:ext cx="1307060" cy="4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5808" y="27303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Плёс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32444" y="3228031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Иваново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133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Иваново – ситцевый край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9499" y="580526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Площадь Победы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3421"/>
            <a:ext cx="7640581" cy="42978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04856" cy="5006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7453" y="6347609"/>
            <a:ext cx="554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Фабрика товарищества Куваевской мануфактуры.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8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Иваново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9" y="2227142"/>
            <a:ext cx="2148846" cy="2891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38" y="2216950"/>
            <a:ext cx="4518357" cy="30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03976423"/>
              </p:ext>
            </p:extLst>
          </p:nvPr>
        </p:nvGraphicFramePr>
        <p:xfrm>
          <a:off x="683568" y="1711092"/>
          <a:ext cx="7776865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086">
                <a:tc>
                  <a:txBody>
                    <a:bodyPr/>
                    <a:lstStyle/>
                    <a:p>
                      <a:r>
                        <a:rPr lang="ru-RU" dirty="0" smtClean="0"/>
                        <a:t>Плёс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Дом-музей </a:t>
                      </a:r>
                      <a:r>
                        <a:rPr lang="ru-RU" dirty="0" err="1" smtClean="0"/>
                        <a:t>И.И.Левитана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1561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Текстильные фабрики</a:t>
                      </a:r>
                    </a:p>
                    <a:p>
                      <a:r>
                        <a:rPr lang="ru-RU" dirty="0" smtClean="0"/>
                        <a:t>Площадь </a:t>
                      </a:r>
                      <a:r>
                        <a:rPr lang="ru-RU" dirty="0" err="1" smtClean="0"/>
                        <a:t>А.С.Пушкина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Победы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1667" r="46875" b="16667"/>
          <a:stretch/>
        </p:blipFill>
        <p:spPr>
          <a:xfrm rot="1090390">
            <a:off x="7882371" y="601173"/>
            <a:ext cx="494928" cy="9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28" y="2780927"/>
            <a:ext cx="576064" cy="712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8" y="3645023"/>
            <a:ext cx="620984" cy="8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2442" y="3566585"/>
            <a:ext cx="1307060" cy="4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5808" y="27303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Плёс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32444" y="3228031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Иваново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26366" y="4033009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Суздаль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073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Суздаль – город-музей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653534" cy="3816424"/>
          </a:xfrm>
        </p:spPr>
      </p:pic>
      <p:sp>
        <p:nvSpPr>
          <p:cNvPr id="8" name="TextBox 7"/>
          <p:cNvSpPr txBox="1"/>
          <p:nvPr/>
        </p:nvSpPr>
        <p:spPr>
          <a:xfrm>
            <a:off x="3275856" y="5805264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Суздальский кремль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28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6351711"/>
            <a:ext cx="472437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Музей деревянного зодчества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1268760"/>
            <a:ext cx="9252520" cy="51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64639" cy="7200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Достопримечательности Москвы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97337"/>
            <a:ext cx="5110096" cy="3404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3447" r="16991" b="8261"/>
          <a:stretch/>
        </p:blipFill>
        <p:spPr>
          <a:xfrm>
            <a:off x="5436096" y="1745948"/>
            <a:ext cx="3312368" cy="391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4148" y="579772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Покровский собор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579772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Московский Кремль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1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Суздаль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91314"/>
            <a:ext cx="3020165" cy="3339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38" y="2224401"/>
            <a:ext cx="4518357" cy="29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02874291"/>
              </p:ext>
            </p:extLst>
          </p:nvPr>
        </p:nvGraphicFramePr>
        <p:xfrm>
          <a:off x="683568" y="1711092"/>
          <a:ext cx="7776865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086">
                <a:tc>
                  <a:txBody>
                    <a:bodyPr/>
                    <a:lstStyle/>
                    <a:p>
                      <a:r>
                        <a:rPr lang="ru-RU" dirty="0" smtClean="0"/>
                        <a:t>Плёс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Дом-музей </a:t>
                      </a:r>
                      <a:r>
                        <a:rPr lang="ru-RU" dirty="0" err="1" smtClean="0"/>
                        <a:t>И.И.Левитана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1561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Текстильные фабрики</a:t>
                      </a:r>
                    </a:p>
                    <a:p>
                      <a:r>
                        <a:rPr lang="ru-RU" dirty="0" smtClean="0"/>
                        <a:t>Площадь </a:t>
                      </a:r>
                      <a:r>
                        <a:rPr lang="ru-RU" dirty="0" err="1" smtClean="0"/>
                        <a:t>А.С.Пушкина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Победы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r>
                        <a:rPr lang="ru-RU" dirty="0" smtClean="0"/>
                        <a:t>Суздаль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1024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Суздальский кремль</a:t>
                      </a:r>
                    </a:p>
                    <a:p>
                      <a:r>
                        <a:rPr lang="ru-RU" dirty="0" smtClean="0"/>
                        <a:t>Музей деревянного зодчества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1667" r="46875" b="16667"/>
          <a:stretch/>
        </p:blipFill>
        <p:spPr>
          <a:xfrm rot="1090390">
            <a:off x="7882371" y="601173"/>
            <a:ext cx="494928" cy="9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28" y="2780927"/>
            <a:ext cx="576064" cy="712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8" y="3645023"/>
            <a:ext cx="620984" cy="835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23090" r="33992" b="18639"/>
          <a:stretch/>
        </p:blipFill>
        <p:spPr>
          <a:xfrm>
            <a:off x="4126229" y="4583430"/>
            <a:ext cx="8001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7200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Пальчиковая разминка</a:t>
            </a:r>
            <a:endParaRPr lang="ru-RU" sz="36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6917489" cy="3635549"/>
          </a:xfrm>
        </p:spPr>
      </p:pic>
      <p:sp>
        <p:nvSpPr>
          <p:cNvPr id="3" name="TextBox 2"/>
          <p:cNvSpPr txBox="1"/>
          <p:nvPr/>
        </p:nvSpPr>
        <p:spPr>
          <a:xfrm>
            <a:off x="1763688" y="5626953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</a:t>
            </a:r>
            <a:r>
              <a:rPr lang="ru-RU" sz="2000" dirty="0" smtClean="0"/>
              <a:t>аяц                         коза                     вилка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060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Продолжаем путешествие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692" y="4872713"/>
            <a:ext cx="1307060" cy="4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5808" y="27303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Плёс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32444" y="3228031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Иваново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26366" y="403300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Суздаль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3489" y="4564936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Владимир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372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Владимир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9648" y="60840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Символ города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4" y="1324121"/>
            <a:ext cx="7200800" cy="4800533"/>
          </a:xfrm>
        </p:spPr>
      </p:pic>
    </p:spTree>
    <p:extLst>
      <p:ext uri="{BB962C8B-B14F-4D97-AF65-F5344CB8AC3E}">
        <p14:creationId xmlns:p14="http://schemas.microsoft.com/office/powerpoint/2010/main" val="14267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4" y="1401549"/>
            <a:ext cx="7200800" cy="46456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Владимир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589240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Успенский собор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11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2074" y="6453336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Дмитриевский собор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1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416824" cy="71095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Владимир</a:t>
            </a:r>
            <a:endParaRPr lang="ru-RU" sz="400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6" y="5589240"/>
            <a:ext cx="501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ерб                                                      флаг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21030" r="33849" b="21634"/>
          <a:stretch/>
        </p:blipFill>
        <p:spPr>
          <a:xfrm>
            <a:off x="764651" y="2224400"/>
            <a:ext cx="2787049" cy="3220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67" y="2224401"/>
            <a:ext cx="4489898" cy="29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Маршрутный лист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05329281"/>
              </p:ext>
            </p:extLst>
          </p:nvPr>
        </p:nvGraphicFramePr>
        <p:xfrm>
          <a:off x="683568" y="1711092"/>
          <a:ext cx="7776865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373"/>
                <a:gridCol w="1555373"/>
                <a:gridCol w="1555373"/>
                <a:gridCol w="3110746"/>
              </a:tblGrid>
              <a:tr h="10261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основания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Символ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Достопримечательности города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086">
                <a:tc>
                  <a:txBody>
                    <a:bodyPr/>
                    <a:lstStyle/>
                    <a:p>
                      <a:r>
                        <a:rPr lang="ru-RU" dirty="0" smtClean="0"/>
                        <a:t>Плёс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1410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Дом-музей </a:t>
                      </a:r>
                      <a:r>
                        <a:rPr lang="ru-RU" dirty="0" err="1" smtClean="0"/>
                        <a:t>И.И.Левитана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1561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Текстильные фабрики</a:t>
                      </a:r>
                    </a:p>
                    <a:p>
                      <a:r>
                        <a:rPr lang="ru-RU" dirty="0" smtClean="0"/>
                        <a:t>Площадь </a:t>
                      </a:r>
                      <a:r>
                        <a:rPr lang="ru-RU" dirty="0" err="1" smtClean="0"/>
                        <a:t>А.С.Пушкина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Победы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4116">
                <a:tc>
                  <a:txBody>
                    <a:bodyPr/>
                    <a:lstStyle/>
                    <a:p>
                      <a:r>
                        <a:rPr lang="ru-RU" dirty="0" smtClean="0"/>
                        <a:t>Суздаль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1024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Суздальский кремль</a:t>
                      </a:r>
                    </a:p>
                    <a:p>
                      <a:r>
                        <a:rPr lang="ru-RU" dirty="0" smtClean="0"/>
                        <a:t>Музей деревянного зодчества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114">
                <a:tc>
                  <a:txBody>
                    <a:bodyPr/>
                    <a:lstStyle/>
                    <a:p>
                      <a:r>
                        <a:rPr lang="ru-RU" dirty="0" smtClean="0"/>
                        <a:t>Владимир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1108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Золотые ворота</a:t>
                      </a:r>
                    </a:p>
                    <a:p>
                      <a:r>
                        <a:rPr lang="ru-RU" dirty="0" smtClean="0"/>
                        <a:t>Успенский собор</a:t>
                      </a:r>
                    </a:p>
                    <a:p>
                      <a:r>
                        <a:rPr lang="ru-RU" dirty="0" smtClean="0"/>
                        <a:t>Дмитриевский собор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1667" r="46875" b="16667"/>
          <a:stretch/>
        </p:blipFill>
        <p:spPr>
          <a:xfrm rot="1090390">
            <a:off x="7882371" y="601173"/>
            <a:ext cx="494928" cy="9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28" y="2780927"/>
            <a:ext cx="576064" cy="712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8" y="3645023"/>
            <a:ext cx="620984" cy="835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23090" r="33992" b="18639"/>
          <a:stretch/>
        </p:blipFill>
        <p:spPr>
          <a:xfrm>
            <a:off x="4126229" y="4583430"/>
            <a:ext cx="800115" cy="914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65" y="5661248"/>
            <a:ext cx="819349" cy="9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4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129614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Путешествие по </a:t>
            </a:r>
            <a:b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</a:b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Золотому кольцу закончилось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50" y="2137367"/>
            <a:ext cx="4579399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21572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Сергиев Посад</a:t>
            </a:r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692" y="4872713"/>
            <a:ext cx="1307060" cy="4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5246" y="345542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Переславль-</a:t>
            </a:r>
          </a:p>
          <a:p>
            <a:r>
              <a:rPr lang="ru-RU" sz="1400" b="1" dirty="0" smtClean="0"/>
              <a:t>Залесский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6497" y="2924944"/>
            <a:ext cx="161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Ростов Великий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1647" y="239562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Углич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3980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Ярославл</a:t>
            </a:r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21075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Кострома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5808" y="27303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Плёс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32444" y="3228031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Иваново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26366" y="403300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Суздаль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3489" y="4564936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Владимир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8001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Каких целей достигли?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844824"/>
            <a:ext cx="4680520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Узнать, что такое Золотое кольцо России;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ознакомиться с городами Золотого кольца России их символами и достопримечательностями;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н</a:t>
            </a:r>
            <a:r>
              <a:rPr lang="ru-RU" dirty="0" smtClean="0"/>
              <a:t>аучиться находить города на карте;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риводить примеры достопримечательностей этих городов.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sp>
        <p:nvSpPr>
          <p:cNvPr id="5" name="Нашивка 4"/>
          <p:cNvSpPr/>
          <p:nvPr/>
        </p:nvSpPr>
        <p:spPr>
          <a:xfrm rot="5400000">
            <a:off x="820200" y="1867136"/>
            <a:ext cx="360040" cy="360040"/>
          </a:xfrm>
          <a:prstGeom prst="chevron">
            <a:avLst>
              <a:gd name="adj" fmla="val 685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ашивка 5"/>
          <p:cNvSpPr/>
          <p:nvPr/>
        </p:nvSpPr>
        <p:spPr>
          <a:xfrm rot="5400000">
            <a:off x="820200" y="2564904"/>
            <a:ext cx="360040" cy="360040"/>
          </a:xfrm>
          <a:prstGeom prst="chevron">
            <a:avLst>
              <a:gd name="adj" fmla="val 685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5400000">
            <a:off x="820200" y="4003035"/>
            <a:ext cx="360040" cy="360040"/>
          </a:xfrm>
          <a:prstGeom prst="chevron">
            <a:avLst>
              <a:gd name="adj" fmla="val 685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820200" y="4869160"/>
            <a:ext cx="360040" cy="360040"/>
          </a:xfrm>
          <a:prstGeom prst="chevron">
            <a:avLst>
              <a:gd name="adj" fmla="val 685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Цель и задачи урока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844824"/>
            <a:ext cx="4680520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Узнать, что такое Золотое кольцо России;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ознакомиться с городами Золотого кольца России их символами и достопримечательностями;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н</a:t>
            </a:r>
            <a:r>
              <a:rPr lang="ru-RU" dirty="0" smtClean="0"/>
              <a:t>аучиться находить города на карте;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риводить примеры достопримечательностей этих городов.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233" y="260648"/>
            <a:ext cx="6523127" cy="72008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err="1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Филворд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46458294"/>
              </p:ext>
            </p:extLst>
          </p:nvPr>
        </p:nvGraphicFramePr>
        <p:xfrm>
          <a:off x="1835693" y="1844823"/>
          <a:ext cx="5976663" cy="42484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</a:tblGrid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ъ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ъ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ё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1124744"/>
            <a:ext cx="7257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Найдите в </a:t>
            </a:r>
            <a:r>
              <a:rPr lang="ru-RU" dirty="0" err="1"/>
              <a:t>филворде</a:t>
            </a:r>
            <a:r>
              <a:rPr lang="ru-RU" dirty="0"/>
              <a:t>  слова - названия туристического маршрута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и городов «Золотого кольца», изученных на уроке.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4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233" y="260648"/>
            <a:ext cx="6523127" cy="72008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 себя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54876177"/>
              </p:ext>
            </p:extLst>
          </p:nvPr>
        </p:nvGraphicFramePr>
        <p:xfrm>
          <a:off x="1835693" y="1844823"/>
          <a:ext cx="5976663" cy="42484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  <a:gridCol w="543333"/>
              </a:tblGrid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ъ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ъ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ё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з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з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з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980728"/>
            <a:ext cx="7257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Найдите в </a:t>
            </a:r>
            <a:r>
              <a:rPr lang="ru-RU" dirty="0" err="1"/>
              <a:t>филворде</a:t>
            </a:r>
            <a:r>
              <a:rPr lang="ru-RU" dirty="0"/>
              <a:t>  слова - названия туристического маршрута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и городов «Золотого кольца», изученных на уроке.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Тест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827584" y="1556792"/>
            <a:ext cx="7776864" cy="4680520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/>
              <a:t>  Что такое «Золотое кольцо России»?</a:t>
            </a:r>
          </a:p>
          <a:p>
            <a:pPr marL="45720" indent="0">
              <a:buNone/>
            </a:pPr>
            <a:r>
              <a:rPr lang="ru-RU" dirty="0" smtClean="0"/>
              <a:t>А) главный музей России</a:t>
            </a:r>
          </a:p>
          <a:p>
            <a:pPr marL="45720" indent="0">
              <a:buNone/>
            </a:pPr>
            <a:r>
              <a:rPr lang="ru-RU" dirty="0" smtClean="0"/>
              <a:t>Б) музейный комплекс России</a:t>
            </a:r>
          </a:p>
          <a:p>
            <a:pPr marL="45720" indent="0">
              <a:buNone/>
            </a:pPr>
            <a:r>
              <a:rPr lang="ru-RU" dirty="0" smtClean="0"/>
              <a:t>В) туристический маршрут по древним городам России</a:t>
            </a:r>
          </a:p>
          <a:p>
            <a:pPr marL="45720" indent="0">
              <a:buNone/>
            </a:pPr>
            <a:r>
              <a:rPr lang="ru-RU" dirty="0" smtClean="0"/>
              <a:t>Г) туристический маршрут по городам-героям России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 smtClean="0"/>
              <a:t>Какой город назван в честь Сергия Радонежского?</a:t>
            </a:r>
          </a:p>
          <a:p>
            <a:pPr marL="45720" indent="0">
              <a:buNone/>
            </a:pPr>
            <a:r>
              <a:rPr lang="ru-RU" dirty="0" smtClean="0"/>
              <a:t>А) Владимир</a:t>
            </a:r>
          </a:p>
          <a:p>
            <a:pPr marL="45720" indent="0">
              <a:buNone/>
            </a:pPr>
            <a:r>
              <a:rPr lang="ru-RU" dirty="0" smtClean="0"/>
              <a:t>Б) Сергиев Посад</a:t>
            </a:r>
          </a:p>
          <a:p>
            <a:pPr marL="45720" indent="0">
              <a:buNone/>
            </a:pPr>
            <a:r>
              <a:rPr lang="ru-RU" dirty="0" smtClean="0"/>
              <a:t>В) Ярославль</a:t>
            </a:r>
          </a:p>
          <a:p>
            <a:pPr marL="45720" indent="0">
              <a:buNone/>
            </a:pPr>
            <a:r>
              <a:rPr lang="ru-RU" dirty="0" smtClean="0"/>
              <a:t>Г) Иваново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4784"/>
            <a:ext cx="566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017" y="3697868"/>
            <a:ext cx="566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92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Тест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827584" y="1556792"/>
            <a:ext cx="7776864" cy="4680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/>
              <a:t>  В каком городе делают красивые и точные часы?</a:t>
            </a:r>
          </a:p>
          <a:p>
            <a:pPr marL="45720" indent="0">
              <a:buNone/>
            </a:pPr>
            <a:r>
              <a:rPr lang="ru-RU" dirty="0" smtClean="0"/>
              <a:t>А) Ярославль                          В</a:t>
            </a:r>
            <a:r>
              <a:rPr lang="ru-RU" dirty="0"/>
              <a:t>) </a:t>
            </a:r>
            <a:r>
              <a:rPr lang="ru-RU" dirty="0" smtClean="0"/>
              <a:t>Углич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dirty="0" smtClean="0"/>
              <a:t>Суздаль                              Г</a:t>
            </a:r>
            <a:r>
              <a:rPr lang="ru-RU" dirty="0"/>
              <a:t>) </a:t>
            </a:r>
            <a:r>
              <a:rPr lang="ru-RU" dirty="0" smtClean="0"/>
              <a:t>Переславль-Залесский</a:t>
            </a:r>
          </a:p>
          <a:p>
            <a:pPr marL="45720" indent="0">
              <a:buNone/>
            </a:pPr>
            <a:r>
              <a:rPr lang="ru-RU" b="1" dirty="0" smtClean="0"/>
              <a:t>В каком городе находится фабрика по изготовлению финифти?</a:t>
            </a:r>
          </a:p>
          <a:p>
            <a:pPr marL="45720" indent="0">
              <a:buNone/>
            </a:pPr>
            <a:r>
              <a:rPr lang="ru-RU" dirty="0" smtClean="0"/>
              <a:t>А) Ростов                              В</a:t>
            </a:r>
            <a:r>
              <a:rPr lang="ru-RU" dirty="0"/>
              <a:t>) </a:t>
            </a:r>
            <a:r>
              <a:rPr lang="ru-RU" dirty="0" smtClean="0"/>
              <a:t>Ярославль</a:t>
            </a:r>
          </a:p>
          <a:p>
            <a:pPr marL="45720" indent="0">
              <a:buNone/>
            </a:pPr>
            <a:r>
              <a:rPr lang="ru-RU" dirty="0" smtClean="0"/>
              <a:t>Б) Сергиев Посад                  Г</a:t>
            </a:r>
            <a:r>
              <a:rPr lang="ru-RU" dirty="0"/>
              <a:t>) </a:t>
            </a:r>
            <a:r>
              <a:rPr lang="ru-RU" dirty="0" smtClean="0"/>
              <a:t>Иваново</a:t>
            </a:r>
          </a:p>
          <a:p>
            <a:pPr marL="45720" indent="0">
              <a:buNone/>
            </a:pPr>
            <a:r>
              <a:rPr lang="ru-RU" b="1" dirty="0" smtClean="0"/>
              <a:t>Какой город Золотого кольца называют город-музей?</a:t>
            </a:r>
            <a:endParaRPr lang="ru-RU" b="1" dirty="0"/>
          </a:p>
          <a:p>
            <a:pPr marL="45720" indent="0">
              <a:buNone/>
            </a:pPr>
            <a:r>
              <a:rPr lang="ru-RU" dirty="0" smtClean="0"/>
              <a:t>А) Плёс                                 В) Иваново</a:t>
            </a:r>
          </a:p>
          <a:p>
            <a:pPr marL="45720" indent="0">
              <a:buNone/>
            </a:pPr>
            <a:r>
              <a:rPr lang="ru-RU" dirty="0" smtClean="0"/>
              <a:t>Б) Владимир                         Г) Суздаль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3025" y="1484784"/>
            <a:ext cx="566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017" y="3068960"/>
            <a:ext cx="566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017" y="4581128"/>
            <a:ext cx="566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5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Ответы на тест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16" y="2089879"/>
            <a:ext cx="1368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/>
              <a:t>В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Б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В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А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Г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4896544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6008455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Рефлексия</a:t>
            </a:r>
            <a:b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всё понял! </a:t>
            </a:r>
            <a:b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Могу рассказать.</a:t>
            </a:r>
            <a:b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Интересно, но  не всё понятно!</a:t>
            </a:r>
            <a:b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Нужно ещё </a:t>
            </a:r>
            <a:b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поработать!</a:t>
            </a:r>
            <a:r>
              <a:rPr lang="ru-RU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1944216" cy="56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48615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Домашнее задание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916832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ru-RU" sz="2800" dirty="0" smtClean="0"/>
              <a:t>Прочитать текст «Золотое кольцо России» в учебнике;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ru-RU" sz="2800" dirty="0" smtClean="0"/>
              <a:t>Подготовить ответы на вопросы раздела «Проверь себя»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ru-RU" sz="2800" dirty="0" smtClean="0"/>
              <a:t>Выполнить задания (на выбор) стр. 95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534011" cy="398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3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Литература и </a:t>
            </a:r>
            <a:r>
              <a:rPr lang="ru-RU" sz="3200" dirty="0" err="1" smtClean="0"/>
              <a:t>интернет-ресурсы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268760"/>
            <a:ext cx="8229600" cy="4824536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hlinkClick r:id="rId2"/>
              </a:rPr>
              <a:t>https://s14.stc.all.kpcdn.net/russia/wp-content/uploads/2020/06/map2.png</a:t>
            </a:r>
            <a:r>
              <a:rPr lang="ru-RU" sz="1800" dirty="0"/>
              <a:t>  карта Золотого </a:t>
            </a:r>
            <a:r>
              <a:rPr lang="ru-RU" sz="1800" dirty="0" smtClean="0"/>
              <a:t>кольца</a:t>
            </a:r>
          </a:p>
          <a:p>
            <a:r>
              <a:rPr lang="en-US" sz="1800" dirty="0">
                <a:hlinkClick r:id="rId3"/>
              </a:rPr>
              <a:t>https://</a:t>
            </a:r>
            <a:r>
              <a:rPr lang="ru-RU" sz="1800" dirty="0" err="1">
                <a:hlinkClick r:id="rId3"/>
              </a:rPr>
              <a:t>абдулинский-музей.рф</a:t>
            </a:r>
            <a:r>
              <a:rPr lang="ru-RU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wp</a:t>
            </a:r>
            <a:r>
              <a:rPr lang="en-US" sz="1800" dirty="0">
                <a:hlinkClick r:id="rId3"/>
              </a:rPr>
              <a:t>-content/uploads/2020/06/</a:t>
            </a:r>
            <a:r>
              <a:rPr lang="ru-RU" sz="1800" dirty="0">
                <a:hlinkClick r:id="rId3"/>
              </a:rPr>
              <a:t>Золотое-кольцо-России.</a:t>
            </a:r>
            <a:r>
              <a:rPr lang="en-US" sz="1800" dirty="0" smtClean="0">
                <a:hlinkClick r:id="rId3"/>
              </a:rPr>
              <a:t>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cdn.culture.ru/images/8236f373-dd0d-50d9-92ee-ebda6352c48d</a:t>
            </a:r>
            <a:r>
              <a:rPr lang="ru-RU" sz="1800" dirty="0" smtClean="0"/>
              <a:t> дети с картой</a:t>
            </a:r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cdn.tripster.ru/thumbs2/b9bf3c02-cc91-11ed-8f2a-36833e93eaed.1600x900.jpeg?width=1200&amp;height=630</a:t>
            </a:r>
            <a:r>
              <a:rPr lang="ru-RU" sz="1800" dirty="0" smtClean="0"/>
              <a:t> Московский Кремль</a:t>
            </a:r>
          </a:p>
          <a:p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cdn1.ozone.ru/s3/multimedia-0/c600/6678309960.jpg</a:t>
            </a:r>
            <a:r>
              <a:rPr lang="ru-RU" sz="1800" dirty="0" smtClean="0"/>
              <a:t> флаг Сергиева Посада</a:t>
            </a:r>
          </a:p>
          <a:p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s2.stc.all.kpcdn.net/russia/wp-content/uploads/2019/04/Troitse-Sergieva-Lavra-1330-1060x644.jpg</a:t>
            </a:r>
            <a:r>
              <a:rPr lang="ru-RU" sz="1800" dirty="0" smtClean="0"/>
              <a:t> Троице- Сергиева лавра</a:t>
            </a:r>
          </a:p>
          <a:p>
            <a:r>
              <a:rPr lang="en-US" sz="1800" dirty="0">
                <a:hlinkClick r:id="rId8"/>
              </a:rPr>
              <a:t>https://</a:t>
            </a:r>
            <a:r>
              <a:rPr lang="en-US" sz="1800" dirty="0" smtClean="0">
                <a:hlinkClick r:id="rId8"/>
              </a:rPr>
              <a:t>www.russren.ru/var/trip/suburbs_excursion/d5f82651e9aaa2ccbeed6e8090c7e15a.png</a:t>
            </a:r>
            <a:r>
              <a:rPr lang="ru-RU" sz="1800" dirty="0" smtClean="0"/>
              <a:t> куклы</a:t>
            </a:r>
          </a:p>
          <a:p>
            <a:r>
              <a:rPr lang="en-US" sz="1800" dirty="0">
                <a:hlinkClick r:id="rId9"/>
              </a:rPr>
              <a:t>https://</a:t>
            </a:r>
            <a:r>
              <a:rPr lang="en-US" sz="1800" dirty="0" smtClean="0">
                <a:hlinkClick r:id="rId9"/>
              </a:rPr>
              <a:t>avatars.mds.yandex.net/get-vthumb/1780291/882bf4e50022716b6f82d34b4567e908/564x318_1</a:t>
            </a:r>
            <a:r>
              <a:rPr lang="ru-RU" sz="1800" dirty="0" smtClean="0"/>
              <a:t> куклы</a:t>
            </a:r>
          </a:p>
          <a:p>
            <a:r>
              <a:rPr lang="en-US" sz="1800" dirty="0">
                <a:hlinkClick r:id="rId10"/>
              </a:rPr>
              <a:t>https://</a:t>
            </a:r>
            <a:r>
              <a:rPr lang="en-US" sz="1800" dirty="0" smtClean="0">
                <a:hlinkClick r:id="rId10"/>
              </a:rPr>
              <a:t>kuda-mo.ru/uploads/08ab57735eb81c1256a074f98f0b0062.jpg</a:t>
            </a:r>
            <a:r>
              <a:rPr lang="ru-RU" sz="1800" dirty="0" smtClean="0"/>
              <a:t> музей игрушки</a:t>
            </a:r>
          </a:p>
          <a:p>
            <a:r>
              <a:rPr lang="en-US" sz="1800" dirty="0">
                <a:hlinkClick r:id="rId11"/>
              </a:rPr>
              <a:t>https://cognitours.ru/wp-content/uploads/2017/05/</a:t>
            </a:r>
            <a:r>
              <a:rPr lang="ru-RU" sz="1800" dirty="0" err="1">
                <a:hlinkClick r:id="rId11"/>
              </a:rPr>
              <a:t>пз-горицкий</a:t>
            </a:r>
            <a:r>
              <a:rPr lang="ru-RU" sz="1800" dirty="0">
                <a:hlinkClick r:id="rId11"/>
              </a:rPr>
              <a:t>.</a:t>
            </a:r>
            <a:r>
              <a:rPr lang="en-US" sz="1800" dirty="0" smtClean="0">
                <a:hlinkClick r:id="rId11"/>
              </a:rPr>
              <a:t>jpg</a:t>
            </a:r>
            <a:r>
              <a:rPr lang="ru-RU" sz="1800" dirty="0" smtClean="0"/>
              <a:t> </a:t>
            </a:r>
            <a:r>
              <a:rPr lang="ru-RU" sz="1800" dirty="0" err="1" smtClean="0"/>
              <a:t>Горицкий</a:t>
            </a:r>
            <a:r>
              <a:rPr lang="ru-RU" sz="1800" dirty="0" smtClean="0"/>
              <a:t> монастырь</a:t>
            </a:r>
          </a:p>
          <a:p>
            <a:r>
              <a:rPr lang="en-US" sz="1800" dirty="0">
                <a:hlinkClick r:id="rId12"/>
              </a:rPr>
              <a:t>https://</a:t>
            </a:r>
            <a:r>
              <a:rPr lang="en-US" sz="1800" dirty="0" smtClean="0">
                <a:hlinkClick r:id="rId12"/>
              </a:rPr>
              <a:t>avatars.dzeninfra.ru/get-zen_doc/271828/pub_66aba900736f4130e8e44588_66aba992adb3fc43d0baeee0/scale_1200</a:t>
            </a:r>
            <a:r>
              <a:rPr lang="ru-RU" sz="1800" dirty="0" smtClean="0"/>
              <a:t> </a:t>
            </a:r>
            <a:r>
              <a:rPr lang="ru-RU" sz="1800" dirty="0" err="1" smtClean="0"/>
              <a:t>Плещеево</a:t>
            </a:r>
            <a:r>
              <a:rPr lang="ru-RU" sz="1800" dirty="0" smtClean="0"/>
              <a:t> озеро</a:t>
            </a:r>
          </a:p>
          <a:p>
            <a:r>
              <a:rPr lang="en-US" sz="1800" dirty="0">
                <a:hlinkClick r:id="rId13"/>
              </a:rPr>
              <a:t>https://</a:t>
            </a:r>
            <a:r>
              <a:rPr lang="en-US" sz="1800" dirty="0" smtClean="0">
                <a:hlinkClick r:id="rId13"/>
              </a:rPr>
              <a:t>cdn1.ozone.ru/s3/multimedia-1-9/c600/7104563721.jpg</a:t>
            </a:r>
            <a:r>
              <a:rPr lang="ru-RU" sz="1800" dirty="0" smtClean="0"/>
              <a:t> флаг Переславля-</a:t>
            </a:r>
            <a:r>
              <a:rPr lang="ru-RU" sz="1800" dirty="0"/>
              <a:t>З</a:t>
            </a:r>
            <a:r>
              <a:rPr lang="ru-RU" sz="1800" dirty="0" smtClean="0"/>
              <a:t>алесского</a:t>
            </a:r>
            <a:endParaRPr lang="ru-RU" sz="1800" dirty="0"/>
          </a:p>
          <a:p>
            <a:r>
              <a:rPr lang="en-US" sz="1800" dirty="0" smtClean="0">
                <a:hlinkClick r:id="rId14"/>
              </a:rPr>
              <a:t>https</a:t>
            </a:r>
            <a:r>
              <a:rPr lang="en-US" sz="1800" dirty="0">
                <a:hlinkClick r:id="rId14"/>
              </a:rPr>
              <a:t>://</a:t>
            </a:r>
            <a:r>
              <a:rPr lang="en-US" sz="1800" dirty="0" smtClean="0">
                <a:hlinkClick r:id="rId14"/>
              </a:rPr>
              <a:t>www.onetwotrip.com/ru/blog/wp-content/uploads/2023/02/shutterstock_1936959190.jpg</a:t>
            </a:r>
            <a:r>
              <a:rPr lang="ru-RU" sz="1800" dirty="0" smtClean="0"/>
              <a:t> Ярославль. Церковь Ильи Пророка.</a:t>
            </a:r>
          </a:p>
          <a:p>
            <a:pPr marL="4572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32740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Литература и </a:t>
            </a:r>
            <a:r>
              <a:rPr lang="ru-RU" sz="3200" dirty="0" err="1" smtClean="0"/>
              <a:t>интернет-ресурсы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052736"/>
            <a:ext cx="8229600" cy="540207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avatars.mds.yandex.net/get-ydo/11374192/2a0000018d21c1166943d3e3f8e4af842f0b/diploma</a:t>
            </a:r>
            <a:r>
              <a:rPr lang="ru-RU" sz="1400" dirty="0" smtClean="0"/>
              <a:t> Ростовский кремль</a:t>
            </a:r>
          </a:p>
          <a:p>
            <a:r>
              <a:rPr lang="en-US" sz="1400" dirty="0">
                <a:hlinkClick r:id="rId3"/>
              </a:rPr>
              <a:t>https://upload.wikimedia.org/wikipedia/commons/f/f2/</a:t>
            </a:r>
            <a:r>
              <a:rPr lang="ru-RU" sz="1400" dirty="0">
                <a:hlinkClick r:id="rId3"/>
              </a:rPr>
              <a:t>Ростов_Великий._Звонница._</a:t>
            </a:r>
            <a:r>
              <a:rPr lang="ru-RU" sz="1400" dirty="0" err="1">
                <a:hlinkClick r:id="rId3"/>
              </a:rPr>
              <a:t>Колокола_Полиелейный_и_Сысой</a:t>
            </a:r>
            <a:r>
              <a:rPr lang="ru-RU" sz="1400" dirty="0">
                <a:hlinkClick r:id="rId3"/>
              </a:rPr>
              <a:t>.</a:t>
            </a:r>
            <a:r>
              <a:rPr lang="en-US" sz="1400" dirty="0" smtClean="0">
                <a:hlinkClick r:id="rId3"/>
              </a:rPr>
              <a:t>jpg</a:t>
            </a:r>
            <a:r>
              <a:rPr lang="ru-RU" sz="1400" dirty="0" smtClean="0"/>
              <a:t> колокола</a:t>
            </a:r>
          </a:p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upload.wikimedia.org/wikipedia/commons/thumb/b/b8/Flag_of_Rostov.svg/1280px-Flag_of_Rostov.svg.png</a:t>
            </a:r>
            <a:r>
              <a:rPr lang="ru-RU" sz="1400" dirty="0" smtClean="0"/>
              <a:t> флаг Ростова</a:t>
            </a:r>
          </a:p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cdn1.ozone.ru/s3/multimedia-9/6030045609.jpg</a:t>
            </a:r>
            <a:r>
              <a:rPr lang="ru-RU" sz="1400" dirty="0" smtClean="0"/>
              <a:t> </a:t>
            </a:r>
            <a:r>
              <a:rPr lang="ru-RU" sz="1400" dirty="0"/>
              <a:t>У</a:t>
            </a:r>
            <a:r>
              <a:rPr lang="ru-RU" sz="1400" dirty="0" smtClean="0"/>
              <a:t>глич</a:t>
            </a:r>
          </a:p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www.osnmedia.ru/wp-content/uploads/2021/09/yaroslavl.jpg</a:t>
            </a:r>
            <a:r>
              <a:rPr lang="ru-RU" sz="1400" dirty="0" smtClean="0"/>
              <a:t> театр Ярославля</a:t>
            </a:r>
          </a:p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s3.sravni.ru/cms/Default/KnowledgeBaseArticle/1/yar4.jpg</a:t>
            </a:r>
            <a:r>
              <a:rPr lang="ru-RU" sz="1400" dirty="0" smtClean="0"/>
              <a:t> набережная </a:t>
            </a:r>
            <a:r>
              <a:rPr lang="ru-RU" sz="1400" dirty="0"/>
              <a:t>Я</a:t>
            </a:r>
            <a:r>
              <a:rPr lang="ru-RU" sz="1400" dirty="0" smtClean="0"/>
              <a:t>рославля</a:t>
            </a:r>
          </a:p>
          <a:p>
            <a:endParaRPr lang="ru-RU" sz="1800" dirty="0" smtClean="0"/>
          </a:p>
          <a:p>
            <a:r>
              <a:rPr lang="ru-RU" sz="1800" dirty="0"/>
              <a:t>1.	</a:t>
            </a:r>
            <a:r>
              <a:rPr lang="ru-RU" sz="1600" dirty="0"/>
              <a:t>Плешаков А.А. Окружающий мир: 3-й класс: учебник: в 2-х частях. / </a:t>
            </a:r>
            <a:r>
              <a:rPr lang="ru-RU" sz="1600" dirty="0" err="1"/>
              <a:t>А.А.Плешаков</a:t>
            </a:r>
            <a:r>
              <a:rPr lang="ru-RU" sz="1600" dirty="0"/>
              <a:t> – 16-е изд., стер. – Москва: Просвещение, 2025. – (Школа России)</a:t>
            </a:r>
          </a:p>
          <a:p>
            <a:r>
              <a:rPr lang="ru-RU" sz="1600" dirty="0"/>
              <a:t>2.	Плешаков А.А. Окружающий мир: 3-й класс: рабочая тетрадь: в 2-х частях./ </a:t>
            </a:r>
            <a:r>
              <a:rPr lang="ru-RU" sz="1600" dirty="0" err="1"/>
              <a:t>А.А.Плешаков</a:t>
            </a:r>
            <a:r>
              <a:rPr lang="ru-RU" sz="1600" dirty="0"/>
              <a:t>. – Москва; Просвещение, 2023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3.         Васильева Н.Ю. Поурочные разработки по курсу «Окружающий мир». 3 класс.: пособие для учителя/ </a:t>
            </a:r>
            <a:r>
              <a:rPr lang="ru-RU" sz="1600" dirty="0" err="1" smtClean="0"/>
              <a:t>Н.Ю.Максимова</a:t>
            </a:r>
            <a:r>
              <a:rPr lang="ru-RU" sz="1600" dirty="0" smtClean="0"/>
              <a:t> – М.: ВАКО, 2020.</a:t>
            </a:r>
            <a:endParaRPr lang="ru-RU" sz="1600" dirty="0"/>
          </a:p>
          <a:p>
            <a:r>
              <a:rPr lang="ru-RU" sz="1600" dirty="0" smtClean="0"/>
              <a:t>4.</a:t>
            </a:r>
            <a:r>
              <a:rPr lang="ru-RU" sz="1600" dirty="0"/>
              <a:t>	Соколова Н.А. Окружающий мир: 3 класс:  рабочая тетрадь к учебнику Плешакова А.А. Окружающий мир. В 2-х частях. Ч.2 – М.: Издательство «Экзамен», 2020. 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6387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Золотое кольцо России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7" y="2171814"/>
            <a:ext cx="4805531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33186"/>
            <a:ext cx="2730203" cy="130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64639" cy="7920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Золотое кольцо России</a:t>
            </a:r>
            <a:endParaRPr lang="ru-RU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7" y="2171814"/>
            <a:ext cx="4805531" cy="3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373999" cy="274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33186"/>
            <a:ext cx="2730203" cy="130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763688" y="4295631"/>
            <a:ext cx="432048" cy="7175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195736" y="3789040"/>
            <a:ext cx="504056" cy="50659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699792" y="3212976"/>
            <a:ext cx="432048" cy="5760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131840" y="2636912"/>
            <a:ext cx="360040" cy="5760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491880" y="2492896"/>
            <a:ext cx="720080" cy="14401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11960" y="2492896"/>
            <a:ext cx="360040" cy="4320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247964" y="2924944"/>
            <a:ext cx="288032" cy="5760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3922705" y="3495232"/>
            <a:ext cx="360040" cy="79462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3779912" y="4295632"/>
            <a:ext cx="144016" cy="3587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835696" y="4654403"/>
            <a:ext cx="1944216" cy="35877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980</TotalTime>
  <Words>2590</Words>
  <Application>Microsoft Office PowerPoint</Application>
  <PresentationFormat>Экран (4:3)</PresentationFormat>
  <Paragraphs>786</Paragraphs>
  <Slides>78</Slides>
  <Notes>59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Воздушный поток</vt:lpstr>
      <vt:lpstr>Презентация PowerPoint</vt:lpstr>
      <vt:lpstr>Загадка</vt:lpstr>
      <vt:lpstr>В каких городах мы уже побывали в прошлом учебном году?</vt:lpstr>
      <vt:lpstr>Москва – столица нашей Родины</vt:lpstr>
      <vt:lpstr>Символы Москвы</vt:lpstr>
      <vt:lpstr>Достопримечательности Москвы</vt:lpstr>
      <vt:lpstr>Цель и задачи урока</vt:lpstr>
      <vt:lpstr>Золотое кольцо России</vt:lpstr>
      <vt:lpstr>Золотое кольцо России</vt:lpstr>
      <vt:lpstr>Золотое кольцо России</vt:lpstr>
      <vt:lpstr>Какой цели достигли?</vt:lpstr>
      <vt:lpstr>Отправляемся в путешествие</vt:lpstr>
      <vt:lpstr>Сергиев Посад</vt:lpstr>
      <vt:lpstr>Сергиев Посад</vt:lpstr>
      <vt:lpstr>Сергиев Посад</vt:lpstr>
      <vt:lpstr>Маршрутный лист</vt:lpstr>
      <vt:lpstr>Маршрутный лист</vt:lpstr>
      <vt:lpstr>Продолжаем путешествие</vt:lpstr>
      <vt:lpstr>Переславль-Залесский</vt:lpstr>
      <vt:lpstr>Переславль-Залесский</vt:lpstr>
      <vt:lpstr>Переславль-Залесский</vt:lpstr>
      <vt:lpstr>Переславль-Залесский</vt:lpstr>
      <vt:lpstr>Физкультминутка</vt:lpstr>
      <vt:lpstr>Маршрутный лист</vt:lpstr>
      <vt:lpstr>Продолжаем путешествие</vt:lpstr>
      <vt:lpstr>Ростов Великий</vt:lpstr>
      <vt:lpstr>Ростов Великий</vt:lpstr>
      <vt:lpstr>Ростов Великий</vt:lpstr>
      <vt:lpstr>Маршрутный лист</vt:lpstr>
      <vt:lpstr>Продолжаем путешествие</vt:lpstr>
      <vt:lpstr>Углич </vt:lpstr>
      <vt:lpstr>Углич </vt:lpstr>
      <vt:lpstr>Углич </vt:lpstr>
      <vt:lpstr>Углич </vt:lpstr>
      <vt:lpstr>Маршрутный лист</vt:lpstr>
      <vt:lpstr>Продолжаем путешествие</vt:lpstr>
      <vt:lpstr>Ярославль</vt:lpstr>
      <vt:lpstr>Ярославль</vt:lpstr>
      <vt:lpstr>Ярославль</vt:lpstr>
      <vt:lpstr>Ярославль</vt:lpstr>
      <vt:lpstr>Маршрутный лист</vt:lpstr>
      <vt:lpstr>Продолжаем путешествие</vt:lpstr>
      <vt:lpstr>Кострома</vt:lpstr>
      <vt:lpstr>Кострома</vt:lpstr>
      <vt:lpstr>Кострома</vt:lpstr>
      <vt:lpstr>Кострома</vt:lpstr>
      <vt:lpstr>Маршрутный лист</vt:lpstr>
      <vt:lpstr>Продолжаем путешествие</vt:lpstr>
      <vt:lpstr>Плёс – город художников</vt:lpstr>
      <vt:lpstr>Плёс</vt:lpstr>
      <vt:lpstr>Плёс</vt:lpstr>
      <vt:lpstr>Плёс</vt:lpstr>
      <vt:lpstr>Маршрутный лист</vt:lpstr>
      <vt:lpstr>Продолжаем путешествие</vt:lpstr>
      <vt:lpstr>Иваново – ситцевый край</vt:lpstr>
      <vt:lpstr>Иваново</vt:lpstr>
      <vt:lpstr>Маршрутный лист</vt:lpstr>
      <vt:lpstr>Продолжаем путешествие</vt:lpstr>
      <vt:lpstr>Суздаль – город-музей</vt:lpstr>
      <vt:lpstr>Суздаль</vt:lpstr>
      <vt:lpstr>Маршрутный лист</vt:lpstr>
      <vt:lpstr>Пальчиковая разминка</vt:lpstr>
      <vt:lpstr>Продолжаем путешествие</vt:lpstr>
      <vt:lpstr>Владимир</vt:lpstr>
      <vt:lpstr>Владимир</vt:lpstr>
      <vt:lpstr>Владимир</vt:lpstr>
      <vt:lpstr>Маршрутный лист</vt:lpstr>
      <vt:lpstr>Путешествие по  Золотому кольцу закончилось</vt:lpstr>
      <vt:lpstr>Каких целей достигли?</vt:lpstr>
      <vt:lpstr>Филворд</vt:lpstr>
      <vt:lpstr>Проверь себя</vt:lpstr>
      <vt:lpstr>Тест</vt:lpstr>
      <vt:lpstr>Тест</vt:lpstr>
      <vt:lpstr>Ответы на тест</vt:lpstr>
      <vt:lpstr>Рефлексия  Я всё понял!  Могу рассказать.      Интересно, но  не всё понятно!  Нужно ещё  поработать! </vt:lpstr>
      <vt:lpstr>Домашнее задание</vt:lpstr>
      <vt:lpstr>Литература и интернет-ресурсы:</vt:lpstr>
      <vt:lpstr>Литература и интернет-ресурсы: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87</cp:revision>
  <dcterms:created xsi:type="dcterms:W3CDTF">2025-06-07T20:24:04Z</dcterms:created>
  <dcterms:modified xsi:type="dcterms:W3CDTF">2025-06-13T19:24:21Z</dcterms:modified>
</cp:coreProperties>
</file>