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59" r:id="rId17"/>
    <p:sldId id="271" r:id="rId18"/>
    <p:sldId id="274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0B44E-A1BF-4301-8512-443931570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E685D7-58A0-446D-B388-E1CFC2702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5CBE0-2653-4244-A66E-DE5162B4F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9151DB-4656-4114-9DAC-95EF5CB5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560268-B3E7-4EF0-8C65-2B466F30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15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536EE-3CCA-4013-B792-09C73A7A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A7EA62-1095-48FB-A0FE-7A90363C9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A2F9A-9634-472F-95F1-009C03B4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8D436-9127-436D-A868-C77249319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884BD1-8E60-413A-B39B-96B1C45D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84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4EE18F9-5D3E-4B2F-8A7E-0603BEEEE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45A30A-CFB3-4FDC-A805-A044EE011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746FC-CC80-4B12-90F7-120D2259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E8126E-FAB9-4A8A-A694-CAA4FB97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0A991-1A34-466A-ABDD-1A3D3A9D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61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A52E5-978B-4987-B9E8-3730C9B4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EA8C84-4DFF-4C63-A4A5-04B8F734E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ACF8DB-44AE-45EB-AC8D-6FF26650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4DF11F-10F5-4DB4-B1C8-6E330CBC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AF7B2-C4FF-43DB-BDC5-94A7DF603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66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60F04-83E6-4B6A-A452-ACE3F4CC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1FBBEF-71DB-47FF-9B8D-11B425C71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7369E9-75B3-4916-B2E9-59B60079E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2D03F6-A0EF-46C7-B4D8-ACB8683AA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C9AB2B-D341-4130-BD2B-5F0524F2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6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5DA05-FF2C-4548-9F5E-1347F12A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B2443E-2678-4442-B9FB-3058157B2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7DF447-A10C-4202-9538-B98FF7DDD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E2A115-1FFB-4AD5-AEB2-2FCC6C60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C1A232-7EB2-4999-8DB5-CA796C91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D31172-CA50-4E46-ACAE-5AD58F5C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2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A5A41-E99E-4A83-811B-9D00DB81B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2926A-E6B5-4108-81B9-F0C421CDE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210536-B835-4141-8762-234AB3772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04F261-A4F8-44F7-A85F-A5755D677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79E4EA-C297-4853-89C9-6DA420557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A68DD8-07E2-48E3-95B9-83CD2E9F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1DF2D7-1EC2-4B4E-841C-B0472C6E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7667B3-9A60-43A6-BA21-2DA920084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37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211E5-047C-4236-860C-EDEAEE9E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12B692-57D9-4B13-A8EF-FBCD470A5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E21381-B77A-4BE7-9DCB-0C857D64E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492800-565C-4F7B-812A-842F3293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37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A2DD15-F7BD-4DB2-917A-CA8861AD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DAC091-5BCF-4932-89AA-1E690579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1226D4-30D3-432D-B2BE-E09B02E1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02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C0803-3F52-437D-BDDD-5B26E2A66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22F1F-4702-4586-A8F1-918AD54B8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73088F-E983-4316-AE46-8A419615F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FE0F6E-457D-4E5B-B74C-519ED89A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7524C2-96A3-4EAD-BCB7-897138D9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8E51CB-1785-4EA9-8F22-FFBA17FF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86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09A9E-CFFE-4022-A24C-D9030341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B5EA988-6068-48C1-B31E-42D385A16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08F737-2DED-4CD4-8A18-3C60DD27D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B1748-10C9-4866-88E2-14A13B5D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27F887-E06D-448A-A234-3FBED3A06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12A7A7-46AA-4394-8789-9BC62437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6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03693-246F-4E79-B062-ABB56718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EB6731-4544-4BBA-8BC3-4214DE849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B26A91-52F7-4F74-A3C1-7ABB5DF86A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58EBB-45FF-4528-87B6-1769FE1F6946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2AD21C-6A37-4823-B472-99846EA6E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1B6B2-FD09-48D7-A95C-6B071CE19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839-5D43-4CAE-9F10-94736239D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4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disk.yandex.ru/i/t0yogF3MS6OF0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hyperlink" Target="https://disk.yandex.ru/i/FI3UVDabqcz3eQ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hyperlink" Target="https://disk.yandex.ru/i/GmOpQmaxKv9Xm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microsoft.com/office/2007/relationships/hdphoto" Target="../media/hdphoto1.wdp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image" Target="../media/image7.png"/><Relationship Id="rId2" Type="http://schemas.openxmlformats.org/officeDocument/2006/relationships/image" Target="../media/image5.png"/><Relationship Id="rId16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image" Target="../media/image6.png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73617F-5C2D-474E-8A62-C7857CE42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DD8BAC-CA65-40F8-8C24-7B75D8A2D7A1}"/>
              </a:ext>
            </a:extLst>
          </p:cNvPr>
          <p:cNvSpPr/>
          <p:nvPr/>
        </p:nvSpPr>
        <p:spPr>
          <a:xfrm>
            <a:off x="1754611" y="155694"/>
            <a:ext cx="84946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1F487C"/>
                </a:solidFill>
                <a:latin typeface="Times New Roman" panose="02020603050405020304" pitchFamily="18" charset="0"/>
              </a:rPr>
              <a:t>«…И всё-таки мы победили!»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1A96E8-0E81-4B21-8DCC-1B901E41DE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8970" y="1080828"/>
            <a:ext cx="3323030" cy="47925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1801A6-BC7D-4111-A7B7-2B0DD2A36C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99" y="1080828"/>
            <a:ext cx="8379200" cy="26813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F82E95-1EB9-45D3-AA9F-0C3B7D06FF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99" y="3884412"/>
            <a:ext cx="8379200" cy="28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3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D0F4FC-0D9D-467C-97C2-05A1B08F2841}"/>
              </a:ext>
            </a:extLst>
          </p:cNvPr>
          <p:cNvSpPr/>
          <p:nvPr/>
        </p:nvSpPr>
        <p:spPr>
          <a:xfrm>
            <a:off x="589280" y="262096"/>
            <a:ext cx="93573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линная однобортная вещь из натурального сукна. На лицевой части есть потайная планка, которая закрывает потайные крючки. Силуэт приталенный, на задней шлице — хлястик с двумя золотыми пуговицами со звездой. 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B708D1-9C5B-4DC4-AD89-E53469B19C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092" y="3007361"/>
            <a:ext cx="6647815" cy="371720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F44A4A-CA6A-4B2B-9D04-E909D2FF4C60}"/>
              </a:ext>
            </a:extLst>
          </p:cNvPr>
          <p:cNvSpPr/>
          <p:nvPr/>
        </p:nvSpPr>
        <p:spPr>
          <a:xfrm>
            <a:off x="5324794" y="2302480"/>
            <a:ext cx="1542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Шинель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86F8F-0F33-4351-9BD0-CDC5DBA5098A}"/>
              </a:ext>
            </a:extLst>
          </p:cNvPr>
          <p:cNvSpPr txBox="1"/>
          <p:nvPr/>
        </p:nvSpPr>
        <p:spPr>
          <a:xfrm>
            <a:off x="833120" y="261112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34272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2C6A85-DF39-473E-9433-CF86CA060054}"/>
              </a:ext>
            </a:extLst>
          </p:cNvPr>
          <p:cNvSpPr/>
          <p:nvPr/>
        </p:nvSpPr>
        <p:spPr>
          <a:xfrm>
            <a:off x="670560" y="326851"/>
            <a:ext cx="9479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бязательный головной убор  форменной одежды для офицерского состава различных родов войск, а также для сотрудников подразделений силовых ведомств.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4885A0-9A1C-45F2-8E68-E6497F2245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750" r="95875">
                        <a14:foregroundMark x1="8625" y1="28833" x2="5750" y2="36833"/>
                        <a14:foregroundMark x1="5750" y1="36833" x2="9125" y2="45500"/>
                        <a14:foregroundMark x1="91500" y1="27167" x2="95875" y2="33167"/>
                        <a14:foregroundMark x1="95875" y1="33167" x2="9062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118" y="2300427"/>
            <a:ext cx="6381562" cy="478617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16E1C5-5B08-4A2F-9935-9AE5518A94CF}"/>
              </a:ext>
            </a:extLst>
          </p:cNvPr>
          <p:cNvSpPr/>
          <p:nvPr/>
        </p:nvSpPr>
        <p:spPr>
          <a:xfrm>
            <a:off x="4733665" y="1854031"/>
            <a:ext cx="2035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фуражка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64697-9337-4952-BC38-604BAD724E5F}"/>
              </a:ext>
            </a:extLst>
          </p:cNvPr>
          <p:cNvSpPr txBox="1"/>
          <p:nvPr/>
        </p:nvSpPr>
        <p:spPr>
          <a:xfrm>
            <a:off x="833120" y="261112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93828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1B6877-21A7-4AD3-9EC5-22DD5CBB897F}"/>
              </a:ext>
            </a:extLst>
          </p:cNvPr>
          <p:cNvSpPr/>
          <p:nvPr/>
        </p:nvSpPr>
        <p:spPr>
          <a:xfrm>
            <a:off x="944880" y="488295"/>
            <a:ext cx="8961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Куйбышев (нынешняя Самара) в период Великой Отечественной войны получила новый статус.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A18F26-A2C8-4848-BF54-593693311FED}"/>
              </a:ext>
            </a:extLst>
          </p:cNvPr>
          <p:cNvSpPr/>
          <p:nvPr/>
        </p:nvSpPr>
        <p:spPr>
          <a:xfrm>
            <a:off x="4557382" y="1746031"/>
            <a:ext cx="1674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673A32-4D0F-465D-9938-B6C0D0FAA4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550" y="2384070"/>
            <a:ext cx="8572500" cy="4286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4D3149-073C-4349-AB57-4DC5684916BF}"/>
              </a:ext>
            </a:extLst>
          </p:cNvPr>
          <p:cNvSpPr txBox="1"/>
          <p:nvPr/>
        </p:nvSpPr>
        <p:spPr>
          <a:xfrm>
            <a:off x="655576" y="2700418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23098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BE1104-9A92-41CD-B863-C90E48472A69}"/>
              </a:ext>
            </a:extLst>
          </p:cNvPr>
          <p:cNvSpPr/>
          <p:nvPr/>
        </p:nvSpPr>
        <p:spPr>
          <a:xfrm>
            <a:off x="944880" y="423595"/>
            <a:ext cx="8757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ооружённый караульный, выполняющий боевую задачу по охране и обороне порученного ему поста.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B8D90C-0CB7-4BCF-8BB5-F85F51E53C3E}"/>
              </a:ext>
            </a:extLst>
          </p:cNvPr>
          <p:cNvSpPr/>
          <p:nvPr/>
        </p:nvSpPr>
        <p:spPr>
          <a:xfrm>
            <a:off x="4907769" y="1801297"/>
            <a:ext cx="1742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Часовой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8C895C-A35F-4AAD-9A2B-F20516AED25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849" y="2546610"/>
            <a:ext cx="6832675" cy="4150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360CAB-FF46-4B57-B3A2-CB10C49EA86B}"/>
              </a:ext>
            </a:extLst>
          </p:cNvPr>
          <p:cNvSpPr txBox="1"/>
          <p:nvPr/>
        </p:nvSpPr>
        <p:spPr>
          <a:xfrm>
            <a:off x="655576" y="2700418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11.</a:t>
            </a:r>
          </a:p>
        </p:txBody>
      </p:sp>
    </p:spTree>
    <p:extLst>
      <p:ext uri="{BB962C8B-B14F-4D97-AF65-F5344CB8AC3E}">
        <p14:creationId xmlns:p14="http://schemas.microsoft.com/office/powerpoint/2010/main" val="45476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07B375-78E2-453A-8B48-4A2A536081EE}"/>
              </a:ext>
            </a:extLst>
          </p:cNvPr>
          <p:cNvSpPr/>
          <p:nvPr/>
        </p:nvSpPr>
        <p:spPr>
          <a:xfrm>
            <a:off x="474874" y="379214"/>
            <a:ext cx="96562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есстрашие, мужество, смелость, отвага, доблесть, героизм.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преодолеть страх, мужество и решительность в поступках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како качестве русских воинов идет речь?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06C7F-0172-4D21-B855-51699212B2B1}"/>
              </a:ext>
            </a:extLst>
          </p:cNvPr>
          <p:cNvSpPr txBox="1"/>
          <p:nvPr/>
        </p:nvSpPr>
        <p:spPr>
          <a:xfrm>
            <a:off x="655576" y="2700418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12.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115D1D-56D6-49FE-B630-E0F4B6DB76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3334956"/>
            <a:ext cx="5195360" cy="334096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81FF749-EE5F-4139-B037-ACC9498544B0}"/>
              </a:ext>
            </a:extLst>
          </p:cNvPr>
          <p:cNvSpPr/>
          <p:nvPr/>
        </p:nvSpPr>
        <p:spPr>
          <a:xfrm>
            <a:off x="4548114" y="2506544"/>
            <a:ext cx="2295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храбрость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95C26-A43F-4188-838A-EC1B958C2E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57" y="-89541"/>
            <a:ext cx="1505843" cy="3054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4B68AF-7ABC-41A7-9844-EAA9D0C6B461}"/>
              </a:ext>
            </a:extLst>
          </p:cNvPr>
          <p:cNvSpPr txBox="1"/>
          <p:nvPr/>
        </p:nvSpPr>
        <p:spPr>
          <a:xfrm>
            <a:off x="528320" y="243840"/>
            <a:ext cx="5136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фильм по фрагменту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D84E4-84F2-4916-8D91-4B3DC9766816}"/>
              </a:ext>
            </a:extLst>
          </p:cNvPr>
          <p:cNvSpPr txBox="1"/>
          <p:nvPr/>
        </p:nvSpPr>
        <p:spPr>
          <a:xfrm>
            <a:off x="3786680" y="803012"/>
            <a:ext cx="3964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«Алые погоны» </a:t>
            </a:r>
          </a:p>
        </p:txBody>
      </p:sp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7E2A6683-F4FF-46CB-AACA-44051229C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20" y="1916114"/>
            <a:ext cx="9335257" cy="39352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17E771-A0CF-400B-ACF8-473F89D32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897" y="4470226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1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95C26-A43F-4188-838A-EC1B958C2E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57" y="-89541"/>
            <a:ext cx="1505843" cy="3054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887575-8C3F-4C9A-8F8A-028DB3BEA650}"/>
              </a:ext>
            </a:extLst>
          </p:cNvPr>
          <p:cNvSpPr txBox="1"/>
          <p:nvPr/>
        </p:nvSpPr>
        <p:spPr>
          <a:xfrm>
            <a:off x="528320" y="243840"/>
            <a:ext cx="5136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фильм по фрагменту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838FBD4-47A0-4B79-BE2F-C66F3F3F4A67}"/>
              </a:ext>
            </a:extLst>
          </p:cNvPr>
          <p:cNvSpPr/>
          <p:nvPr/>
        </p:nvSpPr>
        <p:spPr>
          <a:xfrm>
            <a:off x="4136616" y="819538"/>
            <a:ext cx="3598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«Мальчишки»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0BA4ED68-D63B-4A69-A3AC-325BE63BB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75" y="1973266"/>
            <a:ext cx="9600046" cy="40468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F8D7FB-5E09-48C9-9FE1-344760494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921" y="3530284"/>
            <a:ext cx="1581362" cy="158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9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95C26-A43F-4188-838A-EC1B958C2E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57" y="-89541"/>
            <a:ext cx="1505843" cy="3054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A9F112-863A-4F66-95D4-6CBDF4BBC1E0}"/>
              </a:ext>
            </a:extLst>
          </p:cNvPr>
          <p:cNvSpPr txBox="1"/>
          <p:nvPr/>
        </p:nvSpPr>
        <p:spPr>
          <a:xfrm>
            <a:off x="528320" y="243840"/>
            <a:ext cx="5136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фильм по фрагменту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CCC641-5663-44B2-86DD-C7C3EF3949E1}"/>
              </a:ext>
            </a:extLst>
          </p:cNvPr>
          <p:cNvSpPr/>
          <p:nvPr/>
        </p:nvSpPr>
        <p:spPr>
          <a:xfrm>
            <a:off x="2193441" y="712593"/>
            <a:ext cx="7259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«Мальчишки</a:t>
            </a: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ехали</a:t>
            </a: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4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фронт»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15AA612C-904D-4655-AF63-55FD6B71C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61" y="1889232"/>
            <a:ext cx="9844236" cy="4149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1D2318-18B5-4DDE-ADA3-49E50DA96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991" y="3429000"/>
            <a:ext cx="1596352" cy="159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3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99F73F-666B-4CA0-8C29-127D441C41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57C88-48AB-4E82-A613-E85CA7C8A6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6502" y="-89541"/>
            <a:ext cx="795498" cy="16135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0BDDA0-C052-4F7F-AB33-97F43365D7D8}"/>
              </a:ext>
            </a:extLst>
          </p:cNvPr>
          <p:cNvSpPr txBox="1"/>
          <p:nvPr/>
        </p:nvSpPr>
        <p:spPr>
          <a:xfrm>
            <a:off x="487680" y="223520"/>
            <a:ext cx="7262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фотографии к своему фильму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AA709-0C6E-40C8-9778-933F6C4096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31" y="1031815"/>
            <a:ext cx="3555211" cy="5135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405EE1-581E-4C36-8D6E-049ADE6D58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054" y="1031815"/>
            <a:ext cx="3555211" cy="51353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EF54A7-D51C-4BA1-9E60-A16895C9F9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193" y="1084882"/>
            <a:ext cx="3510698" cy="507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70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99F73F-666B-4CA0-8C29-127D441C4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" y="-45887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AE657A-5958-48DC-989C-1049A93CB0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342" y="0"/>
            <a:ext cx="1139361" cy="2311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64D09A-0734-4EE6-BBA2-D7ECD0C7890A}"/>
              </a:ext>
            </a:extLst>
          </p:cNvPr>
          <p:cNvSpPr txBox="1"/>
          <p:nvPr/>
        </p:nvSpPr>
        <p:spPr>
          <a:xfrm>
            <a:off x="345440" y="-46111"/>
            <a:ext cx="5297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</a:t>
            </a:r>
            <a:r>
              <a:rPr lang="ru-RU" sz="3600" b="1" dirty="0"/>
              <a:t> герои фильмов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183091-30F3-4BCA-A3C4-68A451B8E6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389" y="645939"/>
            <a:ext cx="2415104" cy="16212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BBA89D-EEF9-4149-ACD8-EEE8F0414AB6}"/>
              </a:ext>
            </a:extLst>
          </p:cNvPr>
          <p:cNvSpPr/>
          <p:nvPr/>
        </p:nvSpPr>
        <p:spPr>
          <a:xfrm>
            <a:off x="502797" y="2312908"/>
            <a:ext cx="18708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Шура Клочко - Шуруп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46A25A-D8F9-4B2A-852D-27ABC667F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453" y="645939"/>
            <a:ext cx="2161667" cy="16212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99AC6D-0E88-4632-9E53-8A314A60F3CE}"/>
              </a:ext>
            </a:extLst>
          </p:cNvPr>
          <p:cNvSpPr/>
          <p:nvPr/>
        </p:nvSpPr>
        <p:spPr>
          <a:xfrm>
            <a:off x="3308366" y="2267189"/>
            <a:ext cx="145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Сенька Климчук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AF1AFDB-7FA2-4E09-877D-BF936BE6E92F}"/>
              </a:ext>
            </a:extLst>
          </p:cNvPr>
          <p:cNvSpPr/>
          <p:nvPr/>
        </p:nvSpPr>
        <p:spPr>
          <a:xfrm>
            <a:off x="5986375" y="2253457"/>
            <a:ext cx="1192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Лёнька Гусев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83B9BB-8343-4333-8A29-E1002E0D5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988" y="645939"/>
            <a:ext cx="2176174" cy="16212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AD8943-A9CE-4651-A38E-3B4CF444C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849" y="600220"/>
            <a:ext cx="2161667" cy="16212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3EAD8C3-0F78-4A35-A96E-C4ADC56DC386}"/>
              </a:ext>
            </a:extLst>
          </p:cNvPr>
          <p:cNvSpPr/>
          <p:nvPr/>
        </p:nvSpPr>
        <p:spPr>
          <a:xfrm>
            <a:off x="7923145" y="2205841"/>
            <a:ext cx="2387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Андрей Иванович Сизых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025B89-A31C-4F21-A68B-8A38DBAA1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93" y="2682240"/>
            <a:ext cx="2161667" cy="162125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9423341-31BC-4D8D-94CB-22BEAF9E80A5}"/>
              </a:ext>
            </a:extLst>
          </p:cNvPr>
          <p:cNvSpPr/>
          <p:nvPr/>
        </p:nvSpPr>
        <p:spPr>
          <a:xfrm>
            <a:off x="409913" y="4290071"/>
            <a:ext cx="1895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Владимир Ковалев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A2C851-DBCA-4122-81C5-1E4074F1AE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2953" y="2667644"/>
            <a:ext cx="2180759" cy="163556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06BC506-1225-4EB1-927F-096A1F4E2420}"/>
              </a:ext>
            </a:extLst>
          </p:cNvPr>
          <p:cNvSpPr/>
          <p:nvPr/>
        </p:nvSpPr>
        <p:spPr>
          <a:xfrm>
            <a:off x="2873530" y="4289039"/>
            <a:ext cx="17224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Артём Каменюка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B78D4E-4A97-4914-B1E5-2C2369C278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7307" y="2682240"/>
            <a:ext cx="2171455" cy="162859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A91A9E2-4EC5-41B6-A3B1-B9EE50A95326}"/>
              </a:ext>
            </a:extLst>
          </p:cNvPr>
          <p:cNvSpPr/>
          <p:nvPr/>
        </p:nvSpPr>
        <p:spPr>
          <a:xfrm>
            <a:off x="5057437" y="4304427"/>
            <a:ext cx="2194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генерал-майор Полуэктов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EFFE66-5E74-43FF-B1B5-4545C611C7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0506" y="2685508"/>
            <a:ext cx="2180757" cy="1635568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312505A-CABE-4DD4-888C-330D89A77178}"/>
              </a:ext>
            </a:extLst>
          </p:cNvPr>
          <p:cNvSpPr/>
          <p:nvPr/>
        </p:nvSpPr>
        <p:spPr>
          <a:xfrm>
            <a:off x="7331750" y="4273422"/>
            <a:ext cx="2391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Алексей Николаевич Беседа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AAAC249-CE33-4AE4-B1D7-E031528AD8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4750" y="2667922"/>
            <a:ext cx="2180757" cy="163556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F4D1530-D834-407A-B327-52287B0D2660}"/>
              </a:ext>
            </a:extLst>
          </p:cNvPr>
          <p:cNvSpPr/>
          <p:nvPr/>
        </p:nvSpPr>
        <p:spPr>
          <a:xfrm>
            <a:off x="9753223" y="4290558"/>
            <a:ext cx="2203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Сергей Павлович </a:t>
            </a:r>
            <a:r>
              <a:rPr lang="ru-RU" sz="1400" b="1" dirty="0" err="1"/>
              <a:t>Боканов</a:t>
            </a:r>
            <a:endParaRPr lang="ru-RU" sz="1400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B0B3D56-766C-46E2-B8BE-5BF4A5CA8C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944" y="4672438"/>
            <a:ext cx="1905000" cy="142875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E87B4F0-8B9E-482D-9CCC-D34AC47F046F}"/>
              </a:ext>
            </a:extLst>
          </p:cNvPr>
          <p:cNvSpPr/>
          <p:nvPr/>
        </p:nvSpPr>
        <p:spPr>
          <a:xfrm>
            <a:off x="205192" y="6082806"/>
            <a:ext cx="20527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Капитон </a:t>
            </a:r>
            <a:r>
              <a:rPr lang="ru-RU" sz="1400" b="1" dirty="0" err="1"/>
              <a:t>Бутырев</a:t>
            </a:r>
            <a:r>
              <a:rPr lang="ru-RU" sz="1400" b="1" dirty="0"/>
              <a:t> (Капа)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F7FFC46-3A2E-43E9-82C3-99970C9336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1854" y="4663000"/>
            <a:ext cx="1905000" cy="142875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E040C96-F105-49CB-AD3B-E750B74EDE27}"/>
              </a:ext>
            </a:extLst>
          </p:cNvPr>
          <p:cNvSpPr/>
          <p:nvPr/>
        </p:nvSpPr>
        <p:spPr>
          <a:xfrm>
            <a:off x="2483620" y="6071275"/>
            <a:ext cx="1551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Рима </a:t>
            </a:r>
            <a:r>
              <a:rPr lang="ru-RU" sz="1600" b="1" dirty="0" err="1"/>
              <a:t>Бутырева</a:t>
            </a:r>
            <a:endParaRPr lang="ru-RU" sz="1600" b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9A91011-6D47-4A62-BE55-4991AC7CB4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2944" y="4642525"/>
            <a:ext cx="1905000" cy="1428750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020EC57-1335-4D97-99E4-3A3DE4F3CA12}"/>
              </a:ext>
            </a:extLst>
          </p:cNvPr>
          <p:cNvSpPr/>
          <p:nvPr/>
        </p:nvSpPr>
        <p:spPr>
          <a:xfrm>
            <a:off x="6367343" y="6082806"/>
            <a:ext cx="1401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Лёшка (Ходуля)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2562DD7-CC05-417C-B518-E149141861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8034" y="4634256"/>
            <a:ext cx="1905000" cy="142875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7807F5E-99DA-41F9-A778-01CCD17B83AF}"/>
              </a:ext>
            </a:extLst>
          </p:cNvPr>
          <p:cNvSpPr/>
          <p:nvPr/>
        </p:nvSpPr>
        <p:spPr>
          <a:xfrm>
            <a:off x="4511537" y="606271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Витя </a:t>
            </a:r>
            <a:r>
              <a:rPr lang="ru-RU" sz="1600" b="1" dirty="0" err="1"/>
              <a:t>Сташук</a:t>
            </a:r>
            <a:endParaRPr lang="ru-RU" sz="1600" b="1" dirty="0"/>
          </a:p>
          <a:p>
            <a:r>
              <a:rPr lang="ru-RU" sz="1600" b="1" dirty="0"/>
              <a:t>юнга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2C70176-0C6C-45A3-8753-C11A30725E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20280" y="4660401"/>
            <a:ext cx="1905000" cy="142875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390F53C-569B-41E6-9ECC-9186065302A1}"/>
              </a:ext>
            </a:extLst>
          </p:cNvPr>
          <p:cNvSpPr/>
          <p:nvPr/>
        </p:nvSpPr>
        <p:spPr>
          <a:xfrm>
            <a:off x="8158612" y="6032517"/>
            <a:ext cx="2056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/>
              <a:t>Дудков</a:t>
            </a:r>
            <a:endParaRPr lang="ru-RU" sz="1400" b="1" dirty="0"/>
          </a:p>
          <a:p>
            <a:r>
              <a:rPr lang="ru-RU" sz="1400" b="1" dirty="0"/>
              <a:t>наставник Капитона на заводе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427CD94-34F0-497E-A095-8497F035C1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97099" y="4651099"/>
            <a:ext cx="1905000" cy="142875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915FB32-E724-476E-B9C4-A9D2D34E4C7A}"/>
              </a:ext>
            </a:extLst>
          </p:cNvPr>
          <p:cNvSpPr/>
          <p:nvPr/>
        </p:nvSpPr>
        <p:spPr>
          <a:xfrm>
            <a:off x="10197099" y="607055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Мичман</a:t>
            </a:r>
          </a:p>
          <a:p>
            <a:r>
              <a:rPr lang="ru-RU" sz="1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отряда юнг</a:t>
            </a:r>
          </a:p>
        </p:txBody>
      </p:sp>
    </p:spTree>
    <p:extLst>
      <p:ext uri="{BB962C8B-B14F-4D97-AF65-F5344CB8AC3E}">
        <p14:creationId xmlns:p14="http://schemas.microsoft.com/office/powerpoint/2010/main" val="2846939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5DE2D576-5B83-471B-BBBD-183210159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629801"/>
              </p:ext>
            </p:extLst>
          </p:nvPr>
        </p:nvGraphicFramePr>
        <p:xfrm>
          <a:off x="670560" y="558800"/>
          <a:ext cx="9956800" cy="59079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9200">
                  <a:extLst>
                    <a:ext uri="{9D8B030D-6E8A-4147-A177-3AD203B41FA5}">
                      <a16:colId xmlns:a16="http://schemas.microsoft.com/office/drawing/2014/main" val="931976482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3925086113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15854985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3554477389"/>
                    </a:ext>
                  </a:extLst>
                </a:gridCol>
              </a:tblGrid>
              <a:tr h="1889760"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1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/>
                        </a:rPr>
                        <a:t>2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sldjump"/>
                        </a:rPr>
                        <a:t>3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sldjump"/>
                        </a:rPr>
                        <a:t>4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966943"/>
                  </a:ext>
                </a:extLst>
              </a:tr>
              <a:tr h="2009107"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action="ppaction://hlinksldjump"/>
                        </a:rPr>
                        <a:t>5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sldjump"/>
                        </a:rPr>
                        <a:t>6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 action="ppaction://hlinksldjump"/>
                        </a:rPr>
                        <a:t>7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 action="ppaction://hlinksldjump"/>
                        </a:rPr>
                        <a:t>8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008963"/>
                  </a:ext>
                </a:extLst>
              </a:tr>
              <a:tr h="2009107"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 action="ppaction://hlinksldjump"/>
                        </a:rPr>
                        <a:t>9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 action="ppaction://hlinksldjump"/>
                        </a:rPr>
                        <a:t>10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 action="ppaction://hlinksldjump"/>
                        </a:rPr>
                        <a:t>11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 action="ppaction://hlinksldjump"/>
                        </a:rPr>
                        <a:t>12</a:t>
                      </a:r>
                      <a:endParaRPr lang="ru-RU" sz="8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5701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5D928B-F7D6-45AE-9E88-92FB6321ED5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607" y="0"/>
            <a:ext cx="1101985" cy="2235200"/>
          </a:xfrm>
          <a:prstGeom prst="rect">
            <a:avLst/>
          </a:prstGeom>
        </p:spPr>
      </p:pic>
      <p:pic>
        <p:nvPicPr>
          <p:cNvPr id="6" name="Рисунок 5">
            <a:hlinkClick r:id="rId16" action="ppaction://hlinksldjump"/>
            <a:extLst>
              <a:ext uri="{FF2B5EF4-FFF2-40B4-BE49-F238E27FC236}">
                <a16:creationId xmlns:a16="http://schemas.microsoft.com/office/drawing/2014/main" id="{B5DFD8F9-2105-4EC2-AD8E-6F98281CEA4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5164" y="5471225"/>
            <a:ext cx="1849032" cy="13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77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7D03DF-51BA-4A22-BB05-9403131FD0C0}"/>
              </a:ext>
            </a:extLst>
          </p:cNvPr>
          <p:cNvSpPr/>
          <p:nvPr/>
        </p:nvSpPr>
        <p:spPr>
          <a:xfrm>
            <a:off x="477520" y="518775"/>
            <a:ext cx="9621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война, в которой советский народ боролся за свою независимость и свободу от фашистской агрессии во время Второй мировой войны?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AED46A-3CC3-4888-AFE5-287F6E45160B}"/>
              </a:ext>
            </a:extLst>
          </p:cNvPr>
          <p:cNvSpPr/>
          <p:nvPr/>
        </p:nvSpPr>
        <p:spPr>
          <a:xfrm>
            <a:off x="3477454" y="1719104"/>
            <a:ext cx="4904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Великая Отечественная война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6A3212-395C-4AFE-9423-45C0C13A6F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103" y="2404446"/>
            <a:ext cx="6750884" cy="4321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6126B-11E6-48CB-9CE4-00AFCCC893ED}"/>
              </a:ext>
            </a:extLst>
          </p:cNvPr>
          <p:cNvSpPr txBox="1"/>
          <p:nvPr/>
        </p:nvSpPr>
        <p:spPr>
          <a:xfrm>
            <a:off x="833120" y="261112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4062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4118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696CC1-2C21-47AE-882E-6589F3DFA8F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991" y="2427725"/>
            <a:ext cx="6389457" cy="4254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070D04-5985-49FC-B0EB-0CE20B574DBA}"/>
              </a:ext>
            </a:extLst>
          </p:cNvPr>
          <p:cNvSpPr txBox="1"/>
          <p:nvPr/>
        </p:nvSpPr>
        <p:spPr>
          <a:xfrm>
            <a:off x="386080" y="201362"/>
            <a:ext cx="10219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аллегорический образ Родины, зовущей своих сыновей на битву с врагом. Он расположен на Мамаевом кургане в Волгограде и является композиционным центром памятника-ансамбля «Героям Сталинградской битвы».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D7439C-EDE6-4D21-BED0-16A8CA12E0E0}"/>
              </a:ext>
            </a:extLst>
          </p:cNvPr>
          <p:cNvSpPr/>
          <p:nvPr/>
        </p:nvSpPr>
        <p:spPr>
          <a:xfrm>
            <a:off x="5169123" y="1768627"/>
            <a:ext cx="2199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Родина-мать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493FF-BF64-4718-B0EB-15C8F6B6A75E}"/>
              </a:ext>
            </a:extLst>
          </p:cNvPr>
          <p:cNvSpPr txBox="1"/>
          <p:nvPr/>
        </p:nvSpPr>
        <p:spPr>
          <a:xfrm>
            <a:off x="833120" y="261112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76524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AFD600-A7BA-44C1-9A33-4E0165DCFF24}"/>
              </a:ext>
            </a:extLst>
          </p:cNvPr>
          <p:cNvSpPr/>
          <p:nvPr/>
        </p:nvSpPr>
        <p:spPr>
          <a:xfrm>
            <a:off x="772160" y="528935"/>
            <a:ext cx="9448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значительный вклад в победу в Великой Отечественной войне этот главнокомандующий получил в народе прозвище «Маршал Победы». </a:t>
            </a:r>
          </a:p>
          <a:p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ком идет речь?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889D1E-D368-4BA7-ADE9-DD033BDBBC7E}"/>
              </a:ext>
            </a:extLst>
          </p:cNvPr>
          <p:cNvSpPr/>
          <p:nvPr/>
        </p:nvSpPr>
        <p:spPr>
          <a:xfrm>
            <a:off x="3394586" y="2612141"/>
            <a:ext cx="5096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Георгий Константинович Жуков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22F58D-0494-4034-99B3-750247798C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345" y="3314804"/>
            <a:ext cx="4960620" cy="3307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889395-7CB6-483A-BEAE-95152F642D6A}"/>
              </a:ext>
            </a:extLst>
          </p:cNvPr>
          <p:cNvSpPr txBox="1"/>
          <p:nvPr/>
        </p:nvSpPr>
        <p:spPr>
          <a:xfrm>
            <a:off x="833120" y="261112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0253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392207-EBAC-4662-9FA3-EB30DA7DC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7494" y="1968174"/>
            <a:ext cx="6605811" cy="480124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3A8DE01-A7F7-4C04-AF2B-CC2E2669D709}"/>
              </a:ext>
            </a:extLst>
          </p:cNvPr>
          <p:cNvSpPr/>
          <p:nvPr/>
        </p:nvSpPr>
        <p:spPr>
          <a:xfrm>
            <a:off x="2885440" y="6238239"/>
            <a:ext cx="1950720" cy="3556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16FB42B-A8E8-4594-9C2D-24AB7E5329D5}"/>
              </a:ext>
            </a:extLst>
          </p:cNvPr>
          <p:cNvSpPr/>
          <p:nvPr/>
        </p:nvSpPr>
        <p:spPr>
          <a:xfrm>
            <a:off x="2048225" y="465947"/>
            <a:ext cx="7713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город, где был выкован Меч Победы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C51996-E2B5-41D5-AB63-21E1E1AA7209}"/>
              </a:ext>
            </a:extLst>
          </p:cNvPr>
          <p:cNvSpPr/>
          <p:nvPr/>
        </p:nvSpPr>
        <p:spPr>
          <a:xfrm>
            <a:off x="4441892" y="1321843"/>
            <a:ext cx="3201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Магнитогорск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00491-DC03-405B-BF1B-9BAB08928BE1}"/>
              </a:ext>
            </a:extLst>
          </p:cNvPr>
          <p:cNvSpPr txBox="1"/>
          <p:nvPr/>
        </p:nvSpPr>
        <p:spPr>
          <a:xfrm>
            <a:off x="833120" y="261112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1788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08C2E0-BB26-4644-B149-B8DD5795CCDA}"/>
              </a:ext>
            </a:extLst>
          </p:cNvPr>
          <p:cNvSpPr/>
          <p:nvPr/>
        </p:nvSpPr>
        <p:spPr>
          <a:xfrm>
            <a:off x="436880" y="335895"/>
            <a:ext cx="9875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советского народа, боровшиеся против нацистских захватчиков на временно оккупированной территории СССР в период Великой Отечественной войны.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717911-4AD2-43F4-81C9-4533DE7238E3}"/>
              </a:ext>
            </a:extLst>
          </p:cNvPr>
          <p:cNvSpPr/>
          <p:nvPr/>
        </p:nvSpPr>
        <p:spPr>
          <a:xfrm>
            <a:off x="4036613" y="1984494"/>
            <a:ext cx="2676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артизаны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AF54A0-B942-482E-9A31-9155B831DE6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51" y="2885132"/>
            <a:ext cx="7437120" cy="3718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218400-BB20-47AE-9706-640F2ADEBD84}"/>
              </a:ext>
            </a:extLst>
          </p:cNvPr>
          <p:cNvSpPr txBox="1"/>
          <p:nvPr/>
        </p:nvSpPr>
        <p:spPr>
          <a:xfrm>
            <a:off x="833120" y="261112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363325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505225-5D0A-465A-92BE-ADB4612A9338}"/>
              </a:ext>
            </a:extLst>
          </p:cNvPr>
          <p:cNvSpPr/>
          <p:nvPr/>
        </p:nvSpPr>
        <p:spPr>
          <a:xfrm>
            <a:off x="650240" y="326851"/>
            <a:ext cx="965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дно из важнейших и крупнейших генеральных сражений Второй мировой и Великой Отечественной войн между Красной армией и вермахтом, поддерживаемым армиями стран «оси», закончившееся победой РККА. С этого сражения начался коренной перелом в годы войны.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6BDF59-456B-44BB-9500-387A447EA6DE}"/>
              </a:ext>
            </a:extLst>
          </p:cNvPr>
          <p:cNvSpPr/>
          <p:nvPr/>
        </p:nvSpPr>
        <p:spPr>
          <a:xfrm>
            <a:off x="3705947" y="2418243"/>
            <a:ext cx="3629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Сталинградская битва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53A59E-C94C-41F2-B2D3-D7C307A5E7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3348167"/>
            <a:ext cx="8961120" cy="3216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F9470-1A04-44CB-9A97-C5464BF33791}"/>
              </a:ext>
            </a:extLst>
          </p:cNvPr>
          <p:cNvSpPr txBox="1"/>
          <p:nvPr/>
        </p:nvSpPr>
        <p:spPr>
          <a:xfrm>
            <a:off x="833120" y="261112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93617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0D289-F8B7-4E68-ADA0-26FB0DBA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FF60E-0952-4358-8019-B0650A940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958" y="0"/>
            <a:ext cx="1505843" cy="3054361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4A41113-B175-400E-810F-A4614E383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5506719"/>
            <a:ext cx="1950720" cy="14630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F550AF-6C11-4664-A7B9-EF2136AA272A}"/>
              </a:ext>
            </a:extLst>
          </p:cNvPr>
          <p:cNvSpPr/>
          <p:nvPr/>
        </p:nvSpPr>
        <p:spPr>
          <a:xfrm>
            <a:off x="345440" y="262096"/>
            <a:ext cx="9733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человек, который защищает свою Родину вместе с её природой, существующими порядками и традициями, культурным наследием. Он должен быть высоконравственным человеком и настоящим патриотом своей страны.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A61643-B2B9-4E80-8F96-B88CED8AED1E}"/>
              </a:ext>
            </a:extLst>
          </p:cNvPr>
          <p:cNvSpPr/>
          <p:nvPr/>
        </p:nvSpPr>
        <p:spPr>
          <a:xfrm>
            <a:off x="4622816" y="1909186"/>
            <a:ext cx="2103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DA49AF-874B-4940-8081-B6508F4FD0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0" y="2629248"/>
            <a:ext cx="6822440" cy="4093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5CF601-F4EA-4BDD-9F70-2E11291B7B2E}"/>
              </a:ext>
            </a:extLst>
          </p:cNvPr>
          <p:cNvSpPr txBox="1"/>
          <p:nvPr/>
        </p:nvSpPr>
        <p:spPr>
          <a:xfrm>
            <a:off x="833120" y="261112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246212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430</Words>
  <Application>Microsoft Office PowerPoint</Application>
  <PresentationFormat>Широкоэкранный</PresentationFormat>
  <Paragraphs>78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Титова</dc:creator>
  <cp:lastModifiedBy>Титова Анна Сергеевна</cp:lastModifiedBy>
  <cp:revision>18</cp:revision>
  <dcterms:created xsi:type="dcterms:W3CDTF">2025-01-21T21:02:26Z</dcterms:created>
  <dcterms:modified xsi:type="dcterms:W3CDTF">2025-06-03T08:32:52Z</dcterms:modified>
</cp:coreProperties>
</file>