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erriweather" panose="020B0604020202020204" charset="-52"/>
      <p:regular r:id="rId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8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599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0853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4167426"/>
            <a:ext cx="12902803" cy="1542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Лекарственные травы Республики Татарстан</a:t>
            </a:r>
            <a:endParaRPr lang="en-US" sz="4850" dirty="0"/>
          </a:p>
        </p:txBody>
      </p:sp>
      <p:sp>
        <p:nvSpPr>
          <p:cNvPr id="4" name="Text 1"/>
          <p:cNvSpPr/>
          <p:nvPr/>
        </p:nvSpPr>
        <p:spPr>
          <a:xfrm>
            <a:off x="863797" y="6080165"/>
            <a:ext cx="8917201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Татарстан богат уникальными лекарственными травами.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63798" y="6752630"/>
            <a:ext cx="129028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Их использование важно для здоровья и медицины.</a:t>
            </a:r>
            <a:endParaRPr lang="en-US" sz="1900" dirty="0"/>
          </a:p>
        </p:txBody>
      </p:sp>
      <p:sp>
        <p:nvSpPr>
          <p:cNvPr id="6" name="TextBox 5"/>
          <p:cNvSpPr txBox="1"/>
          <p:nvPr/>
        </p:nvSpPr>
        <p:spPr>
          <a:xfrm>
            <a:off x="10470137" y="6719313"/>
            <a:ext cx="416026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i="1" dirty="0" err="1" smtClean="0">
                <a:latin typeface="Merriweather" panose="020B0604020202020204" charset="-52"/>
              </a:rPr>
              <a:t>Шайхиева</a:t>
            </a:r>
            <a:r>
              <a:rPr lang="ru-RU" i="1" dirty="0" smtClean="0">
                <a:latin typeface="Merriweather" panose="020B0604020202020204" charset="-52"/>
              </a:rPr>
              <a:t> Лилия </a:t>
            </a:r>
            <a:r>
              <a:rPr lang="ru-RU" i="1" dirty="0" err="1" smtClean="0">
                <a:latin typeface="Merriweather" panose="020B0604020202020204" charset="-52"/>
              </a:rPr>
              <a:t>Ришатовна</a:t>
            </a:r>
            <a:r>
              <a:rPr lang="ru-RU" i="1" dirty="0" smtClean="0">
                <a:latin typeface="Merriweather" panose="020B0604020202020204" charset="-52"/>
              </a:rPr>
              <a:t>, учитель начальных классов,</a:t>
            </a:r>
          </a:p>
          <a:p>
            <a:r>
              <a:rPr lang="ru-RU" i="1" dirty="0" smtClean="0">
                <a:latin typeface="Merriweather" panose="020B0604020202020204" charset="-52"/>
              </a:rPr>
              <a:t>МБОУ «Гимназия №6» Приволжского района </a:t>
            </a:r>
            <a:r>
              <a:rPr lang="ru-RU" i="1" dirty="0" err="1" smtClean="0">
                <a:latin typeface="Merriweather" panose="020B0604020202020204" charset="-52"/>
              </a:rPr>
              <a:t>г.Казани</a:t>
            </a:r>
            <a:r>
              <a:rPr lang="ru-RU" i="1" dirty="0" smtClean="0">
                <a:latin typeface="Merriweather" panose="020B0604020202020204" charset="-52"/>
              </a:rPr>
              <a:t>,</a:t>
            </a:r>
          </a:p>
          <a:p>
            <a:r>
              <a:rPr lang="ru-RU" i="1" dirty="0" smtClean="0">
                <a:latin typeface="Merriweather" panose="020B0604020202020204" charset="-52"/>
              </a:rPr>
              <a:t>Республика Татарстан</a:t>
            </a:r>
            <a:endParaRPr lang="ru-RU" i="1" dirty="0">
              <a:latin typeface="Merriweather" panose="020B0604020202020204" charset="-5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87266" y="751174"/>
            <a:ext cx="7416403" cy="1542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Обзор растительного мира Татарстана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863798" y="2821424"/>
            <a:ext cx="3584853" cy="2800231"/>
          </a:xfrm>
          <a:prstGeom prst="roundRect">
            <a:avLst>
              <a:gd name="adj" fmla="val 3702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25855" y="3083481"/>
            <a:ext cx="3060740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Климат и флора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125855" y="3617000"/>
            <a:ext cx="3060740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Умеренный климат способствует разнообразию растений.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4695468" y="2821424"/>
            <a:ext cx="3584853" cy="2800231"/>
          </a:xfrm>
          <a:prstGeom prst="roundRect">
            <a:avLst>
              <a:gd name="adj" fmla="val 3702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57524" y="3083481"/>
            <a:ext cx="3060740" cy="771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Места произрастания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4957524" y="4002524"/>
            <a:ext cx="3060740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Леса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4957524" y="4483656"/>
            <a:ext cx="3060740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Луга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4957524" y="4964787"/>
            <a:ext cx="3060740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3100"/>
              </a:lnSpc>
              <a:buSzPct val="100000"/>
            </a:pP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863798" y="5868472"/>
            <a:ext cx="7416403" cy="1452443"/>
          </a:xfrm>
          <a:prstGeom prst="roundRect">
            <a:avLst>
              <a:gd name="adj" fmla="val 7138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125855" y="6130528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Виды растений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1125855" y="6664047"/>
            <a:ext cx="6892290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Более 1200 видов, многие с лечебными свойствами.</a:t>
            </a:r>
            <a:endParaRPr lang="en-US" sz="19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256" y="24714"/>
            <a:ext cx="6088143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2825" y="742474"/>
            <a:ext cx="7758351" cy="1237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Зверобой продырявленный (Hypericum perforatum)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92825" y="2276713"/>
            <a:ext cx="445413" cy="445413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36119" y="2344698"/>
            <a:ext cx="2474714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Применение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336119" y="2772727"/>
            <a:ext cx="7115056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Антидепрессант, антисептик, ранозаживляющее средство.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92825" y="3485317"/>
            <a:ext cx="445413" cy="445413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336119" y="3553301"/>
            <a:ext cx="2474714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Произрастание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336119" y="3981331"/>
            <a:ext cx="7115056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Луга, поляны, опушки лесов.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92825" y="4693920"/>
            <a:ext cx="445413" cy="445413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336119" y="4761905"/>
            <a:ext cx="2508052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Химический состав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336119" y="5189934"/>
            <a:ext cx="7115056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Гиперицин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336119" y="5575816"/>
            <a:ext cx="7115056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Гиперозид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336119" y="5961698"/>
            <a:ext cx="7115056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Эфирные масла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692825" y="6674287"/>
            <a:ext cx="445413" cy="445413"/>
          </a:xfrm>
          <a:prstGeom prst="roundRect">
            <a:avLst>
              <a:gd name="adj" fmla="val 1866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1336119" y="6742271"/>
            <a:ext cx="2474714" cy="309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Использование</a:t>
            </a:r>
            <a:endParaRPr lang="en-US" sz="1900" dirty="0"/>
          </a:p>
        </p:txBody>
      </p:sp>
      <p:sp>
        <p:nvSpPr>
          <p:cNvPr id="17" name="Text 14"/>
          <p:cNvSpPr/>
          <p:nvPr/>
        </p:nvSpPr>
        <p:spPr>
          <a:xfrm>
            <a:off x="1336119" y="7170301"/>
            <a:ext cx="7115056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Лечение депрессий и кожных заболеваний.</a:t>
            </a:r>
            <a:endParaRPr lang="en-US" sz="15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036" y="0"/>
            <a:ext cx="6534364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3798" y="1997154"/>
            <a:ext cx="12902803" cy="1542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Ромашка аптечная (Matricaria chamomilla)</a:t>
            </a:r>
            <a:endParaRPr lang="en-US" sz="4850" dirty="0"/>
          </a:p>
        </p:txBody>
      </p:sp>
      <p:sp>
        <p:nvSpPr>
          <p:cNvPr id="5" name="Text 2"/>
          <p:cNvSpPr/>
          <p:nvPr/>
        </p:nvSpPr>
        <p:spPr>
          <a:xfrm>
            <a:off x="863798" y="4156710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Свойства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863798" y="4789051"/>
            <a:ext cx="615029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Противовоспалительное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63798" y="5270182"/>
            <a:ext cx="615029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Спазмолитическое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863798" y="5751314"/>
            <a:ext cx="615029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Успокаивающее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7623929" y="4156710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Места роста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7623929" y="4789051"/>
            <a:ext cx="615029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Поля, луга, огороды региона.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7623929" y="5405914"/>
            <a:ext cx="615029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Часто используется для чаев и настоек.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22626" y="676632"/>
            <a:ext cx="7763828" cy="1848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Тысячелистник обыкновенный (Achillea millefolium)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86" y="2820829"/>
            <a:ext cx="985838" cy="118300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71675" y="3017996"/>
            <a:ext cx="246459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Применение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1971675" y="3444240"/>
            <a:ext cx="6482239" cy="315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Кровоостанавливающее, противовоспалительное средство.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86" y="4003834"/>
            <a:ext cx="985838" cy="118300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71675" y="4201001"/>
            <a:ext cx="246459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Произрастание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1971675" y="4627245"/>
            <a:ext cx="6482239" cy="315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Луга, поляны, обочины дорог.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086" y="5186839"/>
            <a:ext cx="985838" cy="118300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971675" y="5384006"/>
            <a:ext cx="246459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Состав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971675" y="5810250"/>
            <a:ext cx="6482239" cy="315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Ахиллеин, эфирные масла, дубильные вещества.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86" y="6369844"/>
            <a:ext cx="985838" cy="118300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971675" y="6567011"/>
            <a:ext cx="246459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Лечение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1971675" y="6993255"/>
            <a:ext cx="6482239" cy="315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Раны, порезы, кровотечения.</a:t>
            </a:r>
            <a:endParaRPr lang="en-US" sz="155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2890" y="0"/>
            <a:ext cx="627751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5750431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313" y="628412"/>
            <a:ext cx="7857053" cy="708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Чабрец (Thymus serpyllum)</a:t>
            </a:r>
            <a:endParaRPr lang="en-US" sz="44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092" y="3688080"/>
            <a:ext cx="7826216" cy="782621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412397" y="6238935"/>
            <a:ext cx="382429" cy="478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3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092" y="3688080"/>
            <a:ext cx="7826216" cy="782621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000810" y="4650522"/>
            <a:ext cx="382429" cy="478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30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092" y="3688080"/>
            <a:ext cx="7826216" cy="7826216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8246924" y="4650522"/>
            <a:ext cx="382429" cy="478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30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092" y="3688080"/>
            <a:ext cx="7826216" cy="7826216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9835336" y="6238935"/>
            <a:ext cx="382429" cy="478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0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</a:t>
            </a:r>
            <a:endParaRPr lang="en-US" sz="3000" dirty="0"/>
          </a:p>
        </p:txBody>
      </p:sp>
      <p:sp>
        <p:nvSpPr>
          <p:cNvPr id="13" name="Text 6"/>
          <p:cNvSpPr/>
          <p:nvPr/>
        </p:nvSpPr>
        <p:spPr>
          <a:xfrm>
            <a:off x="1012865" y="2947392"/>
            <a:ext cx="2566868" cy="354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Свойства</a:t>
            </a:r>
            <a:endParaRPr lang="en-US" sz="2200" dirty="0"/>
          </a:p>
        </p:txBody>
      </p:sp>
      <p:sp>
        <p:nvSpPr>
          <p:cNvPr id="14" name="Text 7"/>
          <p:cNvSpPr/>
          <p:nvPr/>
        </p:nvSpPr>
        <p:spPr>
          <a:xfrm>
            <a:off x="1012865" y="3437573"/>
            <a:ext cx="2566868" cy="362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Отхаркивающее</a:t>
            </a:r>
            <a:endParaRPr lang="en-US" sz="1750" dirty="0"/>
          </a:p>
        </p:txBody>
      </p:sp>
      <p:sp>
        <p:nvSpPr>
          <p:cNvPr id="15" name="Text 8"/>
          <p:cNvSpPr/>
          <p:nvPr/>
        </p:nvSpPr>
        <p:spPr>
          <a:xfrm>
            <a:off x="1012865" y="3879533"/>
            <a:ext cx="2566868" cy="362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Антисептическое</a:t>
            </a:r>
            <a:endParaRPr lang="en-US" sz="1750" dirty="0"/>
          </a:p>
        </p:txBody>
      </p:sp>
      <p:sp>
        <p:nvSpPr>
          <p:cNvPr id="16" name="Text 9"/>
          <p:cNvSpPr/>
          <p:nvPr/>
        </p:nvSpPr>
        <p:spPr>
          <a:xfrm>
            <a:off x="1012865" y="4321493"/>
            <a:ext cx="2566868" cy="362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Бронхолитическое</a:t>
            </a:r>
            <a:endParaRPr lang="en-US" sz="1750" dirty="0"/>
          </a:p>
        </p:txBody>
      </p:sp>
      <p:sp>
        <p:nvSpPr>
          <p:cNvPr id="17" name="Text 10"/>
          <p:cNvSpPr/>
          <p:nvPr/>
        </p:nvSpPr>
        <p:spPr>
          <a:xfrm>
            <a:off x="4139208" y="1843802"/>
            <a:ext cx="3005971" cy="7084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Места произрастания</a:t>
            </a:r>
            <a:endParaRPr lang="en-US" sz="2200" dirty="0"/>
          </a:p>
        </p:txBody>
      </p:sp>
      <p:sp>
        <p:nvSpPr>
          <p:cNvPr id="18" name="Text 11"/>
          <p:cNvSpPr/>
          <p:nvPr/>
        </p:nvSpPr>
        <p:spPr>
          <a:xfrm>
            <a:off x="4139208" y="2688193"/>
            <a:ext cx="3005971" cy="725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Сухие луга, склоны, степи Татарстана.</a:t>
            </a:r>
            <a:endParaRPr lang="en-US" sz="1750" dirty="0"/>
          </a:p>
        </p:txBody>
      </p:sp>
      <p:sp>
        <p:nvSpPr>
          <p:cNvPr id="19" name="Text 12"/>
          <p:cNvSpPr/>
          <p:nvPr/>
        </p:nvSpPr>
        <p:spPr>
          <a:xfrm>
            <a:off x="7552373" y="1676757"/>
            <a:ext cx="2871311" cy="354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Химический состав</a:t>
            </a:r>
            <a:endParaRPr lang="en-US" sz="2200" dirty="0"/>
          </a:p>
        </p:txBody>
      </p:sp>
      <p:sp>
        <p:nvSpPr>
          <p:cNvPr id="20" name="Text 13"/>
          <p:cNvSpPr/>
          <p:nvPr/>
        </p:nvSpPr>
        <p:spPr>
          <a:xfrm>
            <a:off x="7552373" y="2166938"/>
            <a:ext cx="2871311" cy="362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Тимол</a:t>
            </a:r>
            <a:endParaRPr lang="en-US" sz="1750" dirty="0"/>
          </a:p>
        </p:txBody>
      </p:sp>
      <p:sp>
        <p:nvSpPr>
          <p:cNvPr id="21" name="Text 14"/>
          <p:cNvSpPr/>
          <p:nvPr/>
        </p:nvSpPr>
        <p:spPr>
          <a:xfrm>
            <a:off x="7552373" y="2608898"/>
            <a:ext cx="2871311" cy="362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Карвакрол</a:t>
            </a:r>
            <a:endParaRPr lang="en-US" sz="1750" dirty="0"/>
          </a:p>
        </p:txBody>
      </p:sp>
      <p:sp>
        <p:nvSpPr>
          <p:cNvPr id="22" name="Text 15"/>
          <p:cNvSpPr/>
          <p:nvPr/>
        </p:nvSpPr>
        <p:spPr>
          <a:xfrm>
            <a:off x="7552373" y="3050858"/>
            <a:ext cx="2871311" cy="362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Эфирные масла</a:t>
            </a:r>
            <a:endParaRPr lang="en-US" sz="1750" dirty="0"/>
          </a:p>
        </p:txBody>
      </p:sp>
      <p:sp>
        <p:nvSpPr>
          <p:cNvPr id="23" name="Text 16"/>
          <p:cNvSpPr/>
          <p:nvPr/>
        </p:nvSpPr>
        <p:spPr>
          <a:xfrm>
            <a:off x="10917317" y="3105983"/>
            <a:ext cx="2833449" cy="354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Использование</a:t>
            </a:r>
            <a:endParaRPr lang="en-US" sz="2200" dirty="0"/>
          </a:p>
        </p:txBody>
      </p:sp>
      <p:sp>
        <p:nvSpPr>
          <p:cNvPr id="24" name="Text 17"/>
          <p:cNvSpPr/>
          <p:nvPr/>
        </p:nvSpPr>
        <p:spPr>
          <a:xfrm>
            <a:off x="10830997" y="3596164"/>
            <a:ext cx="3006090" cy="1087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При кашле, бронхите и болезнях дыхательных путей.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3798" y="1448157"/>
            <a:ext cx="10511909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Охрана лекарственных растений</a:t>
            </a:r>
            <a:endParaRPr lang="en-US" sz="4850" dirty="0"/>
          </a:p>
        </p:txBody>
      </p:sp>
      <p:sp>
        <p:nvSpPr>
          <p:cNvPr id="5" name="Text 2"/>
          <p:cNvSpPr/>
          <p:nvPr/>
        </p:nvSpPr>
        <p:spPr>
          <a:xfrm>
            <a:off x="863798" y="2589609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Проблемы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863798" y="3345299"/>
            <a:ext cx="129028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Чрезмерный сбор, уничтожение мест, загрязнение среды.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63798" y="4110276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Меры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863798" y="4865965"/>
            <a:ext cx="129028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Охраняемые территории, контроль сбора, культивирование.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863798" y="5630942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Красная книга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863798" y="6386632"/>
            <a:ext cx="12902803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Редкие и исчезающие виды Татарстана.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3798" y="2642711"/>
            <a:ext cx="617077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Заключение</a:t>
            </a:r>
            <a:endParaRPr lang="en-US" sz="4850" dirty="0"/>
          </a:p>
        </p:txBody>
      </p:sp>
      <p:sp>
        <p:nvSpPr>
          <p:cNvPr id="5" name="Shape 2"/>
          <p:cNvSpPr/>
          <p:nvPr/>
        </p:nvSpPr>
        <p:spPr>
          <a:xfrm>
            <a:off x="863798" y="3784163"/>
            <a:ext cx="555308" cy="555308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665923" y="3868936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Ценный ресурс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665923" y="4402455"/>
            <a:ext cx="3293150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Лекарственные травы поддерживают здоровье региона.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5267563" y="3784163"/>
            <a:ext cx="555308" cy="555308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069687" y="3868936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Сохранение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6069687" y="4402455"/>
            <a:ext cx="3293150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Необходимо рациональное использование и охрана.</a:t>
            </a:r>
            <a:endParaRPr lang="en-US" sz="1900" dirty="0"/>
          </a:p>
        </p:txBody>
      </p:sp>
      <p:sp>
        <p:nvSpPr>
          <p:cNvPr id="11" name="Shape 8"/>
          <p:cNvSpPr/>
          <p:nvPr/>
        </p:nvSpPr>
        <p:spPr>
          <a:xfrm>
            <a:off x="9671328" y="3784163"/>
            <a:ext cx="555308" cy="555308"/>
          </a:xfrm>
          <a:prstGeom prst="roundRect">
            <a:avLst>
              <a:gd name="adj" fmla="val 18669"/>
            </a:avLst>
          </a:prstGeom>
          <a:solidFill>
            <a:srgbClr val="003180"/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473452" y="3868936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Перспективы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10473452" y="4402455"/>
            <a:ext cx="3293150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Развитие фитотерапии и фармпромышленности в Татарстане.</a:t>
            </a: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264</Words>
  <Application>Microsoft Office PowerPoint</Application>
  <PresentationFormat>Произвольный</PresentationFormat>
  <Paragraphs>81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Calibri</vt:lpstr>
      <vt:lpstr>Merriweather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Учетная запись Майкрософт</cp:lastModifiedBy>
  <cp:revision>9</cp:revision>
  <dcterms:created xsi:type="dcterms:W3CDTF">2025-05-18T19:05:23Z</dcterms:created>
  <dcterms:modified xsi:type="dcterms:W3CDTF">2025-05-18T19:25:41Z</dcterms:modified>
</cp:coreProperties>
</file>