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1" r:id="rId2"/>
    <p:sldId id="361" r:id="rId3"/>
    <p:sldId id="360" r:id="rId4"/>
    <p:sldId id="301" r:id="rId5"/>
    <p:sldId id="305" r:id="rId6"/>
    <p:sldId id="330" r:id="rId7"/>
    <p:sldId id="352" r:id="rId8"/>
    <p:sldId id="353" r:id="rId9"/>
    <p:sldId id="356" r:id="rId10"/>
    <p:sldId id="354" r:id="rId11"/>
    <p:sldId id="355" r:id="rId12"/>
    <p:sldId id="357" r:id="rId13"/>
    <p:sldId id="351" r:id="rId14"/>
    <p:sldId id="341" r:id="rId15"/>
    <p:sldId id="336" r:id="rId16"/>
    <p:sldId id="337" r:id="rId17"/>
    <p:sldId id="339" r:id="rId18"/>
    <p:sldId id="342" r:id="rId19"/>
    <p:sldId id="343" r:id="rId20"/>
    <p:sldId id="344" r:id="rId21"/>
    <p:sldId id="358" r:id="rId22"/>
    <p:sldId id="362" r:id="rId23"/>
    <p:sldId id="334" r:id="rId24"/>
    <p:sldId id="333" r:id="rId25"/>
    <p:sldId id="350" r:id="rId26"/>
    <p:sldId id="363" r:id="rId27"/>
    <p:sldId id="364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65732312708821"/>
          <c:y val="0.10996563573883161"/>
          <c:w val="0.81257674585864725"/>
          <c:h val="0.4280989851702301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Лист1!$A$1:$A$6</c:f>
              <c:strCache>
                <c:ptCount val="6"/>
                <c:pt idx="0">
                  <c:v>ХОТЕЛКИ</c:v>
                </c:pt>
                <c:pt idx="1">
                  <c:v>НЕПОСЛУШАНИЕ</c:v>
                </c:pt>
                <c:pt idx="2">
                  <c:v>СТРАХИ</c:v>
                </c:pt>
                <c:pt idx="3">
                  <c:v>АГРЕССИВНЫЕ ПОСТУПКИ</c:v>
                </c:pt>
                <c:pt idx="4">
                  <c:v>ФИЗИЧЕСКОЕ СОСТОЯНИЕ</c:v>
                </c:pt>
                <c:pt idx="5">
                  <c:v>НЕУДАЧИ</c:v>
                </c:pt>
              </c:strCache>
            </c:strRef>
          </c:cat>
          <c:val>
            <c:numRef>
              <c:f>Лист1!$B$1:$B$6</c:f>
              <c:numCache>
                <c:formatCode>0%</c:formatCode>
                <c:ptCount val="6"/>
                <c:pt idx="0">
                  <c:v>0.83</c:v>
                </c:pt>
                <c:pt idx="1">
                  <c:v>0.67</c:v>
                </c:pt>
                <c:pt idx="2">
                  <c:v>0.17</c:v>
                </c:pt>
                <c:pt idx="3">
                  <c:v>0.17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0422656"/>
        <c:axId val="90436736"/>
        <c:axId val="0"/>
      </c:bar3DChart>
      <c:catAx>
        <c:axId val="9042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436736"/>
        <c:crosses val="autoZero"/>
        <c:auto val="1"/>
        <c:lblAlgn val="ctr"/>
        <c:lblOffset val="100"/>
        <c:noMultiLvlLbl val="0"/>
      </c:catAx>
      <c:valAx>
        <c:axId val="90436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42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99239780575189E-2"/>
          <c:y val="0.12210894477728014"/>
          <c:w val="0.92203937007874015"/>
          <c:h val="0.76722438576044416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8.4474885844748854E-2"/>
                  <c:y val="-0.13477737665463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501530133015524E-2"/>
                  <c:y val="-0.3759059910978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Лист1!$A$1:$A$3</c:f>
              <c:strCache>
                <c:ptCount val="2"/>
                <c:pt idx="0">
                  <c:v>1 год работы ШР</c:v>
                </c:pt>
                <c:pt idx="1">
                  <c:v>2 год работы ШР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6.0000000000000005E-2</c:v>
                </c:pt>
                <c:pt idx="1">
                  <c:v>0.36000000000000004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90527616"/>
        <c:axId val="90529152"/>
        <c:axId val="0"/>
      </c:bar3DChart>
      <c:catAx>
        <c:axId val="9052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0529152"/>
        <c:crosses val="autoZero"/>
        <c:auto val="1"/>
        <c:lblAlgn val="ctr"/>
        <c:lblOffset val="100"/>
        <c:noMultiLvlLbl val="0"/>
      </c:catAx>
      <c:valAx>
        <c:axId val="90529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527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A728-C0A6-4743-8819-ACE9AC1561E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87C9B-AD44-4024-8B86-79C38D0BA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1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49133-C2E2-42B8-928C-DD6C3B763E1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676FF-9045-4081-BE0E-D5F7B2D9B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0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C8AED9A4-02CD-4A33-8069-F0D24FB362A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C943D8E4-1227-4A5B-8D15-320C2B659B4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24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microsoft.com/office/2007/relationships/hdphoto" Target="../media/hdphoto2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hdphoto" Target="../media/hdphoto30.wdp"/><Relationship Id="rId3" Type="http://schemas.microsoft.com/office/2007/relationships/hdphoto" Target="../media/hdphoto25.wdp"/><Relationship Id="rId7" Type="http://schemas.microsoft.com/office/2007/relationships/hdphoto" Target="../media/hdphoto27.wdp"/><Relationship Id="rId12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5" Type="http://schemas.microsoft.com/office/2007/relationships/hdphoto" Target="../media/hdphoto31.wdp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microsoft.com/office/2007/relationships/hdphoto" Target="../media/hdphoto28.wdp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2.wdp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LKKDDVV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7.jpeg"/><Relationship Id="rId17" Type="http://schemas.microsoft.com/office/2007/relationships/hdphoto" Target="../media/hdphoto15.wdp"/><Relationship Id="rId2" Type="http://schemas.openxmlformats.org/officeDocument/2006/relationships/image" Target="../media/image12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microsoft.com/office/2007/relationships/hdphoto" Target="../media/hdphoto11.wdp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microsoft.com/office/2007/relationships/hdphoto" Target="../media/hdphoto17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365104"/>
            <a:ext cx="3791903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ctr"/>
            <a:r>
              <a:rPr lang="ru-RU" sz="24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Драгушан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Л.К.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24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722" y="175046"/>
            <a:ext cx="78488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– школа «Планета детства», </a:t>
            </a:r>
          </a:p>
          <a:p>
            <a:pPr algn="ctr"/>
            <a:r>
              <a:rPr lang="ru-RU" sz="1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учреждение</a:t>
            </a:r>
            <a:endParaRPr lang="ru-RU" sz="16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Администратор.ОЛЯ\Рабочий стол\ВСЕ ФОТО\ФОТО 23-24\МОИ ФОТО\08-05-2024_09-22-17\1715149331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5" y="980500"/>
            <a:ext cx="2130008" cy="2490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2565" y="3286593"/>
            <a:ext cx="403244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4645" y="1844824"/>
            <a:ext cx="5688288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дошкольном отделении»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Администратор.ОЛЯ\Рабочий стол\ВСЕ ФОТО\ФОТО 23-24\23-24 ФОТО ДЛЯ ФИЛЬМА\ДЕНЬ ОТКРЫТЫХ ДВЕРЕЙ\1680773541512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2915679" cy="2059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педагога-психолога\ЭМОЦИОНАЛЬНЫЙ ТРЕНАЖЁР KIDS\ИГРА - КАРТОЧКИ\КАРТОЧКИ - КИДС - ПО ОДНОЙ\СИТУАЦИИ\ХОТЕЛКИ\0  ХОТЕЛКИ - ЛИЦ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5" t="50000" r="25245" b="24124"/>
          <a:stretch/>
        </p:blipFill>
        <p:spPr bwMode="auto">
          <a:xfrm>
            <a:off x="184685" y="1514263"/>
            <a:ext cx="300636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 педагога-психолога\ЭМОЦИОНАЛЬНЫЙ ТРЕНАЖЁР KIDS\ИГРА - КАРТОЧКИ\КАРТОЧКИ - КИДС - ПО ОДНОЙ\СИТУАЦИИ\ФИЗИЧЕСКОЕ СОСТОЯНИЕ\0  ФИЗИЧЕСКОЕ СОСТОЯНИЕ - ЛИЦО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"/>
          <a:stretch/>
        </p:blipFill>
        <p:spPr bwMode="auto">
          <a:xfrm>
            <a:off x="643753" y="3717032"/>
            <a:ext cx="2088232" cy="276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та педагога-психолога\ЭМОЦИОНАЛЬНЫЙ ТРЕНАЖЁР KIDS\ИГРА - КАРТОЧКИ\КАРТОЧКИ - КИДС - ПО ОДНОЙ\СИТУАЦИИ\СТРАХИ\0 СТРАХИ - ЛИЦО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6" t="49221" r="24786" b="23362"/>
          <a:stretch/>
        </p:blipFill>
        <p:spPr bwMode="auto">
          <a:xfrm>
            <a:off x="3255826" y="1543741"/>
            <a:ext cx="2768711" cy="207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та педагога-психолога\ЭМОЦИОНАЛЬНЫЙ ТРЕНАЖЁР KIDS\ИГРА - КАРТОЧКИ\КАРТОЧКИ - КИДС - ПО ОДНОЙ\СИТУАЦИИ\НЕУДАЧИ\0 НЕУДАЧИ - ЛИЦО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03" r="-1"/>
          <a:stretch/>
        </p:blipFill>
        <p:spPr bwMode="auto">
          <a:xfrm>
            <a:off x="6533414" y="3861048"/>
            <a:ext cx="2140100" cy="2780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та педагога-психолога\ЭМОЦИОНАЛЬНЫЙ ТРЕНАЖЁР KIDS\ИГРА - КАРТОЧКИ\КАРТОЧКИ - КИДС - ПО ОДНОЙ\СИТУАЦИИ\НЕПОСЛУШАНИЕ\0 НЕПОСЛУШАНИЕ - ЛИЦ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09" y="1546078"/>
            <a:ext cx="2876541" cy="2170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687" y="404664"/>
            <a:ext cx="649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КАРТОЧКИ - СИТУАЦИИ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Documents and Settings\Администратор.ОЛЯ\Рабочий стол\ЛИЦО - АГРЕССИВНЫЕ ПОСТУПКИ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6" y="4042827"/>
            <a:ext cx="2859709" cy="211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1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педагога-психолога\ЭМОЦИОНАЛЬНЫЙ ТРЕНАЖЁР KIDS\ИГРА - КАРТОЧКИ\КАРТОЧКИ - КИДС - ПО ОДНОЙ\ПОДСКАЗКИ\СТРАТЕГИИ\ЛИЦО - ОТВЛЕЧЕНИ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8"/>
          <a:stretch/>
        </p:blipFill>
        <p:spPr bwMode="auto">
          <a:xfrm>
            <a:off x="826020" y="1457050"/>
            <a:ext cx="1855263" cy="2668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 педагога-психолога\ЭМОЦИОНАЛЬНЫЙ ТРЕНАЖЁР KIDS\ИГРА - КАРТОЧКИ\КАРТОЧКИ - КИДС - ПО ОДНОЙ\ПОДСКАЗКИ\ПОХВАЛИТЬ\ЛИЦО - ПОХВАЛИ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28" y="1415885"/>
            <a:ext cx="1871216" cy="2609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 педагога-психолога\ЭМОЦИОНАЛЬНЫЙ ТРЕНАЖЁР KIDS\ИГРА - КАРТОЧКИ\КАРТОЧКИ - КИДС - ПО ОДНОЙ\ПОДСКАЗКИ\ПОЗАБОТИТЬСЯ\ЛИЦО -  ПОЗАБОТИТЬС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65" y="4025542"/>
            <a:ext cx="1944216" cy="262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та педагога-психолога\ЭМОЦИОНАЛЬНЫЙ ТРЕНАЖЁР KIDS\ИГРА - КАРТОЧКИ\КАРТОЧКИ - КИДС - ПО ОДНОЙ\ПОДСКАЗКИ\ВНИМАНИЕ\ЛИЦО -   ВНИМАНИ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63690"/>
            <a:ext cx="1872208" cy="259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та педагога-психолога\ЭМОЦИОНАЛЬНЫЙ ТРЕНАЖЁР KIDS\ИГРА - КАРТОЧКИ\КАРТОЧКИ - КИДС - ПО ОДНОЙ\ПОДСКАЗКИ\ПОДДЕРЖКА\ЛИЦО - ПОДДЕРЖКА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96" r="-1"/>
          <a:stretch/>
        </p:blipFill>
        <p:spPr bwMode="auto">
          <a:xfrm>
            <a:off x="375094" y="4086248"/>
            <a:ext cx="1886945" cy="2563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абота педагога-психолога\ЭМОЦИОНАЛЬНЫЙ ТРЕНАЖЁР KIDS\ИГРА - КАРТОЧКИ\КАРТОЧКИ - КИДС - ПО ОДНОЙ\ПОДСКАЗКИ\ЭМПАТИЯ\ЛИЦО -  ЭМПАТИЯ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7440"/>
            <a:ext cx="1829343" cy="248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работа педагога-психолога\ЭМОЦИОНАЛЬНЫЙ ТРЕНАЖЁР KIDS\ИГРА - КАРТОЧКИ\КАРТОЧКИ - КИДС - ПО ОДНОЙ\ПОДСКАЗКИ\СТРАТЕГИЯ\ЛИЦО - СТРАТЕГИЯ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36" y="3982241"/>
            <a:ext cx="1897800" cy="262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6881" y="404664"/>
            <a:ext cx="7798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КАРТОЧКИ - ИНСТРУМЕНТЫ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472315"/>
            <a:ext cx="6938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РАБОТАЮТ КАРТОЧКИ?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hp\Saved Games\Desktop\фото мне\20191113_18205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570" y="1574379"/>
            <a:ext cx="5344455" cy="4464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09795" y="1556792"/>
            <a:ext cx="3456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Страхи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Хотелки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Отвлечение,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Стратегия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Физическое состояние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Позаботиться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Неудача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алить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Непослушание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Агрессивные поступки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3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23850" y="476885"/>
            <a:ext cx="8184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ЧЁМ СОСТОИТ ПРЕИМУЩЕСТВО ИГРЫ?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652135" y="1701165"/>
            <a:ext cx="324739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endParaRPr lang="en-US" sz="2400" b="0" i="1" dirty="0">
              <a:latin typeface="Wingdings" panose="05000000000000000000" charset="0"/>
              <a:cs typeface="Calibri" panose="020F0502020204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3200" b="0" i="1" dirty="0" smtClean="0">
                <a:latin typeface="Wingdings" panose="05000000000000000000" charset="0"/>
                <a:cs typeface="Calibri" panose="020F0502020204030204" charset="0"/>
              </a:rPr>
              <a:t>ü</a:t>
            </a:r>
            <a:r>
              <a:rPr lang="ru-RU" sz="3200" b="0" i="1" dirty="0" smtClean="0">
                <a:latin typeface="Wingdings" panose="05000000000000000000" charset="0"/>
                <a:cs typeface="Calibri" panose="020F0502020204030204" charset="0"/>
              </a:rPr>
              <a:t> </a:t>
            </a:r>
            <a:r>
              <a:rPr lang="ru-RU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игротехники</a:t>
            </a:r>
            <a:endParaRPr lang="ru-RU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charset="0"/>
              <a:buNone/>
            </a:pPr>
            <a:endParaRPr lang="ru-RU" altLang="en-US" sz="3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3200" b="1" i="1" dirty="0" err="1" smtClean="0">
                <a:latin typeface="Times New Roman" panose="02020603050405020304" pitchFamily="18" charset="0"/>
                <a:cs typeface="Calibri" panose="020F0502020204030204" charset="0"/>
              </a:rPr>
              <a:t>психотерапии</a:t>
            </a:r>
            <a:endParaRPr lang="en-US" sz="3200" b="1" i="1" dirty="0">
              <a:latin typeface="Times New Roman" panose="02020603050405020304" pitchFamily="18" charset="0"/>
              <a:cs typeface="Calibri" panose="020F050202020403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sz="3200" b="1" i="1" dirty="0">
              <a:latin typeface="Times New Roman" panose="02020603050405020304" pitchFamily="18" charset="0"/>
              <a:cs typeface="Calibri" panose="020F05020202040302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3200" b="1" i="1" dirty="0" err="1">
                <a:latin typeface="Times New Roman" panose="02020603050405020304" pitchFamily="18" charset="0"/>
                <a:cs typeface="Calibri" panose="020F0502020204030204" charset="0"/>
              </a:rPr>
              <a:t>коучинга</a:t>
            </a:r>
            <a:endParaRPr lang="en-US" sz="3200" b="1" i="1" dirty="0">
              <a:latin typeface="Times New Roman" panose="02020603050405020304" pitchFamily="18" charset="0"/>
              <a:cs typeface="Calibri" panose="020F0502020204030204" charset="0"/>
            </a:endParaRPr>
          </a:p>
          <a:p>
            <a:pPr marL="266700" indent="-266700"/>
            <a:r>
              <a:rPr lang="en-US" sz="24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endParaRPr lang="en-US" altLang="en-US" sz="2400" b="0" i="1" dirty="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2050" name="Picture 2" descr="C:\Documents and Settings\Администратор.ОЛЯ\Рабочий стол\ВСЕ ФОТО\ФОТО 23-24\23-24 ФОТО ДЛЯ ФИЛЬМА\ДЕНЬ ОТКРЫТЫХ ДВЕРЕЙ\16802532787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77" b="19204"/>
          <a:stretch>
            <a:fillRect/>
          </a:stretch>
        </p:blipFill>
        <p:spPr bwMode="auto">
          <a:xfrm>
            <a:off x="323850" y="1412875"/>
            <a:ext cx="5082540" cy="4779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237" y="260648"/>
            <a:ext cx="7925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– Р.П.РЕШЕТНИКОВО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№ 1 - 6 ОКТЯБРЯ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Администратор.ОЛЯ\Рабочий стол\ВСЕ ФОТО\ФОТО 23-24\23-24 ФОТО ДЛЯ ФИЛЬМА\КИДС\ОКТЯБРЬ\KIDS - РЕШЕТНИКОВО\6 ОКТЯБРЯ\16993684476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6" b="30952"/>
          <a:stretch>
            <a:fillRect/>
          </a:stretch>
        </p:blipFill>
        <p:spPr bwMode="auto">
          <a:xfrm>
            <a:off x="1403648" y="1524802"/>
            <a:ext cx="5806497" cy="507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ОЛЯ\Рабочий стол\ВСЕ ФОТО\ФОТО 23-24\23-24 ФОТО ДЛЯ ФИЛЬМА\ДЛЯ ФИЛЬМА\16993672906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69"/>
          <a:stretch>
            <a:fillRect/>
          </a:stretch>
        </p:blipFill>
        <p:spPr bwMode="auto">
          <a:xfrm>
            <a:off x="1148732" y="1690290"/>
            <a:ext cx="6718352" cy="4619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88640"/>
            <a:ext cx="8005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– С.СПАС-ЗАУЛОК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ОКТЯБРЯ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ОЛЯ\Рабочий стол\ВСЕ ФОТО\ФОТО 23-24\23-24 ФОТО ДЛЯ ФИЛЬМА\ИГРА 2 - 16 И 17 НОЯБРЯ\17011712983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47"/>
          <a:stretch>
            <a:fillRect/>
          </a:stretch>
        </p:blipFill>
        <p:spPr bwMode="auto">
          <a:xfrm>
            <a:off x="990058" y="1628800"/>
            <a:ext cx="6966318" cy="4809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483" y="188640"/>
            <a:ext cx="7925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– Р.П.РЕШЕТНИКОВО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№ 2 - 16 НОЯБРЯ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773" y="1886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– С.СПАС-ЗАУЛОК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№ 2 - 17 НОЯБРЯ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Администратор.ОЛЯ\Рабочий стол\ВСЕ ФОТО\ФОТО 23-24\23-24 ФОТО ДЛЯ ФИЛЬМА\ИГРА 2 - 16 И 17 НОЯБРЯ\17011712981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3"/>
          <a:stretch>
            <a:fillRect/>
          </a:stretch>
        </p:blipFill>
        <p:spPr bwMode="auto">
          <a:xfrm>
            <a:off x="1750820" y="1579596"/>
            <a:ext cx="5786375" cy="495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237" y="260648"/>
            <a:ext cx="7925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– Р.П.РЕШЕТНИКОВО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№ 3 - 14 ДЕКАБРЯ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Администратор.ОЛЯ\Рабочий стол\ВСЕ ФОТО\ФОТО 23-24\23-24 ФОТО ДЛЯ ФИЛЬМА\ИГРА 3 - 12 И 14 ДЕКАБРЯ\14.12.23 РЕШЕТО\IMG-20231214-WA0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70" y="1481937"/>
            <a:ext cx="6706085" cy="502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793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ФОТОПРИЛОЖЕНИЕ – ИЗ ОПЫТА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669" y="105471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– С.СПАС-ЗАУЛОК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Documents and Settings\Администратор.ОЛЯ\Рабочий стол\ВСЕ ФОТО\ФОТО 23-24\23-24 ФОТО ДЛЯ ФИЛЬМА\ИГРА 3 - 12 И 14 ДЕКАБРЯ\12.12.23 СПАС\IMG_20231215_1115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0" y="2162133"/>
            <a:ext cx="7728357" cy="4105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а также повышение компетентности родителей (законных представителей) в вопросах развития и воспитания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754760" cy="3727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здоровья детей,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их эмоционального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4663"/>
            <a:ext cx="785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Администратор.ОЛЯ\Рабочий стол\ФОП Д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" r="5780"/>
          <a:stretch>
            <a:fillRect/>
          </a:stretch>
        </p:blipFill>
        <p:spPr bwMode="auto">
          <a:xfrm>
            <a:off x="2483768" y="3610428"/>
            <a:ext cx="1932157" cy="28189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Администратор.ОЛЯ\Рабочий стол\ФОП ДО - РЕКОМ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9" t="3541" r="5802" b="5083"/>
          <a:stretch>
            <a:fillRect/>
          </a:stretch>
        </p:blipFill>
        <p:spPr bwMode="auto">
          <a:xfrm>
            <a:off x="4685624" y="4365104"/>
            <a:ext cx="1358080" cy="206428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3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669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СПАС-ЗАУЛКОВСКАЯ СЕЛЬСКАЯ БИБЛИОТЕКА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ДЕКАБРЯ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Documents and Settings\Администратор.ОЛЯ\Рабочий стол\ВСЕ ФОТО\ФОТО 23-24\23-24 ФОТО ДЛЯ ФИЛЬМА\ИГРА 3 - 12 И 14 ДЕКАБРЯ\10-01-2024_17-40-16\IMG_20231210_2200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9" y="1556792"/>
            <a:ext cx="7560840" cy="497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3005877"/>
              </p:ext>
            </p:extLst>
          </p:nvPr>
        </p:nvGraphicFramePr>
        <p:xfrm>
          <a:off x="1043608" y="1700808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8217" y="476672"/>
            <a:ext cx="646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ВЫБОР СИТУАЦИЙ  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85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71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ШКОЛЫ РОДИТЕЛЬСТВА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ЗА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5265548"/>
              </p:ext>
            </p:extLst>
          </p:nvPr>
        </p:nvGraphicFramePr>
        <p:xfrm>
          <a:off x="395536" y="1556792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57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26539" y="1484782"/>
            <a:ext cx="402653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слабые и сильные родительские стороны</a:t>
            </a:r>
          </a:p>
          <a:p>
            <a:pPr lvl="0" indent="0">
              <a:buFont typeface="Wingdings" panose="05000000000000000000" pitchFamily="2" charset="2"/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«увидеть» как другие родители решают непростые семейные ситуации</a:t>
            </a:r>
          </a:p>
          <a:p>
            <a:pPr lvl="0" indent="0">
              <a:buFont typeface="Wingdings" panose="05000000000000000000" pitchFamily="2" charset="2"/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перенять их успешный опыт </a:t>
            </a:r>
          </a:p>
          <a:p>
            <a:pPr lvl="0" indent="0">
              <a:buFont typeface="Wingdings" panose="05000000000000000000" pitchFamily="2" charset="2"/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потренировать соответствующие навыки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428845"/>
            <a:ext cx="642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ПОЗВОЛИЛИ  РОДИТЕЛЯМ: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Documents and Settings\Администратор.ОЛЯ\Рабочий стол\ВСЕ ФОТО\ФОТО 23-24\23-24 ФОТО ДЛЯ ФИЛЬМА\ДЕНЬ ОТКРЫТЫХ ДВЕРЕЙ\1680773541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1" y="1658119"/>
            <a:ext cx="4780463" cy="367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392" y="260648"/>
            <a:ext cx="7703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 ИГР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РОДИТЕЛИ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59" y="1645643"/>
            <a:ext cx="6015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свою родительскую позицию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причины нарушений в отношениях со своим ребёнком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на каком этапе находится ребёнок и на сколько для него важна родительская любовь и привязанность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Найдут варианты решения сложных конфликтных ситуаций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Освоят техники эффективного общения с ребёнком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Сформулируют новый взгляд на отношение со своим ребёнком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Documents and Settings\Администратор.ОЛЯ\Рабочий стол\ВСЕ ФОТО\ФОТО 23-24\23-24 ФОТО ДЛЯ ФИЛЬМА\ИГРЫ - ШКОЛА РОДИТЕЛЬСТВА\ИГРА - РЕШЕТНИКОВО\169943960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756410"/>
            <a:ext cx="2941420" cy="3479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467995" y="6151245"/>
            <a:ext cx="80791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https://www.youtube.com/live/M712ocJw8Bw?si=NOv7517bwQNnU1SE</a:t>
            </a:r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71" t="52132" b="3325"/>
          <a:stretch>
            <a:fillRect/>
          </a:stretch>
        </p:blipFill>
        <p:spPr>
          <a:xfrm>
            <a:off x="539750" y="1484630"/>
            <a:ext cx="7922260" cy="4342765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292480" y="260648"/>
            <a:ext cx="8712200" cy="1008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ctr"/>
            <a:r>
              <a:rPr lang="ru-RU" sz="2000" b="1" dirty="0" smtClean="0">
                <a:latin typeface="Times New Roman" panose="02020603050405020304" pitchFamily="18" charset="0"/>
                <a:cs typeface="Calibri" panose="020F0502020204030204" charset="0"/>
              </a:rPr>
              <a:t>СЪЁМКИ ПРЯМОГО ЭФИРА</a:t>
            </a:r>
          </a:p>
          <a:p>
            <a:pPr indent="0" algn="ctr"/>
            <a:r>
              <a:rPr lang="en-US" sz="2000" b="1" dirty="0" smtClean="0">
                <a:latin typeface="Times New Roman" panose="02020603050405020304" pitchFamily="18" charset="0"/>
                <a:cs typeface="Calibri" panose="020F0502020204030204" charset="0"/>
              </a:rPr>
              <a:t>г</a:t>
            </a:r>
            <a:r>
              <a:rPr lang="en-US" sz="2000" b="1" dirty="0">
                <a:latin typeface="Times New Roman" panose="02020603050405020304" pitchFamily="18" charset="0"/>
                <a:cs typeface="Calibri" panose="020F0502020204030204" charset="0"/>
              </a:rPr>
              <a:t>. </a:t>
            </a:r>
            <a:r>
              <a:rPr lang="ru-RU" altLang="en-US" sz="2000" b="1" dirty="0">
                <a:latin typeface="Times New Roman" panose="02020603050405020304" pitchFamily="18" charset="0"/>
                <a:cs typeface="Calibri" panose="020F0502020204030204" charset="0"/>
              </a:rPr>
              <a:t>МОСКВА. ИЗДАТЕЛЬСКИЙ ДОМ </a:t>
            </a:r>
            <a:r>
              <a:rPr lang="en-US" sz="2000" b="1" dirty="0">
                <a:latin typeface="Times New Roman" panose="02020603050405020304" pitchFamily="18" charset="0"/>
                <a:cs typeface="Calibri" panose="020F0502020204030204" charset="0"/>
              </a:rPr>
              <a:t> "П</a:t>
            </a:r>
            <a:r>
              <a:rPr lang="ru-RU" altLang="en-US" sz="2000" b="1" dirty="0">
                <a:latin typeface="Times New Roman" panose="02020603050405020304" pitchFamily="18" charset="0"/>
                <a:cs typeface="Calibri" panose="020F0502020204030204" charset="0"/>
              </a:rPr>
              <a:t>ЕРВОЕ СЕНТЯБРЯ</a:t>
            </a:r>
            <a:r>
              <a:rPr lang="en-US" sz="2000" b="1" dirty="0">
                <a:latin typeface="Times New Roman" panose="02020603050405020304" pitchFamily="18" charset="0"/>
                <a:cs typeface="Calibri" panose="020F0502020204030204" charset="0"/>
              </a:rPr>
              <a:t>" </a:t>
            </a:r>
          </a:p>
          <a:p>
            <a:pPr indent="0" algn="ctr"/>
            <a:r>
              <a:rPr lang="en-US" sz="2000" b="1" dirty="0">
                <a:latin typeface="Times New Roman" panose="02020603050405020304" pitchFamily="18" charset="0"/>
                <a:cs typeface="Calibri" panose="020F0502020204030204" charset="0"/>
              </a:rPr>
              <a:t>19 </a:t>
            </a:r>
            <a:r>
              <a:rPr lang="ru-RU" altLang="en-US" sz="2000" b="1" dirty="0" smtClean="0">
                <a:latin typeface="Times New Roman" panose="02020603050405020304" pitchFamily="18" charset="0"/>
                <a:cs typeface="Calibri" panose="020F0502020204030204" charset="0"/>
              </a:rPr>
              <a:t>декабря</a:t>
            </a:r>
            <a:r>
              <a:rPr lang="en-US" sz="2000" b="1" dirty="0" smtClean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Calibri" panose="020F0502020204030204" charset="0"/>
              </a:rPr>
              <a:t>2023 г. </a:t>
            </a:r>
            <a:endParaRPr lang="en-US" altLang="en-US" sz="2000" b="1" dirty="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5997"/>
            <a:ext cx="7854044" cy="9198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здательском доме «1 сентября»,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 Москва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.ОЛЯ\Мои документы\Загрузки\12-11-2024_19-16-43\17314281890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5861"/>
            <a:ext cx="5976664" cy="22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.ОЛЯ\Мои документы\Загрузки\12-11-2024_19-16-43\1731428188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7" y="3789040"/>
            <a:ext cx="3888432" cy="27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175226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ОКТЯБРЯ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7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на перспективу: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7787208" cy="4879424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Продолжать работу Школы </a:t>
            </a:r>
            <a:r>
              <a:rPr lang="ru-RU" dirty="0" err="1" smtClean="0"/>
              <a:t>Родительства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Внедрять новые онлайн формы взаимодействия с родителями: </a:t>
            </a:r>
            <a:r>
              <a:rPr lang="ru-RU" dirty="0" err="1" smtClean="0"/>
              <a:t>вебинары</a:t>
            </a:r>
            <a:r>
              <a:rPr lang="ru-RU" dirty="0" smtClean="0"/>
              <a:t>, вопрос-ответы, онлайн-игры</a:t>
            </a:r>
          </a:p>
          <a:p>
            <a:endParaRPr lang="ru-RU" dirty="0" smtClean="0"/>
          </a:p>
          <a:p>
            <a:r>
              <a:rPr lang="ru-RU" dirty="0" smtClean="0"/>
              <a:t>Оказывать психолого-педагогическое сопровождение родителю, нуждающемуся в индивидуальной помощи по программе: «Кросс-</a:t>
            </a:r>
            <a:r>
              <a:rPr lang="ru-RU" dirty="0" err="1" smtClean="0"/>
              <a:t>коучинг</a:t>
            </a:r>
            <a:r>
              <a:rPr lang="ru-RU" dirty="0" smtClean="0"/>
              <a:t>. Коррекция поведения детей и подростков»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1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954"/>
          <a:stretch>
            <a:fillRect/>
          </a:stretch>
        </p:blipFill>
        <p:spPr bwMode="auto">
          <a:xfrm>
            <a:off x="541832" y="3423218"/>
            <a:ext cx="259228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1700808"/>
            <a:ext cx="835292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высшей квалификационной категории , консультант по детско-родительским отношениям, </a:t>
            </a:r>
            <a:r>
              <a:rPr lang="ru-RU" sz="24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игропрактик</a:t>
            </a:r>
            <a:r>
              <a:rPr lang="ru-RU" sz="24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мак-</a:t>
            </a:r>
            <a:r>
              <a:rPr lang="ru-RU" sz="2400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endParaRPr lang="ru-RU" sz="2400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270" y="188640"/>
            <a:ext cx="6972229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ВСЕХ К СОТРУДНИЧЕСТВУ!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2238" y="3789040"/>
            <a:ext cx="335401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hlinkClick r:id="rId4"/>
              </a:rPr>
              <a:t>LLKKDDVV</a:t>
            </a:r>
            <a:r>
              <a:rPr lang="ru-RU" sz="2400" b="1" u="sng" dirty="0">
                <a:hlinkClick r:id="rId4"/>
              </a:rPr>
              <a:t>@</a:t>
            </a:r>
            <a:r>
              <a:rPr lang="en-US" sz="2400" b="1" u="sng" dirty="0">
                <a:hlinkClick r:id="rId4"/>
              </a:rPr>
              <a:t>mail</a:t>
            </a:r>
            <a:r>
              <a:rPr lang="ru-RU" sz="2400" b="1" u="sng" dirty="0">
                <a:hlinkClick r:id="rId4"/>
              </a:rPr>
              <a:t>.</a:t>
            </a:r>
            <a:r>
              <a:rPr lang="en-US" sz="2400" b="1" u="sng" dirty="0" err="1">
                <a:hlinkClick r:id="rId4"/>
              </a:rPr>
              <a:t>ru</a:t>
            </a:r>
            <a:endParaRPr lang="ru-RU" sz="2400" dirty="0"/>
          </a:p>
          <a:p>
            <a:r>
              <a:rPr lang="ru-RU" sz="2400" b="1" dirty="0" smtClean="0"/>
              <a:t> </a:t>
            </a:r>
            <a:r>
              <a:rPr lang="ru-RU" sz="2400" b="1" dirty="0"/>
              <a:t>+</a:t>
            </a:r>
            <a:r>
              <a:rPr lang="ru-RU" sz="2400" b="1" dirty="0" smtClean="0"/>
              <a:t>7-929-593-71-82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3243" y="5656000"/>
            <a:ext cx="746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Драгушан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Людмила Константиновна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647056"/>
          </a:xfrm>
        </p:spPr>
        <p:txBody>
          <a:bodyPr>
            <a:noAutofit/>
          </a:bodyPr>
          <a:lstStyle/>
          <a:p>
            <a:pPr lvl="0" algn="ctr"/>
            <a:r>
              <a:rPr lang="ru-RU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в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дошкольном отделении»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965388" y="1916832"/>
            <a:ext cx="3816424" cy="4824536"/>
          </a:xfrm>
          <a:prstGeom prst="rect">
            <a:avLst/>
          </a:prstGeom>
        </p:spPr>
        <p:txBody>
          <a:bodyPr>
            <a:normAutofit fontScale="2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lnSpc>
                <a:spcPct val="220000"/>
              </a:lnSpc>
              <a:buNone/>
            </a:pPr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 – САМАЯ ТРУДНАЯ ПРОФЕССИЯ</a:t>
            </a:r>
          </a:p>
          <a:p>
            <a:pPr marL="0" lvl="0" indent="0" algn="ctr">
              <a:lnSpc>
                <a:spcPct val="220000"/>
              </a:lnSpc>
              <a:buNone/>
            </a:pPr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СВЕТЕ, </a:t>
            </a:r>
          </a:p>
          <a:p>
            <a:pPr marL="0" lvl="0" indent="0" algn="ctr">
              <a:lnSpc>
                <a:spcPct val="220000"/>
              </a:lnSpc>
              <a:buNone/>
            </a:pPr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НИКТО К НЕЙ </a:t>
            </a:r>
          </a:p>
          <a:p>
            <a:pPr marL="0" lvl="0" indent="0" algn="ctr">
              <a:lnSpc>
                <a:spcPct val="220000"/>
              </a:lnSpc>
              <a:buNone/>
            </a:pPr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ГОТОВИТ</a:t>
            </a:r>
          </a:p>
          <a:p>
            <a:pPr algn="ctr">
              <a:lnSpc>
                <a:spcPct val="170000"/>
              </a:lnSpc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Documents and Settings\Администратор.ОЛЯ\Рабочий стол\ВСЕ ФОТО\ФОТО 23-24\23-24 ФОТО ДЛЯ ФИЛЬМА\ИГРЫ - ШКОЛА РОДИТЕЛЬСТВА\ИГРА - РЕШЕТНИКОВО\1699439602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86"/>
          <a:stretch>
            <a:fillRect/>
          </a:stretch>
        </p:blipFill>
        <p:spPr bwMode="auto">
          <a:xfrm>
            <a:off x="467544" y="1709144"/>
            <a:ext cx="4475904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3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7517" y="1628800"/>
            <a:ext cx="4398416" cy="46474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собрания: </a:t>
            </a:r>
            <a:endParaRPr lang="ru-RU" sz="20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общие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встреча-знакомство</a:t>
            </a:r>
          </a:p>
          <a:p>
            <a:pPr lvl="0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кабинете педагога-психолога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</a:t>
            </a: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групповые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в присутствии </a:t>
            </a:r>
            <a:r>
              <a:rPr lang="ru-RU" sz="20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родителеля</a:t>
            </a:r>
            <a:endParaRPr lang="ru-RU" sz="20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(законного представителя)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дверей</a:t>
            </a:r>
            <a:endParaRPr lang="ru-RU" sz="20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sz="20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стенгазеты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</a:t>
            </a:r>
            <a:endParaRPr lang="ru-RU" sz="20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 </a:t>
            </a:r>
            <a:r>
              <a:rPr lang="ru-RU" sz="20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i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одительства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Администратор.ОЛЯ\Рабочий стол\ВСЕ ФОТО\2022-2023 ФОТО\РОДИТЕЛИ\1 ОТД\ПЕРВАЯ ВСТРЕЧА\1676226422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12" y="1509872"/>
            <a:ext cx="4011748" cy="4457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03648" y="316969"/>
            <a:ext cx="6458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РАБОТЫ С РОДИТЕЛЯМИ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13223"/>
            <a:ext cx="4252147" cy="43704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с игровым эмоциональным тренажёром «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помочь освоить эффективные инструменты коммуникации между родителем и ребёнком с целью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отработки навыков вывода ребёнка из неадекватных эмоциональных состояний</a:t>
            </a:r>
          </a:p>
          <a:p>
            <a:endParaRPr lang="ru-RU" sz="1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1" y="480360"/>
            <a:ext cx="6091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«ШКОЛА РОДИТЕЛЬСТВА»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Documents and Settings\Администратор.ОЛЯ\Рабочий стол\ВСЕ ФОТО\ФОТО 23-24\23-24 ФОТО ДЛЯ ФИЛЬМА\ИГРЫ С РОДИТЕЛЯМИ\167620563271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5"/>
          <a:stretch>
            <a:fillRect/>
          </a:stretch>
        </p:blipFill>
        <p:spPr bwMode="auto">
          <a:xfrm>
            <a:off x="4305625" y="1916832"/>
            <a:ext cx="4463090" cy="330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5625" y="5483486"/>
            <a:ext cx="433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Индивидуальная игра с семьёй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446471"/>
            <a:ext cx="752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«ШКОЛЫ РОДИТЕЛЬСТВА»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Администратор.ОЛЯ\Рабочий стол\ВСЕ ФОТО\ФОТО 23-24\23-24 ФОТО ДЛЯ ФИЛЬМА\ИГРЫ НА РОД. СОБР\20220331_1123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33946"/>
            <a:ext cx="2550946" cy="315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56792"/>
            <a:ext cx="5760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отработать навыки управления эмоциональным состоянием родителя (законного представителя):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самоконтроля и снижения уровня интенсивности эмоций, на примере игрового эмоционального тренажёра 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уметь понимать эмоции свои, как родителя, так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получить навык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конкретных необходимых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овладеть навыками решения конфликтных ситуаций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.ОЛЯ\Мои документы\Загрузки\2023-03-21_022715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" t="2376"/>
          <a:stretch/>
        </p:blipFill>
        <p:spPr bwMode="auto">
          <a:xfrm>
            <a:off x="3581278" y="343369"/>
            <a:ext cx="5149796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3297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АВТОР ТРЕНАЖЁРА</a:t>
            </a:r>
          </a:p>
          <a:p>
            <a:pPr algn="ctr"/>
            <a:r>
              <a:rPr lang="ru-RU" dirty="0" smtClean="0"/>
              <a:t>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ДЕПУТАТОВА Л.</a:t>
            </a:r>
          </a:p>
          <a:p>
            <a:pPr marL="285750" indent="-285750" algn="ctr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ТРЕНЕР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ЭМОЦИОНАЛЬНОМУ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hp\Saved Games\Desktop\фото мне\20191113_182147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7" t="8131" r="4828" b="6357"/>
          <a:stretch/>
        </p:blipFill>
        <p:spPr bwMode="auto">
          <a:xfrm>
            <a:off x="446086" y="3212976"/>
            <a:ext cx="2940626" cy="23762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8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работа педагога-психолога\ЭМОЦИОНАЛЬНЫЙ ТРЕНАЖЁР KIDS\ИГРА - КАРТОЧКИ\КАРТОЧКИ - КИДС - ПО ОДНОЙ\ВОПРОСЫ РОДИТЕЛЮ\0 ВОПРОСЫ РОДИТЕЛЮ - ЛИЦ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487769"/>
            <a:ext cx="1855789" cy="250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та педагога-психолога\ЭМОЦИОНАЛЬНЫЙ ТРЕНАЖЁР KIDS\ИГРА - КАРТОЧКИ\КАРТОЧКИ - КИДС - ПО ОДНОЙ\ИНСТРУМЕНТЫ РОДИТЕЛЮ\0  ИНСТРУМЕНТЫ РОДИТЕЛЮ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345" y="3973133"/>
            <a:ext cx="1964186" cy="2719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7749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КАРТОЧКИ  РОДИТЕЛЮ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работа педагога-психолога\ЭМОЦИОНАЛЬНЫЙ ТРЕНАЖЁР KIDS\ИГРА - КАРТОЧКИ\КАРТОЧКИ - КИДС - ПО ОДНОЙ\ВОПРОСЫ РОДИТЕЛЮ\11 ВОПРОСЫ РОДИТЕЛЮ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81" y="1530918"/>
            <a:ext cx="1770045" cy="245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 педагога-психолога\ЭМОЦИОНАЛЬНЫЙ ТРЕНАЖЁР KIDS\ИГРА - КАРТОЧКИ\КАРТОЧКИ - КИДС - ПО ОДНОЙ\ВОПРОСЫ РОДИТЕЛЮ\17 ВОПРОСЫ РОДИТЕЛЮ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94" y="1476106"/>
            <a:ext cx="1803520" cy="249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та педагога-психолога\ЭМОЦИОНАЛЬНЫЙ ТРЕНАЖЁР KIDS\ИГРА - КАРТОЧКИ\КАРТОЧКИ - КИДС - ПО ОДНОЙ\ВОПРОСЫ РОДИТЕЛЮ\6 ВОПРОСЫ РОДИТЕЛЮ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26" y="1533083"/>
            <a:ext cx="1800200" cy="244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та педагога-психолога\ЭМОЦИОНАЛЬНЫЙ ТРЕНАЖЁР KIDS\ИГРА - КАРТОЧКИ\КАРТОЧКИ - КИДС - ПО ОДНОЙ\ИНСТРУМЕНТЫ РОДИТЕЛЮ\6 ИНСТРУМЕНТЫ РОДИТЕЛЮ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81" y="4096770"/>
            <a:ext cx="1815057" cy="251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работа педагога-психолога\ЭМОЦИОНАЛЬНЫЙ ТРЕНАЖЁР KIDS\ИГРА - КАРТОЧКИ\КАРТОЧКИ - КИДС - ПО ОДНОЙ\ИНСТРУМЕНТЫ РОДИТЕЛЮ\14 ИНСТРУМЕНТЫ РОДИТЕЛЮ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50" y="4125889"/>
            <a:ext cx="1827820" cy="2483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работа педагога-психолога\ЭМОЦИОНАЛЬНЫЙ ТРЕНАЖЁР KIDS\ИГРА - КАРТОЧКИ\КАРТОЧКИ - КИДС - ПО ОДНОЙ\ИНСТРУМЕНТЫ РОДИТЕЛЮ\16 ИНСТРУМЕНТЫ РОДИТЕЛЮ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68418"/>
            <a:ext cx="1743470" cy="2431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3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та педагога-психолога\ЭМОЦИОНАЛЬНЫЙ ТРЕНАЖЁР KIDS\ИГРА - КАРТОЧКИ\КАРТОЧКИ - КИДС - ПО ОДНОЙ\СТЕРЕОТИПЫ\0  СТЕРЕОТИП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74389"/>
            <a:ext cx="3456384" cy="2608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работа педагога-психолога\ЭМОЦИОНАЛЬНЫЙ ТРЕНАЖЁР KIDS\ИГРА - КАРТОЧКИ\КАРТОЧКИ - КИДС - ПО ОДНОЙ\СТЕРЕОТИПЫ\СТЕРЕОТИПЫ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9" y="4043551"/>
            <a:ext cx="3480505" cy="2578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6189" y="404664"/>
            <a:ext cx="6992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КАРТОЧКИ СТЕРЕОТИПЫ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работа педагога-психолога\ЭМОЦИОНАЛЬНЫЙ ТРЕНАЖЁР KIDS\ИГРА - КАРТОЧКИ\КАРТОЧКИ - КИДС - ПО ОДНОЙ\СТЕРЕОТИПЫ\СТЕРЕОТИПЫ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96207"/>
            <a:ext cx="3384376" cy="2554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25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789</TotalTime>
  <Words>557</Words>
  <Application>Microsoft Office PowerPoint</Application>
  <PresentationFormat>Экран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Презентация PowerPoint</vt:lpstr>
      <vt:lpstr>Презентация PowerPoint</vt:lpstr>
      <vt:lpstr>Тема «Школа Родительства                        в дошкольном отделении»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ШКОЛЫ РОДИТЕЛЬСТВА В ДИНАМИКЕ ЗА 2 ГОДА </vt:lpstr>
      <vt:lpstr>Презентация PowerPoint</vt:lpstr>
      <vt:lpstr>Презентация PowerPoint</vt:lpstr>
      <vt:lpstr>Презентация PowerPoint</vt:lpstr>
      <vt:lpstr>Выступление на вебинаре  в Издательском доме «1 сентября»,  г. Москва</vt:lpstr>
      <vt:lpstr>Работа на перспективу: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Оля</cp:lastModifiedBy>
  <cp:revision>583</cp:revision>
  <cp:lastPrinted>2024-01-10T15:11:00Z</cp:lastPrinted>
  <dcterms:created xsi:type="dcterms:W3CDTF">2019-11-13T20:22:00Z</dcterms:created>
  <dcterms:modified xsi:type="dcterms:W3CDTF">2025-05-21T08:48:31Z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D667343F60FF43F589A5642C606F03A7_12</vt:lpwstr>
  </property>
  <property fmtid="{D5CDD505-2E9C-101B-9397-08002B2CF9AE}" pid="3" name="KSOProductBuildVer">
    <vt:lpwstr>1049-12.2.0.13412</vt:lpwstr>
  </property>
</Properties>
</file>