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331" r:id="rId3"/>
    <p:sldId id="258" r:id="rId4"/>
    <p:sldId id="259" r:id="rId5"/>
    <p:sldId id="261" r:id="rId6"/>
    <p:sldId id="260" r:id="rId7"/>
    <p:sldId id="263" r:id="rId8"/>
    <p:sldId id="333" r:id="rId9"/>
    <p:sldId id="268" r:id="rId10"/>
    <p:sldId id="266" r:id="rId11"/>
    <p:sldId id="267" r:id="rId12"/>
    <p:sldId id="264" r:id="rId13"/>
    <p:sldId id="334" r:id="rId14"/>
    <p:sldId id="269" r:id="rId15"/>
    <p:sldId id="270" r:id="rId16"/>
    <p:sldId id="271" r:id="rId17"/>
    <p:sldId id="273" r:id="rId18"/>
    <p:sldId id="272" r:id="rId19"/>
    <p:sldId id="277" r:id="rId20"/>
    <p:sldId id="265" r:id="rId21"/>
    <p:sldId id="335" r:id="rId22"/>
    <p:sldId id="336" r:id="rId23"/>
    <p:sldId id="274" r:id="rId24"/>
    <p:sldId id="280" r:id="rId25"/>
    <p:sldId id="275" r:id="rId26"/>
    <p:sldId id="279" r:id="rId27"/>
    <p:sldId id="282" r:id="rId28"/>
    <p:sldId id="301" r:id="rId29"/>
    <p:sldId id="327" r:id="rId30"/>
    <p:sldId id="326" r:id="rId31"/>
    <p:sldId id="328" r:id="rId32"/>
    <p:sldId id="288" r:id="rId33"/>
    <p:sldId id="302" r:id="rId34"/>
    <p:sldId id="289" r:id="rId35"/>
    <p:sldId id="303" r:id="rId36"/>
    <p:sldId id="304" r:id="rId37"/>
    <p:sldId id="306" r:id="rId38"/>
    <p:sldId id="314" r:id="rId39"/>
    <p:sldId id="315" r:id="rId40"/>
    <p:sldId id="308" r:id="rId41"/>
    <p:sldId id="310" r:id="rId42"/>
    <p:sldId id="311" r:id="rId43"/>
    <p:sldId id="319" r:id="rId44"/>
    <p:sldId id="312" r:id="rId45"/>
    <p:sldId id="313" r:id="rId46"/>
    <p:sldId id="337" r:id="rId47"/>
    <p:sldId id="307" r:id="rId4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DA3A855F-9A5F-437C-88F7-6F12D5F44114}">
          <p14:sldIdLst>
            <p14:sldId id="256"/>
            <p14:sldId id="331"/>
            <p14:sldId id="258"/>
            <p14:sldId id="259"/>
            <p14:sldId id="261"/>
            <p14:sldId id="260"/>
            <p14:sldId id="263"/>
            <p14:sldId id="333"/>
            <p14:sldId id="268"/>
            <p14:sldId id="266"/>
            <p14:sldId id="267"/>
            <p14:sldId id="264"/>
            <p14:sldId id="334"/>
            <p14:sldId id="269"/>
            <p14:sldId id="270"/>
            <p14:sldId id="271"/>
            <p14:sldId id="273"/>
            <p14:sldId id="272"/>
            <p14:sldId id="277"/>
            <p14:sldId id="265"/>
            <p14:sldId id="335"/>
            <p14:sldId id="336"/>
            <p14:sldId id="274"/>
            <p14:sldId id="280"/>
            <p14:sldId id="275"/>
            <p14:sldId id="279"/>
            <p14:sldId id="282"/>
            <p14:sldId id="301"/>
            <p14:sldId id="327"/>
            <p14:sldId id="326"/>
            <p14:sldId id="328"/>
            <p14:sldId id="288"/>
            <p14:sldId id="302"/>
            <p14:sldId id="289"/>
            <p14:sldId id="303"/>
            <p14:sldId id="304"/>
            <p14:sldId id="306"/>
            <p14:sldId id="314"/>
            <p14:sldId id="315"/>
            <p14:sldId id="308"/>
            <p14:sldId id="310"/>
            <p14:sldId id="311"/>
            <p14:sldId id="319"/>
            <p14:sldId id="312"/>
            <p14:sldId id="313"/>
            <p14:sldId id="337"/>
            <p14:sldId id="307"/>
          </p14:sldIdLst>
        </p14:section>
        <p14:section name="Раздел без заголовка" id="{F89D5A84-446E-447C-9FA5-EEFFF796C5AE}">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13" autoAdjust="0"/>
    <p:restoredTop sz="92674" autoAdjust="0"/>
  </p:normalViewPr>
  <p:slideViewPr>
    <p:cSldViewPr>
      <p:cViewPr varScale="1">
        <p:scale>
          <a:sx n="71" d="100"/>
          <a:sy n="71" d="100"/>
        </p:scale>
        <p:origin x="-1590" y="-108"/>
      </p:cViewPr>
      <p:guideLst>
        <p:guide orient="horz" pos="2160"/>
        <p:guide pos="2880"/>
      </p:guideLst>
    </p:cSldViewPr>
  </p:slideViewPr>
  <p:outlineViewPr>
    <p:cViewPr>
      <p:scale>
        <a:sx n="33" d="100"/>
        <a:sy n="33" d="100"/>
      </p:scale>
      <p:origin x="0" y="4344"/>
    </p:cViewPr>
  </p:outlineViewPr>
  <p:notesTextViewPr>
    <p:cViewPr>
      <p:scale>
        <a:sx n="1" d="1"/>
        <a:sy n="1" d="1"/>
      </p:scale>
      <p:origin x="0" y="0"/>
    </p:cViewPr>
  </p:notesTextViewPr>
  <p:sorterViewPr>
    <p:cViewPr>
      <p:scale>
        <a:sx n="100" d="100"/>
        <a:sy n="100" d="100"/>
      </p:scale>
      <p:origin x="0" y="1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283CF1-0FFC-4C12-9023-552782D270B8}" type="datetimeFigureOut">
              <a:rPr lang="ru-RU" smtClean="0"/>
              <a:t>09.03.2017</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8D8921-4FC4-406C-A78F-892596278A5E}" type="slidenum">
              <a:rPr lang="ru-RU" smtClean="0"/>
              <a:t>‹#›</a:t>
            </a:fld>
            <a:endParaRPr lang="ru-RU" dirty="0"/>
          </a:p>
        </p:txBody>
      </p:sp>
    </p:spTree>
    <p:extLst>
      <p:ext uri="{BB962C8B-B14F-4D97-AF65-F5344CB8AC3E}">
        <p14:creationId xmlns:p14="http://schemas.microsoft.com/office/powerpoint/2010/main" val="1156499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C8D8921-4FC4-406C-A78F-892596278A5E}" type="slidenum">
              <a:rPr lang="ru-RU" smtClean="0"/>
              <a:t>3</a:t>
            </a:fld>
            <a:endParaRPr lang="ru-RU" dirty="0"/>
          </a:p>
        </p:txBody>
      </p:sp>
    </p:spTree>
    <p:extLst>
      <p:ext uri="{BB962C8B-B14F-4D97-AF65-F5344CB8AC3E}">
        <p14:creationId xmlns:p14="http://schemas.microsoft.com/office/powerpoint/2010/main" val="316395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C8D8921-4FC4-406C-A78F-892596278A5E}" type="slidenum">
              <a:rPr lang="ru-RU" smtClean="0"/>
              <a:t>6</a:t>
            </a:fld>
            <a:endParaRPr lang="ru-RU" dirty="0"/>
          </a:p>
        </p:txBody>
      </p:sp>
    </p:spTree>
    <p:extLst>
      <p:ext uri="{BB962C8B-B14F-4D97-AF65-F5344CB8AC3E}">
        <p14:creationId xmlns:p14="http://schemas.microsoft.com/office/powerpoint/2010/main" val="2852137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C8D8921-4FC4-406C-A78F-892596278A5E}" type="slidenum">
              <a:rPr lang="ru-RU" smtClean="0"/>
              <a:t>19</a:t>
            </a:fld>
            <a:endParaRPr lang="ru-RU" dirty="0"/>
          </a:p>
        </p:txBody>
      </p:sp>
    </p:spTree>
    <p:extLst>
      <p:ext uri="{BB962C8B-B14F-4D97-AF65-F5344CB8AC3E}">
        <p14:creationId xmlns:p14="http://schemas.microsoft.com/office/powerpoint/2010/main" val="3615169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C8D8921-4FC4-406C-A78F-892596278A5E}" type="slidenum">
              <a:rPr lang="ru-RU" smtClean="0"/>
              <a:t>23</a:t>
            </a:fld>
            <a:endParaRPr lang="ru-RU" dirty="0"/>
          </a:p>
        </p:txBody>
      </p:sp>
    </p:spTree>
    <p:extLst>
      <p:ext uri="{BB962C8B-B14F-4D97-AF65-F5344CB8AC3E}">
        <p14:creationId xmlns:p14="http://schemas.microsoft.com/office/powerpoint/2010/main" val="2016850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C8D8921-4FC4-406C-A78F-892596278A5E}" type="slidenum">
              <a:rPr lang="ru-RU" smtClean="0"/>
              <a:t>42</a:t>
            </a:fld>
            <a:endParaRPr lang="ru-RU" dirty="0"/>
          </a:p>
        </p:txBody>
      </p:sp>
    </p:spTree>
    <p:extLst>
      <p:ext uri="{BB962C8B-B14F-4D97-AF65-F5344CB8AC3E}">
        <p14:creationId xmlns:p14="http://schemas.microsoft.com/office/powerpoint/2010/main" val="2073556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C8D8921-4FC4-406C-A78F-892596278A5E}" type="slidenum">
              <a:rPr lang="ru-RU" smtClean="0"/>
              <a:t>43</a:t>
            </a:fld>
            <a:endParaRPr lang="ru-RU" dirty="0"/>
          </a:p>
        </p:txBody>
      </p:sp>
    </p:spTree>
    <p:extLst>
      <p:ext uri="{BB962C8B-B14F-4D97-AF65-F5344CB8AC3E}">
        <p14:creationId xmlns:p14="http://schemas.microsoft.com/office/powerpoint/2010/main" val="2073556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C8D8921-4FC4-406C-A78F-892596278A5E}" type="slidenum">
              <a:rPr lang="ru-RU" smtClean="0"/>
              <a:t>44</a:t>
            </a:fld>
            <a:endParaRPr lang="ru-RU" dirty="0"/>
          </a:p>
        </p:txBody>
      </p:sp>
    </p:spTree>
    <p:extLst>
      <p:ext uri="{BB962C8B-B14F-4D97-AF65-F5344CB8AC3E}">
        <p14:creationId xmlns:p14="http://schemas.microsoft.com/office/powerpoint/2010/main" val="2073556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C8D8921-4FC4-406C-A78F-892596278A5E}" type="slidenum">
              <a:rPr lang="ru-RU" smtClean="0"/>
              <a:t>45</a:t>
            </a:fld>
            <a:endParaRPr lang="ru-RU" dirty="0"/>
          </a:p>
        </p:txBody>
      </p:sp>
    </p:spTree>
    <p:extLst>
      <p:ext uri="{BB962C8B-B14F-4D97-AF65-F5344CB8AC3E}">
        <p14:creationId xmlns:p14="http://schemas.microsoft.com/office/powerpoint/2010/main" val="2073556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C8D8921-4FC4-406C-A78F-892596278A5E}" type="slidenum">
              <a:rPr lang="ru-RU" smtClean="0"/>
              <a:t>46</a:t>
            </a:fld>
            <a:endParaRPr lang="ru-RU" dirty="0"/>
          </a:p>
        </p:txBody>
      </p:sp>
    </p:spTree>
    <p:extLst>
      <p:ext uri="{BB962C8B-B14F-4D97-AF65-F5344CB8AC3E}">
        <p14:creationId xmlns:p14="http://schemas.microsoft.com/office/powerpoint/2010/main" val="2073556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74C5D03-7800-4933-B90F-A608893D10A7}" type="datetimeFigureOut">
              <a:rPr lang="ru-RU" smtClean="0"/>
              <a:t>09.03.2017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6B70DF-1F3B-43CE-9255-73D8DE841428}" type="slidenum">
              <a:rPr lang="ru-RU" smtClean="0"/>
              <a:t>‹#›</a:t>
            </a:fld>
            <a:endParaRPr lang="ru-RU" dirty="0"/>
          </a:p>
        </p:txBody>
      </p:sp>
    </p:spTree>
    <p:extLst>
      <p:ext uri="{BB962C8B-B14F-4D97-AF65-F5344CB8AC3E}">
        <p14:creationId xmlns:p14="http://schemas.microsoft.com/office/powerpoint/2010/main" val="3390868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74C5D03-7800-4933-B90F-A608893D10A7}" type="datetimeFigureOut">
              <a:rPr lang="ru-RU" smtClean="0"/>
              <a:t>09.03.2017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6B70DF-1F3B-43CE-9255-73D8DE841428}" type="slidenum">
              <a:rPr lang="ru-RU" smtClean="0"/>
              <a:t>‹#›</a:t>
            </a:fld>
            <a:endParaRPr lang="ru-RU" dirty="0"/>
          </a:p>
        </p:txBody>
      </p:sp>
    </p:spTree>
    <p:extLst>
      <p:ext uri="{BB962C8B-B14F-4D97-AF65-F5344CB8AC3E}">
        <p14:creationId xmlns:p14="http://schemas.microsoft.com/office/powerpoint/2010/main" val="3024199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74C5D03-7800-4933-B90F-A608893D10A7}" type="datetimeFigureOut">
              <a:rPr lang="ru-RU" smtClean="0"/>
              <a:t>09.03.2017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6B70DF-1F3B-43CE-9255-73D8DE841428}" type="slidenum">
              <a:rPr lang="ru-RU" smtClean="0"/>
              <a:t>‹#›</a:t>
            </a:fld>
            <a:endParaRPr lang="ru-RU" dirty="0"/>
          </a:p>
        </p:txBody>
      </p:sp>
    </p:spTree>
    <p:extLst>
      <p:ext uri="{BB962C8B-B14F-4D97-AF65-F5344CB8AC3E}">
        <p14:creationId xmlns:p14="http://schemas.microsoft.com/office/powerpoint/2010/main" val="240379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74C5D03-7800-4933-B90F-A608893D10A7}" type="datetimeFigureOut">
              <a:rPr lang="ru-RU" smtClean="0"/>
              <a:t>09.03.2017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6B70DF-1F3B-43CE-9255-73D8DE841428}" type="slidenum">
              <a:rPr lang="ru-RU" smtClean="0"/>
              <a:t>‹#›</a:t>
            </a:fld>
            <a:endParaRPr lang="ru-RU" dirty="0"/>
          </a:p>
        </p:txBody>
      </p:sp>
    </p:spTree>
    <p:extLst>
      <p:ext uri="{BB962C8B-B14F-4D97-AF65-F5344CB8AC3E}">
        <p14:creationId xmlns:p14="http://schemas.microsoft.com/office/powerpoint/2010/main" val="3408871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74C5D03-7800-4933-B90F-A608893D10A7}" type="datetimeFigureOut">
              <a:rPr lang="ru-RU" smtClean="0"/>
              <a:t>09.03.2017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6B70DF-1F3B-43CE-9255-73D8DE841428}" type="slidenum">
              <a:rPr lang="ru-RU" smtClean="0"/>
              <a:t>‹#›</a:t>
            </a:fld>
            <a:endParaRPr lang="ru-RU" dirty="0"/>
          </a:p>
        </p:txBody>
      </p:sp>
    </p:spTree>
    <p:extLst>
      <p:ext uri="{BB962C8B-B14F-4D97-AF65-F5344CB8AC3E}">
        <p14:creationId xmlns:p14="http://schemas.microsoft.com/office/powerpoint/2010/main" val="1300704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74C5D03-7800-4933-B90F-A608893D10A7}" type="datetimeFigureOut">
              <a:rPr lang="ru-RU" smtClean="0"/>
              <a:t>09.03.2017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6B70DF-1F3B-43CE-9255-73D8DE841428}" type="slidenum">
              <a:rPr lang="ru-RU" smtClean="0"/>
              <a:t>‹#›</a:t>
            </a:fld>
            <a:endParaRPr lang="ru-RU" dirty="0"/>
          </a:p>
        </p:txBody>
      </p:sp>
    </p:spTree>
    <p:extLst>
      <p:ext uri="{BB962C8B-B14F-4D97-AF65-F5344CB8AC3E}">
        <p14:creationId xmlns:p14="http://schemas.microsoft.com/office/powerpoint/2010/main" val="3391558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74C5D03-7800-4933-B90F-A608893D10A7}" type="datetimeFigureOut">
              <a:rPr lang="ru-RU" smtClean="0"/>
              <a:t>09.03.2017</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6B70DF-1F3B-43CE-9255-73D8DE841428}" type="slidenum">
              <a:rPr lang="ru-RU" smtClean="0"/>
              <a:t>‹#›</a:t>
            </a:fld>
            <a:endParaRPr lang="ru-RU" dirty="0"/>
          </a:p>
        </p:txBody>
      </p:sp>
    </p:spTree>
    <p:extLst>
      <p:ext uri="{BB962C8B-B14F-4D97-AF65-F5344CB8AC3E}">
        <p14:creationId xmlns:p14="http://schemas.microsoft.com/office/powerpoint/2010/main" val="964817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74C5D03-7800-4933-B90F-A608893D10A7}" type="datetimeFigureOut">
              <a:rPr lang="ru-RU" smtClean="0"/>
              <a:t>09.03.2017</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6B70DF-1F3B-43CE-9255-73D8DE841428}" type="slidenum">
              <a:rPr lang="ru-RU" smtClean="0"/>
              <a:t>‹#›</a:t>
            </a:fld>
            <a:endParaRPr lang="ru-RU" dirty="0"/>
          </a:p>
        </p:txBody>
      </p:sp>
    </p:spTree>
    <p:extLst>
      <p:ext uri="{BB962C8B-B14F-4D97-AF65-F5344CB8AC3E}">
        <p14:creationId xmlns:p14="http://schemas.microsoft.com/office/powerpoint/2010/main" val="2022552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74C5D03-7800-4933-B90F-A608893D10A7}" type="datetimeFigureOut">
              <a:rPr lang="ru-RU" smtClean="0"/>
              <a:t>09.03.2017</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6B70DF-1F3B-43CE-9255-73D8DE841428}" type="slidenum">
              <a:rPr lang="ru-RU" smtClean="0"/>
              <a:t>‹#›</a:t>
            </a:fld>
            <a:endParaRPr lang="ru-RU" dirty="0"/>
          </a:p>
        </p:txBody>
      </p:sp>
    </p:spTree>
    <p:extLst>
      <p:ext uri="{BB962C8B-B14F-4D97-AF65-F5344CB8AC3E}">
        <p14:creationId xmlns:p14="http://schemas.microsoft.com/office/powerpoint/2010/main" val="2318086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74C5D03-7800-4933-B90F-A608893D10A7}" type="datetimeFigureOut">
              <a:rPr lang="ru-RU" smtClean="0"/>
              <a:t>09.03.2017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6B70DF-1F3B-43CE-9255-73D8DE841428}" type="slidenum">
              <a:rPr lang="ru-RU" smtClean="0"/>
              <a:t>‹#›</a:t>
            </a:fld>
            <a:endParaRPr lang="ru-RU" dirty="0"/>
          </a:p>
        </p:txBody>
      </p:sp>
    </p:spTree>
    <p:extLst>
      <p:ext uri="{BB962C8B-B14F-4D97-AF65-F5344CB8AC3E}">
        <p14:creationId xmlns:p14="http://schemas.microsoft.com/office/powerpoint/2010/main" val="3806914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74C5D03-7800-4933-B90F-A608893D10A7}" type="datetimeFigureOut">
              <a:rPr lang="ru-RU" smtClean="0"/>
              <a:t>09.03.2017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6B70DF-1F3B-43CE-9255-73D8DE841428}" type="slidenum">
              <a:rPr lang="ru-RU" smtClean="0"/>
              <a:t>‹#›</a:t>
            </a:fld>
            <a:endParaRPr lang="ru-RU" dirty="0"/>
          </a:p>
        </p:txBody>
      </p:sp>
    </p:spTree>
    <p:extLst>
      <p:ext uri="{BB962C8B-B14F-4D97-AF65-F5344CB8AC3E}">
        <p14:creationId xmlns:p14="http://schemas.microsoft.com/office/powerpoint/2010/main" val="1945777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4C5D03-7800-4933-B90F-A608893D10A7}" type="datetimeFigureOut">
              <a:rPr lang="ru-RU" smtClean="0"/>
              <a:t>09.03.2017</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B70DF-1F3B-43CE-9255-73D8DE841428}" type="slidenum">
              <a:rPr lang="ru-RU" smtClean="0"/>
              <a:t>‹#›</a:t>
            </a:fld>
            <a:endParaRPr lang="ru-RU" dirty="0"/>
          </a:p>
        </p:txBody>
      </p:sp>
    </p:spTree>
    <p:extLst>
      <p:ext uri="{BB962C8B-B14F-4D97-AF65-F5344CB8AC3E}">
        <p14:creationId xmlns:p14="http://schemas.microsoft.com/office/powerpoint/2010/main" val="3760665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3074" name="Picture 2" descr="C:\Users\mokhVAIO\Desktop\ЕЯ\рисунки\ist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8" y="-28751"/>
            <a:ext cx="9150515" cy="68628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9022" y="1293324"/>
            <a:ext cx="7560840" cy="2123658"/>
          </a:xfrm>
          <a:prstGeom prst="rect">
            <a:avLst/>
          </a:prstGeom>
          <a:noFill/>
        </p:spPr>
        <p:txBody>
          <a:bodyPr wrap="square" rtlCol="0">
            <a:spAutoFit/>
          </a:bodyPr>
          <a:lstStyle/>
          <a:p>
            <a:pPr algn="ctr"/>
            <a:r>
              <a:rPr lang="ru-RU" sz="6600" b="1" i="1" dirty="0" smtClean="0">
                <a:solidFill>
                  <a:schemeClr val="accent2">
                    <a:lumMod val="75000"/>
                  </a:schemeClr>
                </a:solidFill>
                <a:latin typeface="Cambria" panose="02040503050406030204" pitchFamily="18" charset="0"/>
                <a:cs typeface="Angsana New" panose="02020603050405020304" pitchFamily="18" charset="-34"/>
              </a:rPr>
              <a:t>«Путешествие  в </a:t>
            </a:r>
            <a:endParaRPr lang="en-US" sz="6600" b="1" i="1" dirty="0" smtClean="0">
              <a:solidFill>
                <a:schemeClr val="accent2">
                  <a:lumMod val="75000"/>
                </a:schemeClr>
              </a:solidFill>
              <a:latin typeface="Cambria" panose="02040503050406030204" pitchFamily="18" charset="0"/>
              <a:cs typeface="Angsana New" panose="02020603050405020304" pitchFamily="18" charset="-34"/>
            </a:endParaRPr>
          </a:p>
          <a:p>
            <a:pPr algn="ctr"/>
            <a:r>
              <a:rPr lang="ru-RU" sz="6600" b="1" i="1" dirty="0" smtClean="0">
                <a:solidFill>
                  <a:schemeClr val="accent2">
                    <a:lumMod val="75000"/>
                  </a:schemeClr>
                </a:solidFill>
                <a:latin typeface="Cambria" panose="02040503050406030204" pitchFamily="18" charset="0"/>
                <a:cs typeface="Angsana New" panose="02020603050405020304" pitchFamily="18" charset="-34"/>
              </a:rPr>
              <a:t>Древнюю Русь»</a:t>
            </a:r>
            <a:endParaRPr lang="ru-RU" sz="6600" b="1" dirty="0">
              <a:solidFill>
                <a:schemeClr val="accent2">
                  <a:lumMod val="75000"/>
                </a:schemeClr>
              </a:solidFill>
              <a:latin typeface="Cambria" panose="02040503050406030204" pitchFamily="18" charset="0"/>
            </a:endParaRPr>
          </a:p>
        </p:txBody>
      </p:sp>
    </p:spTree>
    <p:extLst>
      <p:ext uri="{BB962C8B-B14F-4D97-AF65-F5344CB8AC3E}">
        <p14:creationId xmlns:p14="http://schemas.microsoft.com/office/powerpoint/2010/main" val="159749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ou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46"/>
            <a:ext cx="9139218" cy="6858046"/>
            <a:chOff x="0" y="-46"/>
            <a:chExt cx="9139218" cy="6858046"/>
          </a:xfrm>
        </p:grpSpPr>
        <p:pic>
          <p:nvPicPr>
            <p:cNvPr id="4098" name="Picture 2" descr="C:\Users\mokhVAIO\Desktop\ЕЯ\IMG_05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54" y="185905"/>
              <a:ext cx="8916164" cy="64393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 descr="C:\Users\mokhVAIO\Desktop\ЕЯ\78682000_r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7115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46"/>
            <a:ext cx="9152123" cy="6858046"/>
            <a:chOff x="0" y="-46"/>
            <a:chExt cx="9152123" cy="6858046"/>
          </a:xfrm>
        </p:grpSpPr>
        <p:pic>
          <p:nvPicPr>
            <p:cNvPr id="5124" name="Picture 4" descr="C:\Users\mokhVAIO\Desktop\ЕЯ\IMG_05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668" y="760376"/>
              <a:ext cx="8316455" cy="54074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descr="C:\Users\mokhVAIO\Desktop\ЕЯ\78682000_r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7472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okhVAIO\Desktop\ЕЯ\рисунки\0029-053-Kakie-pamjatniki-drevnerusskoj-arkhitektury-vyzvali-u-vas-chuvstv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02" y="344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3"/>
          <p:cNvSpPr txBox="1">
            <a:spLocks/>
          </p:cNvSpPr>
          <p:nvPr/>
        </p:nvSpPr>
        <p:spPr>
          <a:xfrm>
            <a:off x="-1125306" y="1757173"/>
            <a:ext cx="8496944" cy="18722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5400" b="1" i="1" dirty="0" smtClean="0">
                <a:solidFill>
                  <a:schemeClr val="accent2">
                    <a:lumMod val="50000"/>
                  </a:schemeClr>
                </a:solidFill>
                <a:latin typeface="Cambria" panose="02040503050406030204" pitchFamily="18" charset="0"/>
              </a:rPr>
              <a:t>Занятия</a:t>
            </a:r>
          </a:p>
          <a:p>
            <a:r>
              <a:rPr lang="ru-RU" sz="5400" b="1" i="1" dirty="0" smtClean="0">
                <a:solidFill>
                  <a:schemeClr val="accent2">
                    <a:lumMod val="50000"/>
                  </a:schemeClr>
                </a:solidFill>
                <a:latin typeface="Cambria" panose="02040503050406030204" pitchFamily="18" charset="0"/>
              </a:rPr>
              <a:t>древних славян</a:t>
            </a:r>
            <a:endParaRPr lang="ru-RU" sz="5400" b="1" i="1" dirty="0">
              <a:solidFill>
                <a:schemeClr val="accent2">
                  <a:lumMod val="50000"/>
                </a:schemeClr>
              </a:solidFill>
              <a:latin typeface="Cambria" panose="02040503050406030204" pitchFamily="18" charset="0"/>
            </a:endParaRPr>
          </a:p>
        </p:txBody>
      </p:sp>
    </p:spTree>
    <p:extLst>
      <p:ext uri="{BB962C8B-B14F-4D97-AF65-F5344CB8AC3E}">
        <p14:creationId xmlns:p14="http://schemas.microsoft.com/office/powerpoint/2010/main" val="244158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120569" y="139625"/>
            <a:ext cx="8843919" cy="6832640"/>
          </a:xfrm>
          <a:prstGeom prst="rect">
            <a:avLst/>
          </a:prstGeom>
        </p:spPr>
        <p:txBody>
          <a:bodyPr wrap="square">
            <a:spAutoFit/>
          </a:bodyPr>
          <a:lstStyle/>
          <a:p>
            <a:pPr indent="457200" algn="just"/>
            <a:r>
              <a:rPr lang="ru-RU" sz="2400" i="1" dirty="0" smtClean="0"/>
              <a:t>Основным </a:t>
            </a:r>
            <a:r>
              <a:rPr lang="ru-RU" sz="2400" i="1" dirty="0"/>
              <a:t>занятием </a:t>
            </a:r>
            <a:r>
              <a:rPr lang="ru-RU" sz="2400" i="1" dirty="0" smtClean="0"/>
              <a:t>славян </a:t>
            </a:r>
            <a:r>
              <a:rPr lang="ru-RU" sz="2400" i="1" dirty="0"/>
              <a:t>было земледелие. Человек в те времена отождествлял жизнь с пашней и хлебом, отсюда и название зерновых культур -"жито", сохранившееся до наших дней</a:t>
            </a:r>
            <a:r>
              <a:rPr lang="ru-RU" sz="2400" i="1" dirty="0" smtClean="0"/>
              <a:t>.</a:t>
            </a:r>
          </a:p>
          <a:p>
            <a:pPr indent="457200" algn="just">
              <a:spcBef>
                <a:spcPts val="1800"/>
              </a:spcBef>
            </a:pPr>
            <a:r>
              <a:rPr lang="ru-RU" sz="2400" i="1" dirty="0" smtClean="0"/>
              <a:t>Славяне </a:t>
            </a:r>
            <a:r>
              <a:rPr lang="ru-RU" sz="2400" i="1" dirty="0"/>
              <a:t>разводили свиней, коров, мелкий рогатый скот. В качестве рабочего скота использовали на юге волов, в лесной полосе - лошадей. Из других занятий славян следует назвать рыболовство, охоту, бортничество, имевшие большой удельный вес в северных регионах. Выращивались и технические культуры (лен, конопля</a:t>
            </a:r>
            <a:r>
              <a:rPr lang="ru-RU" sz="2400" i="1" dirty="0" smtClean="0"/>
              <a:t>).</a:t>
            </a:r>
          </a:p>
          <a:p>
            <a:pPr indent="457200" algn="just">
              <a:spcBef>
                <a:spcPts val="1800"/>
              </a:spcBef>
            </a:pPr>
            <a:r>
              <a:rPr lang="ru-RU" sz="2400" i="1" dirty="0" smtClean="0"/>
              <a:t>Славяне </a:t>
            </a:r>
            <a:r>
              <a:rPr lang="ru-RU" sz="2400" i="1" dirty="0"/>
              <a:t>были неплохими торговцами. С появлением излишков стало возможным обменивать продукты земледелия на ремесленные товары; начали складываться города как центры ремесла, торговли и обмена и одновременно как опорные пункты власти феодалов и обороны от внешних врагов</a:t>
            </a:r>
            <a:r>
              <a:rPr lang="ru-RU" sz="2400" i="1" dirty="0" smtClean="0"/>
              <a:t>.</a:t>
            </a:r>
            <a:endParaRPr lang="ru-RU" sz="2400" i="1" dirty="0"/>
          </a:p>
          <a:p>
            <a:pPr indent="457200" algn="just"/>
            <a:endParaRPr lang="ru-RU" sz="2400" i="1" dirty="0"/>
          </a:p>
        </p:txBody>
      </p:sp>
    </p:spTree>
    <p:extLst>
      <p:ext uri="{BB962C8B-B14F-4D97-AF65-F5344CB8AC3E}">
        <p14:creationId xmlns:p14="http://schemas.microsoft.com/office/powerpoint/2010/main" val="155361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okhVAIO\Desktop\ЕЯ\IMG_0559.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600"/>
                    </a14:imgEffect>
                  </a14:imgLayer>
                </a14:imgProps>
              </a:ext>
              <a:ext uri="{28A0092B-C50C-407E-A947-70E740481C1C}">
                <a14:useLocalDpi xmlns:a14="http://schemas.microsoft.com/office/drawing/2010/main" val="0"/>
              </a:ext>
            </a:extLst>
          </a:blip>
          <a:srcRect/>
          <a:stretch>
            <a:fillRect/>
          </a:stretch>
        </p:blipFill>
        <p:spPr bwMode="auto">
          <a:xfrm>
            <a:off x="726646" y="548680"/>
            <a:ext cx="8476598" cy="59766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 descr="C:\Users\mokhVAIO\Desktop\ЕЯ\78682000_r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81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out)">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46"/>
            <a:ext cx="9149096" cy="6858046"/>
            <a:chOff x="0" y="-46"/>
            <a:chExt cx="9149096" cy="6858046"/>
          </a:xfrm>
        </p:grpSpPr>
        <p:pic>
          <p:nvPicPr>
            <p:cNvPr id="7170" name="Picture 2" descr="C:\Users\mokhVAIO\Desktop\ЕЯ\IMG_05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470" y="692696"/>
              <a:ext cx="8303626" cy="57606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 descr="C:\Users\mokhVAIO\Desktop\ЕЯ\78682000_r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21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46"/>
            <a:ext cx="9159638" cy="6858046"/>
            <a:chOff x="0" y="-46"/>
            <a:chExt cx="9159638" cy="6858046"/>
          </a:xfrm>
        </p:grpSpPr>
        <p:pic>
          <p:nvPicPr>
            <p:cNvPr id="8194" name="Picture 2" descr="C:\Users\mokhVAIO\Desktop\ЕЯ\IMG_05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90" y="908720"/>
              <a:ext cx="8604448" cy="52272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6" descr="C:\Users\mokhVAIO\Desktop\ЕЯ\78682000_r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384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46"/>
            <a:ext cx="9158514" cy="6858046"/>
            <a:chOff x="0" y="-46"/>
            <a:chExt cx="9158514" cy="6858046"/>
          </a:xfrm>
        </p:grpSpPr>
        <p:pic>
          <p:nvPicPr>
            <p:cNvPr id="9219" name="Picture 3" descr="C:\Users\mokhVAIO\Desktop\ЕЯ\IMG_05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472" y="671713"/>
              <a:ext cx="8447042" cy="56375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6" descr="C:\Users\mokhVAIO\Desktop\ЕЯ\78682000_r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1706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46"/>
            <a:ext cx="9133135" cy="6858046"/>
            <a:chOff x="0" y="-46"/>
            <a:chExt cx="9133135" cy="6858046"/>
          </a:xfrm>
        </p:grpSpPr>
        <p:pic>
          <p:nvPicPr>
            <p:cNvPr id="10243" name="Picture 3" descr="C:\Users\mokhVAIO\Desktop\ЕЯ\IMG_05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402" y="620688"/>
              <a:ext cx="8230733" cy="59046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6" descr="C:\Users\mokhVAIO\Desktop\ЕЯ\78682000_r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894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46"/>
            <a:ext cx="9144000" cy="6858046"/>
            <a:chOff x="0" y="-46"/>
            <a:chExt cx="9144000" cy="6858046"/>
          </a:xfrm>
        </p:grpSpPr>
        <p:pic>
          <p:nvPicPr>
            <p:cNvPr id="13314" name="Picture 2" descr="C:\Users\mokhVAIO\Desktop\ЕЯ\IMG_05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979" y="1296029"/>
              <a:ext cx="8465021" cy="46367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descr="C:\Users\mokhVAIO\Desktop\ЕЯ\78682000_r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2552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2614" y="-25436"/>
            <a:ext cx="1061112" cy="6848842"/>
            <a:chOff x="-2614" y="-25436"/>
            <a:chExt cx="1061112" cy="6848842"/>
          </a:xfrm>
        </p:grpSpPr>
        <p:pic>
          <p:nvPicPr>
            <p:cNvPr id="8" name="Picture 2" descr="C:\Users\mokhVAIO\Desktop\ЕЯ\0_bc6d4_7d9af828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41268" y="1213218"/>
              <a:ext cx="3538420" cy="10611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mokhVAIO\Desktop\ЕЯ\0_bc6d4_7d9af828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41268" y="4523640"/>
              <a:ext cx="3538420" cy="106111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Объект 2"/>
          <p:cNvSpPr>
            <a:spLocks noGrp="1"/>
          </p:cNvSpPr>
          <p:nvPr>
            <p:ph idx="1"/>
          </p:nvPr>
        </p:nvSpPr>
        <p:spPr>
          <a:xfrm>
            <a:off x="1067137" y="666674"/>
            <a:ext cx="8076863" cy="518124"/>
          </a:xfrm>
        </p:spPr>
        <p:txBody>
          <a:bodyPr>
            <a:noAutofit/>
          </a:bodyPr>
          <a:lstStyle/>
          <a:p>
            <a:pPr marL="0" indent="0" algn="ctr">
              <a:buNone/>
            </a:pPr>
            <a:r>
              <a:rPr lang="ru-RU" sz="2800" i="1" dirty="0" smtClean="0">
                <a:latin typeface="Cambria" panose="02040503050406030204" pitchFamily="18" charset="0"/>
              </a:rPr>
              <a:t>Познавательный</a:t>
            </a:r>
            <a:r>
              <a:rPr lang="ru-RU" sz="2800" i="1" dirty="0">
                <a:latin typeface="Cambria" panose="02040503050406030204" pitchFamily="18" charset="0"/>
              </a:rPr>
              <a:t>, творческий</a:t>
            </a:r>
            <a:endParaRPr lang="ru-RU" sz="2800" i="1" dirty="0">
              <a:latin typeface="Cambria" panose="02040503050406030204" pitchFamily="18" charset="0"/>
              <a:cs typeface="Angsana New" panose="02020603050405020304" pitchFamily="18" charset="-34"/>
            </a:endParaRPr>
          </a:p>
          <a:p>
            <a:pPr marL="0" indent="0" algn="ctr">
              <a:buNone/>
            </a:pPr>
            <a:endParaRPr lang="ru-RU" sz="2800" dirty="0" smtClean="0"/>
          </a:p>
          <a:p>
            <a:pPr algn="ctr"/>
            <a:endParaRPr lang="ru-RU" sz="2800" dirty="0"/>
          </a:p>
        </p:txBody>
      </p:sp>
      <p:sp>
        <p:nvSpPr>
          <p:cNvPr id="11" name="TextBox 10"/>
          <p:cNvSpPr txBox="1"/>
          <p:nvPr/>
        </p:nvSpPr>
        <p:spPr>
          <a:xfrm>
            <a:off x="1040242" y="54170"/>
            <a:ext cx="8103757" cy="646331"/>
          </a:xfrm>
          <a:prstGeom prst="rect">
            <a:avLst/>
          </a:prstGeom>
          <a:noFill/>
        </p:spPr>
        <p:txBody>
          <a:bodyPr wrap="square" rtlCol="0">
            <a:spAutoFit/>
          </a:bodyPr>
          <a:lstStyle/>
          <a:p>
            <a:pPr algn="ctr"/>
            <a:r>
              <a:rPr lang="ru-RU" sz="3600" b="1" i="1" dirty="0" smtClean="0">
                <a:solidFill>
                  <a:schemeClr val="accent6">
                    <a:lumMod val="50000"/>
                  </a:schemeClr>
                </a:solidFill>
                <a:latin typeface="Cambria" panose="02040503050406030204" pitchFamily="18" charset="0"/>
              </a:rPr>
              <a:t>Проект:</a:t>
            </a:r>
            <a:endParaRPr lang="ru-RU" sz="3600" b="1" i="1" dirty="0">
              <a:solidFill>
                <a:schemeClr val="accent6">
                  <a:lumMod val="50000"/>
                </a:schemeClr>
              </a:solidFill>
              <a:latin typeface="Cambria" panose="02040503050406030204" pitchFamily="18" charset="0"/>
            </a:endParaRPr>
          </a:p>
        </p:txBody>
      </p:sp>
      <p:sp>
        <p:nvSpPr>
          <p:cNvPr id="12" name="TextBox 11"/>
          <p:cNvSpPr txBox="1"/>
          <p:nvPr/>
        </p:nvSpPr>
        <p:spPr>
          <a:xfrm>
            <a:off x="1003266" y="1322596"/>
            <a:ext cx="8172399" cy="646331"/>
          </a:xfrm>
          <a:prstGeom prst="rect">
            <a:avLst/>
          </a:prstGeom>
          <a:noFill/>
        </p:spPr>
        <p:txBody>
          <a:bodyPr wrap="square" rtlCol="0">
            <a:spAutoFit/>
          </a:bodyPr>
          <a:lstStyle/>
          <a:p>
            <a:pPr algn="ctr"/>
            <a:r>
              <a:rPr lang="ru-RU" sz="3600" b="1" i="1" dirty="0" smtClean="0">
                <a:solidFill>
                  <a:schemeClr val="accent6">
                    <a:lumMod val="50000"/>
                  </a:schemeClr>
                </a:solidFill>
                <a:latin typeface="Cambria" panose="02040503050406030204" pitchFamily="18" charset="0"/>
              </a:rPr>
              <a:t>Участники проекта:</a:t>
            </a:r>
            <a:endParaRPr lang="ru-RU" sz="3600" b="1" i="1" dirty="0">
              <a:solidFill>
                <a:schemeClr val="accent6">
                  <a:lumMod val="50000"/>
                </a:schemeClr>
              </a:solidFill>
              <a:latin typeface="Cambria" panose="02040503050406030204" pitchFamily="18" charset="0"/>
            </a:endParaRPr>
          </a:p>
        </p:txBody>
      </p:sp>
      <p:sp>
        <p:nvSpPr>
          <p:cNvPr id="13" name="Объект 2"/>
          <p:cNvSpPr txBox="1">
            <a:spLocks/>
          </p:cNvSpPr>
          <p:nvPr/>
        </p:nvSpPr>
        <p:spPr>
          <a:xfrm>
            <a:off x="1005921" y="1976707"/>
            <a:ext cx="8103758" cy="10030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ru-RU" sz="2800" i="1" dirty="0" smtClean="0">
                <a:latin typeface="Cambria" panose="02040503050406030204" pitchFamily="18" charset="0"/>
              </a:rPr>
              <a:t>Дети </a:t>
            </a:r>
            <a:r>
              <a:rPr lang="ru-RU" sz="2800" i="1" dirty="0">
                <a:latin typeface="Cambria" panose="02040503050406030204" pitchFamily="18" charset="0"/>
              </a:rPr>
              <a:t>средней группы </a:t>
            </a:r>
            <a:r>
              <a:rPr lang="ru-RU" sz="2800" i="1" dirty="0" smtClean="0">
                <a:latin typeface="Cambria" panose="02040503050406030204" pitchFamily="18" charset="0"/>
              </a:rPr>
              <a:t>"Лучики", воспитатели</a:t>
            </a:r>
            <a:r>
              <a:rPr lang="ru-RU" sz="2800" i="1" dirty="0">
                <a:latin typeface="Cambria" panose="02040503050406030204" pitchFamily="18" charset="0"/>
              </a:rPr>
              <a:t>, родитель </a:t>
            </a:r>
            <a:endParaRPr lang="ru-RU" sz="2800" dirty="0" smtClean="0"/>
          </a:p>
          <a:p>
            <a:pPr algn="ctr"/>
            <a:endParaRPr lang="ru-RU" sz="2800" dirty="0"/>
          </a:p>
        </p:txBody>
      </p:sp>
      <p:sp>
        <p:nvSpPr>
          <p:cNvPr id="14" name="TextBox 13"/>
          <p:cNvSpPr txBox="1"/>
          <p:nvPr/>
        </p:nvSpPr>
        <p:spPr>
          <a:xfrm>
            <a:off x="971600" y="3093873"/>
            <a:ext cx="8172400" cy="646331"/>
          </a:xfrm>
          <a:prstGeom prst="rect">
            <a:avLst/>
          </a:prstGeom>
          <a:noFill/>
        </p:spPr>
        <p:txBody>
          <a:bodyPr wrap="square" rtlCol="0">
            <a:spAutoFit/>
          </a:bodyPr>
          <a:lstStyle/>
          <a:p>
            <a:pPr algn="ctr"/>
            <a:r>
              <a:rPr lang="ru-RU" sz="3600" b="1" i="1" dirty="0">
                <a:solidFill>
                  <a:schemeClr val="accent6">
                    <a:lumMod val="50000"/>
                  </a:schemeClr>
                </a:solidFill>
                <a:latin typeface="Cambria" panose="02040503050406030204" pitchFamily="18" charset="0"/>
              </a:rPr>
              <a:t>Продолжительность:</a:t>
            </a:r>
          </a:p>
        </p:txBody>
      </p:sp>
      <p:sp>
        <p:nvSpPr>
          <p:cNvPr id="15" name="Объект 2"/>
          <p:cNvSpPr txBox="1">
            <a:spLocks/>
          </p:cNvSpPr>
          <p:nvPr/>
        </p:nvSpPr>
        <p:spPr>
          <a:xfrm>
            <a:off x="1058498" y="3698472"/>
            <a:ext cx="8085502" cy="5181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ru-RU" sz="2800" i="1" dirty="0" smtClean="0">
                <a:latin typeface="Cambria" panose="02040503050406030204" pitchFamily="18" charset="0"/>
              </a:rPr>
              <a:t>Краткосрочный</a:t>
            </a:r>
            <a:endParaRPr lang="ru-RU" sz="2800" dirty="0" smtClean="0"/>
          </a:p>
          <a:p>
            <a:endParaRPr lang="ru-RU" sz="2800" dirty="0"/>
          </a:p>
        </p:txBody>
      </p:sp>
      <p:sp>
        <p:nvSpPr>
          <p:cNvPr id="16" name="TextBox 15"/>
          <p:cNvSpPr txBox="1"/>
          <p:nvPr/>
        </p:nvSpPr>
        <p:spPr>
          <a:xfrm>
            <a:off x="1072436" y="4418301"/>
            <a:ext cx="8103758" cy="646331"/>
          </a:xfrm>
          <a:prstGeom prst="rect">
            <a:avLst/>
          </a:prstGeom>
          <a:noFill/>
        </p:spPr>
        <p:txBody>
          <a:bodyPr wrap="square" rtlCol="0">
            <a:spAutoFit/>
          </a:bodyPr>
          <a:lstStyle/>
          <a:p>
            <a:pPr algn="ctr"/>
            <a:r>
              <a:rPr lang="ru-RU" sz="3600" b="1" i="1" dirty="0" smtClean="0">
                <a:solidFill>
                  <a:schemeClr val="accent6">
                    <a:lumMod val="50000"/>
                  </a:schemeClr>
                </a:solidFill>
                <a:latin typeface="Cambria" panose="02040503050406030204" pitchFamily="18" charset="0"/>
              </a:rPr>
              <a:t>Продукт проекта:</a:t>
            </a:r>
            <a:endParaRPr lang="ru-RU" sz="3600" b="1" i="1" dirty="0">
              <a:solidFill>
                <a:schemeClr val="accent6">
                  <a:lumMod val="50000"/>
                </a:schemeClr>
              </a:solidFill>
              <a:latin typeface="Cambria" panose="02040503050406030204" pitchFamily="18" charset="0"/>
            </a:endParaRPr>
          </a:p>
        </p:txBody>
      </p:sp>
      <p:sp>
        <p:nvSpPr>
          <p:cNvPr id="17" name="Объект 2"/>
          <p:cNvSpPr txBox="1">
            <a:spLocks/>
          </p:cNvSpPr>
          <p:nvPr/>
        </p:nvSpPr>
        <p:spPr>
          <a:xfrm>
            <a:off x="1040242" y="5010854"/>
            <a:ext cx="8103758" cy="9384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ru-RU" sz="2800" i="1" dirty="0" smtClean="0">
                <a:latin typeface="Cambria" panose="02040503050406030204" pitchFamily="18" charset="0"/>
              </a:rPr>
              <a:t>Плакат </a:t>
            </a:r>
            <a:r>
              <a:rPr lang="ru-RU" sz="2800" i="1" dirty="0">
                <a:latin typeface="Cambria" panose="02040503050406030204" pitchFamily="18" charset="0"/>
              </a:rPr>
              <a:t>по </a:t>
            </a:r>
            <a:r>
              <a:rPr lang="ru-RU" sz="2800" i="1" dirty="0" smtClean="0">
                <a:latin typeface="Cambria" panose="02040503050406030204" pitchFamily="18" charset="0"/>
              </a:rPr>
              <a:t>тематике "Путешествие </a:t>
            </a:r>
            <a:r>
              <a:rPr lang="ru-RU" sz="2800" i="1" dirty="0">
                <a:latin typeface="Cambria" panose="02040503050406030204" pitchFamily="18" charset="0"/>
              </a:rPr>
              <a:t>в древнюю </a:t>
            </a:r>
            <a:r>
              <a:rPr lang="ru-RU" sz="2800" i="1" dirty="0" smtClean="0">
                <a:latin typeface="Cambria" panose="02040503050406030204" pitchFamily="18" charset="0"/>
              </a:rPr>
              <a:t>Русь (праздник </a:t>
            </a:r>
            <a:r>
              <a:rPr lang="ru-RU" sz="2800" i="1" dirty="0">
                <a:latin typeface="Cambria" panose="02040503050406030204" pitchFamily="18" charset="0"/>
              </a:rPr>
              <a:t>Иван </a:t>
            </a:r>
            <a:r>
              <a:rPr lang="ru-RU" sz="2800" i="1" dirty="0" smtClean="0">
                <a:latin typeface="Cambria" panose="02040503050406030204" pitchFamily="18" charset="0"/>
              </a:rPr>
              <a:t>купала)"</a:t>
            </a:r>
            <a:endParaRPr lang="ru-RU" sz="2800" dirty="0"/>
          </a:p>
        </p:txBody>
      </p:sp>
    </p:spTree>
    <p:extLst>
      <p:ext uri="{BB962C8B-B14F-4D97-AF65-F5344CB8AC3E}">
        <p14:creationId xmlns:p14="http://schemas.microsoft.com/office/powerpoint/2010/main" val="337359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1000"/>
                                        <p:tgtEl>
                                          <p:spTgt spid="13"/>
                                        </p:tgtEl>
                                      </p:cBhvr>
                                    </p:animEffect>
                                  </p:childTnLst>
                                </p:cTn>
                              </p:par>
                            </p:childTnLst>
                          </p:cTn>
                        </p:par>
                        <p:par>
                          <p:cTn id="24" fill="hold">
                            <p:stCondLst>
                              <p:cond delay="4000"/>
                            </p:stCondLst>
                            <p:childTnLst>
                              <p:par>
                                <p:cTn id="25" presetID="42"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par>
                          <p:cTn id="30" fill="hold">
                            <p:stCondLst>
                              <p:cond delay="5000"/>
                            </p:stCondLst>
                            <p:childTnLst>
                              <p:par>
                                <p:cTn id="31" presetID="22" presetClass="entr" presetSubtype="8"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1000"/>
                                        <p:tgtEl>
                                          <p:spTgt spid="15"/>
                                        </p:tgtEl>
                                      </p:cBhvr>
                                    </p:animEffect>
                                  </p:childTnLst>
                                </p:cTn>
                              </p:par>
                            </p:childTnLst>
                          </p:cTn>
                        </p:par>
                        <p:par>
                          <p:cTn id="34" fill="hold">
                            <p:stCondLst>
                              <p:cond delay="6000"/>
                            </p:stCondLst>
                            <p:childTnLst>
                              <p:par>
                                <p:cTn id="35" presetID="42"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7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P spid="12" grpId="0"/>
      <p:bldP spid="13" grpId="0"/>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okhVAIO\Desktop\ЕЯ\рисунки\0003-004-Arkhitektura-Kievskoj-Rusi-Arkhitektura-Velikogo-Novgoroda-i-Psko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1" y="0"/>
            <a:ext cx="9144000" cy="6919519"/>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3"/>
          <p:cNvSpPr txBox="1">
            <a:spLocks/>
          </p:cNvSpPr>
          <p:nvPr/>
        </p:nvSpPr>
        <p:spPr>
          <a:xfrm>
            <a:off x="3064605" y="2523655"/>
            <a:ext cx="5184576" cy="18722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4800" b="1" i="1" dirty="0" smtClean="0">
                <a:solidFill>
                  <a:schemeClr val="accent2">
                    <a:lumMod val="50000"/>
                  </a:schemeClr>
                </a:solidFill>
                <a:latin typeface="Cambria" panose="02040503050406030204" pitchFamily="18" charset="0"/>
              </a:rPr>
              <a:t>Быт древних </a:t>
            </a:r>
          </a:p>
          <a:p>
            <a:r>
              <a:rPr lang="ru-RU" sz="4800" b="1" i="1" dirty="0" smtClean="0">
                <a:solidFill>
                  <a:schemeClr val="accent2">
                    <a:lumMod val="50000"/>
                  </a:schemeClr>
                </a:solidFill>
                <a:latin typeface="Cambria" panose="02040503050406030204" pitchFamily="18" charset="0"/>
              </a:rPr>
              <a:t>славян</a:t>
            </a:r>
            <a:endParaRPr lang="ru-RU" sz="4800" b="1" i="1" dirty="0">
              <a:solidFill>
                <a:schemeClr val="accent2">
                  <a:lumMod val="50000"/>
                </a:schemeClr>
              </a:solidFill>
              <a:latin typeface="Cambria" panose="02040503050406030204" pitchFamily="18" charset="0"/>
            </a:endParaRPr>
          </a:p>
        </p:txBody>
      </p:sp>
    </p:spTree>
    <p:extLst>
      <p:ext uri="{BB962C8B-B14F-4D97-AF65-F5344CB8AC3E}">
        <p14:creationId xmlns:p14="http://schemas.microsoft.com/office/powerpoint/2010/main" val="53303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120569" y="232429"/>
            <a:ext cx="8915927" cy="5586145"/>
          </a:xfrm>
          <a:prstGeom prst="rect">
            <a:avLst/>
          </a:prstGeom>
        </p:spPr>
        <p:txBody>
          <a:bodyPr wrap="square">
            <a:spAutoFit/>
          </a:bodyPr>
          <a:lstStyle/>
          <a:p>
            <a:pPr indent="457200" algn="just"/>
            <a:r>
              <a:rPr lang="ru-RU" sz="2400" i="1" dirty="0" smtClean="0"/>
              <a:t>В </a:t>
            </a:r>
            <a:r>
              <a:rPr lang="ru-RU" sz="2400" i="1" dirty="0"/>
              <a:t>каждом доме был хлеб и соль. </a:t>
            </a:r>
            <a:r>
              <a:rPr lang="ru-RU" sz="2400" i="1" dirty="0" smtClean="0"/>
              <a:t>Так </a:t>
            </a:r>
            <a:r>
              <a:rPr lang="ru-RU" sz="2400" i="1" dirty="0"/>
              <a:t>древние славяне встречали гостей. </a:t>
            </a:r>
            <a:endParaRPr lang="ru-RU" sz="2400" i="1" dirty="0" smtClean="0"/>
          </a:p>
          <a:p>
            <a:pPr indent="457200" algn="just">
              <a:spcBef>
                <a:spcPts val="1800"/>
              </a:spcBef>
            </a:pPr>
            <a:r>
              <a:rPr lang="ru-RU" sz="2400" i="1" dirty="0" smtClean="0"/>
              <a:t>Пока </a:t>
            </a:r>
            <a:r>
              <a:rPr lang="ru-RU" sz="2400" i="1" dirty="0"/>
              <a:t>муж трудился на пашне или охотился, славянки занимались домашним хозяйством. Они готовили еду, носили воду, убирали свое жилище. </a:t>
            </a:r>
            <a:endParaRPr lang="ru-RU" sz="2400" i="1" dirty="0" smtClean="0"/>
          </a:p>
          <a:p>
            <a:pPr indent="457200" algn="just">
              <a:spcBef>
                <a:spcPts val="1800"/>
              </a:spcBef>
            </a:pPr>
            <a:r>
              <a:rPr lang="ru-RU" sz="2400" i="1" dirty="0" smtClean="0"/>
              <a:t>Славяне </a:t>
            </a:r>
            <a:r>
              <a:rPr lang="ru-RU" sz="2400" i="1" dirty="0"/>
              <a:t>были очень трудолюбивым народом. Мужчины могли долго работать, а женщины целый день не покладая рук трудились по хозяйству. </a:t>
            </a:r>
            <a:endParaRPr lang="ru-RU" sz="2400" i="1" dirty="0" smtClean="0"/>
          </a:p>
          <a:p>
            <a:pPr indent="457200" algn="just">
              <a:spcBef>
                <a:spcPts val="1800"/>
              </a:spcBef>
            </a:pPr>
            <a:r>
              <a:rPr lang="ru-RU" sz="2400" i="1" dirty="0"/>
              <a:t>Праздники древних славян были расписаны по временам года и сельскохозяйственным срокам. Год определялся по солнечным фазам, так как Солнце играло огромную роль в мировоззрении и верованиях древних земледельцев.</a:t>
            </a:r>
          </a:p>
          <a:p>
            <a:pPr indent="457200" algn="just"/>
            <a:endParaRPr lang="ru-RU" sz="2400" i="1" dirty="0"/>
          </a:p>
        </p:txBody>
      </p:sp>
    </p:spTree>
    <p:extLst>
      <p:ext uri="{BB962C8B-B14F-4D97-AF65-F5344CB8AC3E}">
        <p14:creationId xmlns:p14="http://schemas.microsoft.com/office/powerpoint/2010/main" val="347216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120569" y="366899"/>
            <a:ext cx="8915927" cy="5293757"/>
          </a:xfrm>
          <a:prstGeom prst="rect">
            <a:avLst/>
          </a:prstGeom>
        </p:spPr>
        <p:txBody>
          <a:bodyPr wrap="square">
            <a:spAutoFit/>
          </a:bodyPr>
          <a:lstStyle/>
          <a:p>
            <a:pPr indent="457200" algn="just">
              <a:spcBef>
                <a:spcPts val="1800"/>
              </a:spcBef>
            </a:pPr>
            <a:r>
              <a:rPr lang="ru-RU" sz="2400" i="1" dirty="0" smtClean="0"/>
              <a:t>Не только трудиться, но и веселиться умели наши предки. С почитанием природы были связаны многие славянские праздники. Многие из них сохранились до наших дней. </a:t>
            </a:r>
          </a:p>
          <a:p>
            <a:pPr indent="457200" algn="just">
              <a:spcBef>
                <a:spcPts val="2400"/>
              </a:spcBef>
            </a:pPr>
            <a:r>
              <a:rPr lang="ru-RU" sz="2400" i="1" dirty="0" smtClean="0">
                <a:solidFill>
                  <a:srgbClr val="FF0000"/>
                </a:solidFill>
              </a:rPr>
              <a:t>Масленица</a:t>
            </a:r>
            <a:r>
              <a:rPr lang="ru-RU" sz="2400" i="1" dirty="0" smtClean="0"/>
              <a:t>  -  обряд </a:t>
            </a:r>
            <a:r>
              <a:rPr lang="ru-RU" sz="2400" i="1" dirty="0"/>
              <a:t>связан с проводами зимы и встречей весны. </a:t>
            </a:r>
            <a:endParaRPr lang="ru-RU" sz="2400" i="1" dirty="0" smtClean="0"/>
          </a:p>
          <a:p>
            <a:pPr indent="457200" algn="just">
              <a:spcBef>
                <a:spcPts val="600"/>
              </a:spcBef>
            </a:pPr>
            <a:r>
              <a:rPr lang="ru-RU" sz="2400" i="1" dirty="0">
                <a:solidFill>
                  <a:srgbClr val="FF0000"/>
                </a:solidFill>
              </a:rPr>
              <a:t>Иван </a:t>
            </a:r>
            <a:r>
              <a:rPr lang="ru-RU" sz="2400" i="1" dirty="0" smtClean="0">
                <a:solidFill>
                  <a:srgbClr val="FF0000"/>
                </a:solidFill>
              </a:rPr>
              <a:t>Купала </a:t>
            </a:r>
            <a:r>
              <a:rPr lang="ru-RU" sz="2400" i="1" dirty="0" smtClean="0"/>
              <a:t>-</a:t>
            </a:r>
            <a:r>
              <a:rPr lang="ru-RU" sz="2400" i="1" dirty="0" smtClean="0">
                <a:solidFill>
                  <a:srgbClr val="FF0000"/>
                </a:solidFill>
              </a:rPr>
              <a:t> </a:t>
            </a:r>
            <a:r>
              <a:rPr lang="ru-RU" sz="2400" i="1" dirty="0" smtClean="0"/>
              <a:t>летний </a:t>
            </a:r>
            <a:r>
              <a:rPr lang="ru-RU" sz="2400" i="1" dirty="0"/>
              <a:t>народный </a:t>
            </a:r>
            <a:r>
              <a:rPr lang="ru-RU" sz="2400" i="1" dirty="0" smtClean="0"/>
              <a:t>праздник языческого происхождения.</a:t>
            </a:r>
          </a:p>
          <a:p>
            <a:pPr indent="457200" algn="just">
              <a:spcBef>
                <a:spcPts val="600"/>
              </a:spcBef>
            </a:pPr>
            <a:r>
              <a:rPr lang="ru-RU" sz="2400" i="1" dirty="0" smtClean="0"/>
              <a:t> У славян до прихода христиан было 7 видов письменности, сильная армия, жили единым родом и была единая вера! </a:t>
            </a:r>
          </a:p>
          <a:p>
            <a:pPr indent="457200" algn="just">
              <a:spcBef>
                <a:spcPts val="2400"/>
              </a:spcBef>
            </a:pPr>
            <a:r>
              <a:rPr lang="ru-RU" sz="2400" i="1" dirty="0" smtClean="0"/>
              <a:t>Художественное </a:t>
            </a:r>
            <a:r>
              <a:rPr lang="ru-RU" sz="2400" i="1" dirty="0"/>
              <a:t>творчество </a:t>
            </a:r>
            <a:r>
              <a:rPr lang="ru-RU" sz="2400" i="1" dirty="0" smtClean="0"/>
              <a:t>выражалось </a:t>
            </a:r>
            <a:r>
              <a:rPr lang="ru-RU" sz="2400" i="1" dirty="0"/>
              <a:t>в производстве украшений и предметов </a:t>
            </a:r>
            <a:r>
              <a:rPr lang="ru-RU" sz="2400" i="1" dirty="0" smtClean="0"/>
              <a:t>быта</a:t>
            </a:r>
            <a:r>
              <a:rPr lang="en-US" sz="2400" i="1" dirty="0" smtClean="0"/>
              <a:t>:</a:t>
            </a:r>
            <a:r>
              <a:rPr lang="ru-RU" sz="2400" i="1" dirty="0" smtClean="0"/>
              <a:t> </a:t>
            </a:r>
            <a:r>
              <a:rPr lang="ru-RU" sz="2400" i="1" dirty="0"/>
              <a:t>колец, ожерелий, запястий, </a:t>
            </a:r>
            <a:r>
              <a:rPr lang="ru-RU" sz="2400" i="1" dirty="0" smtClean="0"/>
              <a:t>серег.</a:t>
            </a:r>
            <a:endParaRPr lang="ru-RU" sz="2400" i="1" dirty="0"/>
          </a:p>
        </p:txBody>
      </p:sp>
    </p:spTree>
    <p:extLst>
      <p:ext uri="{BB962C8B-B14F-4D97-AF65-F5344CB8AC3E}">
        <p14:creationId xmlns:p14="http://schemas.microsoft.com/office/powerpoint/2010/main" val="301427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46"/>
            <a:ext cx="9144000" cy="6858046"/>
            <a:chOff x="0" y="-46"/>
            <a:chExt cx="9144000" cy="6858046"/>
          </a:xfrm>
        </p:grpSpPr>
        <p:pic>
          <p:nvPicPr>
            <p:cNvPr id="12" name="Picture 3" descr="C:\Users\mokhVAIO\Desktop\ЕЯ\IMG_05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35" y="692696"/>
              <a:ext cx="8762965" cy="54647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6" descr="C:\Users\mokhVAIO\Desktop\ЕЯ\78682000_r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4495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2" name="Группа 1"/>
          <p:cNvGrpSpPr/>
          <p:nvPr/>
        </p:nvGrpSpPr>
        <p:grpSpPr>
          <a:xfrm>
            <a:off x="0" y="-46"/>
            <a:ext cx="9114984" cy="6858046"/>
            <a:chOff x="0" y="-46"/>
            <a:chExt cx="9114984" cy="6858046"/>
          </a:xfrm>
        </p:grpSpPr>
        <p:pic>
          <p:nvPicPr>
            <p:cNvPr id="15363" name="Picture 3" descr="C:\Users\mokhVAIO\Desktop\ЕЯ\IMG_05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984" y="404664"/>
              <a:ext cx="8255000" cy="6197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6" descr="C:\Users\mokhVAIO\Desktop\ЕЯ\78682000_r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893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46"/>
            <a:ext cx="9109628" cy="6858046"/>
            <a:chOff x="0" y="-46"/>
            <a:chExt cx="9109628" cy="6858046"/>
          </a:xfrm>
        </p:grpSpPr>
        <p:pic>
          <p:nvPicPr>
            <p:cNvPr id="12292" name="Picture 4" descr="C:\Users\mokhVAIO\Desktop\ЕЯ\im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180" y="313476"/>
              <a:ext cx="8432448" cy="63243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6" descr="C:\Users\mokhVAIO\Desktop\ЕЯ\78682000_r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4451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46"/>
            <a:ext cx="9144000" cy="6858046"/>
            <a:chOff x="0" y="-46"/>
            <a:chExt cx="9144000" cy="6858046"/>
          </a:xfrm>
        </p:grpSpPr>
        <p:pic>
          <p:nvPicPr>
            <p:cNvPr id="16386" name="Picture 2" descr="C:\Users\mokhVAIO\Desktop\ЕЯ\славянский-костюм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16" y="0"/>
              <a:ext cx="7505717"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6" descr="C:\Users\mokhVAIO\Desktop\ЕЯ\78682000_r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mokhVAIO\Desktop\ЕЯ\78682000_r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6733" y="-46"/>
              <a:ext cx="937267" cy="68580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834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46"/>
            <a:ext cx="9144000" cy="6858046"/>
            <a:chOff x="0" y="-46"/>
            <a:chExt cx="9144000" cy="6858046"/>
          </a:xfrm>
        </p:grpSpPr>
        <p:pic>
          <p:nvPicPr>
            <p:cNvPr id="18435" name="Picture 3" descr="C:\Users\mokhVAIO\Desktop\ЕЯ\75-267-F4217051_m_6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048" y="476672"/>
              <a:ext cx="8568952" cy="62196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438" name="Picture 6" descr="C:\Users\mokhVAIO\Desktop\ЕЯ\78682000_r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6967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46"/>
            <a:ext cx="9140982" cy="6858046"/>
            <a:chOff x="0" y="-46"/>
            <a:chExt cx="9140982" cy="6858046"/>
          </a:xfrm>
        </p:grpSpPr>
        <p:pic>
          <p:nvPicPr>
            <p:cNvPr id="29698" name="Picture 2" descr="C:\Users\mokhVAIO\Desktop\ЕЯ\IMG_05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692" y="350870"/>
              <a:ext cx="8456290" cy="63372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6" descr="C:\Users\mokhVAIO\Desktop\ЕЯ\78682000_r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3155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152056" y="402779"/>
            <a:ext cx="7488832" cy="2862322"/>
          </a:xfrm>
          <a:prstGeom prst="rect">
            <a:avLst/>
          </a:prstGeom>
        </p:spPr>
        <p:txBody>
          <a:bodyPr wrap="square">
            <a:spAutoFit/>
          </a:bodyPr>
          <a:lstStyle/>
          <a:p>
            <a:r>
              <a:rPr lang="ru-RU" sz="3600" i="1" dirty="0">
                <a:latin typeface="+mj-lt"/>
              </a:rPr>
              <a:t>У меня давно возник вопрос.</a:t>
            </a:r>
            <a:br>
              <a:rPr lang="ru-RU" sz="3600" i="1" dirty="0">
                <a:latin typeface="+mj-lt"/>
              </a:rPr>
            </a:br>
            <a:r>
              <a:rPr lang="ru-RU" sz="3600" i="1" dirty="0">
                <a:latin typeface="+mj-lt"/>
              </a:rPr>
              <a:t>И теперь в проект он перерос:</a:t>
            </a:r>
            <a:br>
              <a:rPr lang="ru-RU" sz="3600" i="1" dirty="0">
                <a:latin typeface="+mj-lt"/>
              </a:rPr>
            </a:br>
            <a:r>
              <a:rPr lang="ru-RU" sz="3600" i="1" dirty="0">
                <a:latin typeface="+mj-lt"/>
              </a:rPr>
              <a:t>В чём же раньше ходили?</a:t>
            </a:r>
            <a:br>
              <a:rPr lang="ru-RU" sz="3600" i="1" dirty="0">
                <a:latin typeface="+mj-lt"/>
              </a:rPr>
            </a:br>
            <a:r>
              <a:rPr lang="ru-RU" sz="3600" i="1" dirty="0">
                <a:latin typeface="+mj-lt"/>
              </a:rPr>
              <a:t>Что же раньше на Руси носили</a:t>
            </a:r>
            <a:r>
              <a:rPr lang="ru-RU" sz="3600" i="1" dirty="0" smtClean="0">
                <a:latin typeface="+mj-lt"/>
              </a:rPr>
              <a:t>?</a:t>
            </a:r>
          </a:p>
          <a:p>
            <a:endParaRPr lang="ru-RU" sz="3600" i="1" dirty="0">
              <a:latin typeface="+mj-lt"/>
            </a:endParaRPr>
          </a:p>
        </p:txBody>
      </p:sp>
      <p:grpSp>
        <p:nvGrpSpPr>
          <p:cNvPr id="6" name="Группа 5"/>
          <p:cNvGrpSpPr/>
          <p:nvPr/>
        </p:nvGrpSpPr>
        <p:grpSpPr>
          <a:xfrm>
            <a:off x="-2614" y="-25436"/>
            <a:ext cx="1061112" cy="6848842"/>
            <a:chOff x="-2614" y="-25436"/>
            <a:chExt cx="1061112" cy="6848842"/>
          </a:xfrm>
        </p:grpSpPr>
        <p:pic>
          <p:nvPicPr>
            <p:cNvPr id="7" name="Picture 2" descr="C:\Users\mokhVAIO\Desktop\ЕЯ\0_bc6d4_7d9af828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41268" y="1213218"/>
              <a:ext cx="3538420" cy="1061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mokhVAIO\Desktop\ЕЯ\0_bc6d4_7d9af828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41268" y="4523640"/>
              <a:ext cx="3538420" cy="106111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Прямоугольник 10"/>
          <p:cNvSpPr/>
          <p:nvPr/>
        </p:nvSpPr>
        <p:spPr>
          <a:xfrm>
            <a:off x="1196715" y="3284986"/>
            <a:ext cx="7601635" cy="3416320"/>
          </a:xfrm>
          <a:prstGeom prst="rect">
            <a:avLst/>
          </a:prstGeom>
        </p:spPr>
        <p:txBody>
          <a:bodyPr wrap="square">
            <a:spAutoFit/>
          </a:bodyPr>
          <a:lstStyle/>
          <a:p>
            <a:pPr>
              <a:spcBef>
                <a:spcPts val="1800"/>
              </a:spcBef>
            </a:pPr>
            <a:r>
              <a:rPr lang="ru-RU" sz="3600" i="1" dirty="0" smtClean="0">
                <a:latin typeface="+mj-lt"/>
              </a:rPr>
              <a:t>Нёс </a:t>
            </a:r>
            <a:r>
              <a:rPr lang="ru-RU" sz="3600" i="1" dirty="0">
                <a:latin typeface="+mj-lt"/>
              </a:rPr>
              <a:t>костюм характер благочинный,</a:t>
            </a:r>
            <a:br>
              <a:rPr lang="ru-RU" sz="3600" i="1" dirty="0">
                <a:latin typeface="+mj-lt"/>
              </a:rPr>
            </a:br>
            <a:r>
              <a:rPr lang="ru-RU" sz="3600" i="1" dirty="0">
                <a:latin typeface="+mj-lt"/>
              </a:rPr>
              <a:t>Был для всех свободным, строгим, длинным</a:t>
            </a:r>
            <a:r>
              <a:rPr lang="ru-RU" sz="3600" i="1" dirty="0" smtClean="0">
                <a:latin typeface="+mj-lt"/>
              </a:rPr>
              <a:t>.</a:t>
            </a:r>
            <a:r>
              <a:rPr lang="ru-RU" sz="3600" i="1" dirty="0">
                <a:latin typeface="+mj-lt"/>
              </a:rPr>
              <a:t/>
            </a:r>
            <a:br>
              <a:rPr lang="ru-RU" sz="3600" i="1" dirty="0">
                <a:latin typeface="+mj-lt"/>
              </a:rPr>
            </a:br>
            <a:r>
              <a:rPr lang="ru-RU" sz="3600" i="1" dirty="0">
                <a:latin typeface="+mj-lt"/>
              </a:rPr>
              <a:t>На Руси короткие одежды</a:t>
            </a:r>
            <a:br>
              <a:rPr lang="ru-RU" sz="3600" i="1" dirty="0">
                <a:latin typeface="+mj-lt"/>
              </a:rPr>
            </a:br>
            <a:r>
              <a:rPr lang="ru-RU" sz="3600" i="1" dirty="0">
                <a:latin typeface="+mj-lt"/>
              </a:rPr>
              <a:t>Надевать не смели и невежды</a:t>
            </a:r>
            <a:r>
              <a:rPr lang="ru-RU" sz="3600" i="1" dirty="0" smtClean="0">
                <a:latin typeface="+mj-lt"/>
              </a:rPr>
              <a:t>.</a:t>
            </a:r>
          </a:p>
          <a:p>
            <a:endParaRPr lang="ru-RU" sz="3600" i="1" dirty="0">
              <a:latin typeface="+mj-lt"/>
            </a:endParaRPr>
          </a:p>
        </p:txBody>
      </p:sp>
      <p:pic>
        <p:nvPicPr>
          <p:cNvPr id="10" name="Picture 2" descr="C:\Users\mokhVAIO\Desktop\ЕЯ\фото с урока\DSC_00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072" y="92657"/>
            <a:ext cx="8274334" cy="67307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95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8" presetClass="entr" presetSubtype="32"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amond(out)">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okhVAIO\Desktop\ЕЯ\IMG_05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6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1374879" y="1844824"/>
            <a:ext cx="6394242" cy="2880320"/>
          </a:xfrm>
        </p:spPr>
        <p:txBody>
          <a:bodyPr>
            <a:normAutofit lnSpcReduction="10000"/>
          </a:bodyPr>
          <a:lstStyle/>
          <a:p>
            <a:pPr marL="0" indent="0" algn="just">
              <a:spcBef>
                <a:spcPts val="1800"/>
              </a:spcBef>
              <a:buNone/>
            </a:pPr>
            <a:r>
              <a:rPr lang="ru-RU" sz="2800" i="1" dirty="0" smtClean="0">
                <a:latin typeface="Cambria" panose="02040503050406030204" pitchFamily="18" charset="0"/>
                <a:cs typeface="Arial" panose="020B0604020202020204" pitchFamily="34" charset="0"/>
              </a:rPr>
              <a:t>- Ознакомить </a:t>
            </a:r>
            <a:r>
              <a:rPr lang="ru-RU" sz="2800" i="1" dirty="0">
                <a:latin typeface="Cambria" panose="02040503050406030204" pitchFamily="18" charset="0"/>
                <a:cs typeface="Arial" panose="020B0604020202020204" pitchFamily="34" charset="0"/>
              </a:rPr>
              <a:t>детей с </a:t>
            </a:r>
            <a:r>
              <a:rPr lang="ru-RU" sz="2800" i="1" dirty="0" smtClean="0">
                <a:latin typeface="Cambria" panose="02040503050406030204" pitchFamily="18" charset="0"/>
                <a:cs typeface="Arial" panose="020B0604020202020204" pitchFamily="34" charset="0"/>
              </a:rPr>
              <a:t>древней</a:t>
            </a:r>
            <a:r>
              <a:rPr lang="en-US" sz="2800" i="1" dirty="0" smtClean="0">
                <a:latin typeface="Cambria" panose="02040503050406030204" pitchFamily="18" charset="0"/>
                <a:cs typeface="Arial" panose="020B0604020202020204" pitchFamily="34" charset="0"/>
              </a:rPr>
              <a:t> </a:t>
            </a:r>
            <a:r>
              <a:rPr lang="ru-RU" sz="2800" i="1" dirty="0" smtClean="0">
                <a:latin typeface="Cambria" panose="02040503050406030204" pitchFamily="18" charset="0"/>
                <a:cs typeface="Arial" panose="020B0604020202020204" pitchFamily="34" charset="0"/>
              </a:rPr>
              <a:t>Русью</a:t>
            </a:r>
            <a:r>
              <a:rPr lang="ru-RU" sz="2800" i="1" dirty="0">
                <a:latin typeface="Cambria" panose="02040503050406030204" pitchFamily="18" charset="0"/>
                <a:cs typeface="Arial" panose="020B0604020202020204" pitchFamily="34" charset="0"/>
              </a:rPr>
              <a:t>. </a:t>
            </a:r>
            <a:endParaRPr lang="en-US" sz="2800" i="1" dirty="0" smtClean="0">
              <a:latin typeface="Cambria" panose="02040503050406030204" pitchFamily="18" charset="0"/>
              <a:cs typeface="Arial" panose="020B0604020202020204" pitchFamily="34" charset="0"/>
            </a:endParaRPr>
          </a:p>
          <a:p>
            <a:pPr marL="0" indent="0" algn="just">
              <a:spcBef>
                <a:spcPts val="3000"/>
              </a:spcBef>
              <a:buNone/>
            </a:pPr>
            <a:r>
              <a:rPr lang="ru-RU" sz="2800" i="1" dirty="0" smtClean="0">
                <a:latin typeface="Cambria" panose="02040503050406030204" pitchFamily="18" charset="0"/>
                <a:cs typeface="Arial" panose="020B0604020202020204" pitchFamily="34" charset="0"/>
              </a:rPr>
              <a:t>- Приобщение </a:t>
            </a:r>
            <a:r>
              <a:rPr lang="ru-RU" sz="2800" i="1" dirty="0">
                <a:latin typeface="Cambria" panose="02040503050406030204" pitchFamily="18" charset="0"/>
                <a:cs typeface="Arial" panose="020B0604020202020204" pitchFamily="34" charset="0"/>
              </a:rPr>
              <a:t>детей к православной и мировой культуре. </a:t>
            </a:r>
            <a:endParaRPr lang="en-US" sz="2800" i="1" dirty="0" smtClean="0">
              <a:latin typeface="Cambria" panose="02040503050406030204" pitchFamily="18" charset="0"/>
              <a:cs typeface="Arial" panose="020B0604020202020204" pitchFamily="34" charset="0"/>
            </a:endParaRPr>
          </a:p>
          <a:p>
            <a:pPr marL="0" indent="0" algn="just">
              <a:spcBef>
                <a:spcPts val="3000"/>
              </a:spcBef>
              <a:buNone/>
            </a:pPr>
            <a:r>
              <a:rPr lang="ru-RU" sz="2800" i="1" dirty="0" smtClean="0">
                <a:latin typeface="Cambria" panose="02040503050406030204" pitchFamily="18" charset="0"/>
                <a:cs typeface="Arial" panose="020B0604020202020204" pitchFamily="34" charset="0"/>
              </a:rPr>
              <a:t>- Дать </a:t>
            </a:r>
            <a:r>
              <a:rPr lang="ru-RU" sz="2800" i="1" dirty="0">
                <a:latin typeface="Cambria" panose="02040503050406030204" pitchFamily="18" charset="0"/>
                <a:cs typeface="Arial" panose="020B0604020202020204" pitchFamily="34" charset="0"/>
              </a:rPr>
              <a:t>представление об укладе жизни древних </a:t>
            </a:r>
            <a:r>
              <a:rPr lang="ru-RU" sz="2800" i="1" dirty="0" smtClean="0">
                <a:latin typeface="Cambria" panose="02040503050406030204" pitchFamily="18" charset="0"/>
                <a:cs typeface="Arial" panose="020B0604020202020204" pitchFamily="34" charset="0"/>
              </a:rPr>
              <a:t>славян</a:t>
            </a:r>
          </a:p>
          <a:p>
            <a:pPr algn="just"/>
            <a:endParaRPr lang="ru-RU" sz="2800" dirty="0">
              <a:latin typeface="Arno Pro" pitchFamily="18" charset="0"/>
              <a:cs typeface="Angsana New" panose="02020603050405020304" pitchFamily="18" charset="-34"/>
            </a:endParaRPr>
          </a:p>
          <a:p>
            <a:pPr marL="0" indent="0" algn="just">
              <a:buNone/>
            </a:pPr>
            <a:endParaRPr lang="ru-RU" sz="2800" dirty="0" smtClean="0"/>
          </a:p>
          <a:p>
            <a:endParaRPr lang="ru-RU" sz="2800" dirty="0"/>
          </a:p>
        </p:txBody>
      </p:sp>
      <p:sp>
        <p:nvSpPr>
          <p:cNvPr id="2" name="TextBox 1"/>
          <p:cNvSpPr txBox="1"/>
          <p:nvPr/>
        </p:nvSpPr>
        <p:spPr>
          <a:xfrm>
            <a:off x="3683946" y="836712"/>
            <a:ext cx="1661032" cy="769441"/>
          </a:xfrm>
          <a:prstGeom prst="rect">
            <a:avLst/>
          </a:prstGeom>
          <a:noFill/>
        </p:spPr>
        <p:txBody>
          <a:bodyPr wrap="none" rtlCol="0">
            <a:spAutoFit/>
          </a:bodyPr>
          <a:lstStyle/>
          <a:p>
            <a:r>
              <a:rPr lang="ru-RU" sz="4400" b="1" i="1" dirty="0" smtClean="0">
                <a:solidFill>
                  <a:schemeClr val="accent6">
                    <a:lumMod val="50000"/>
                  </a:schemeClr>
                </a:solidFill>
                <a:latin typeface="Cambria" panose="02040503050406030204" pitchFamily="18" charset="0"/>
              </a:rPr>
              <a:t>Цели</a:t>
            </a:r>
            <a:r>
              <a:rPr lang="ru-RU" sz="4000" b="1" i="1" dirty="0" smtClean="0">
                <a:solidFill>
                  <a:schemeClr val="accent6">
                    <a:lumMod val="50000"/>
                  </a:schemeClr>
                </a:solidFill>
                <a:latin typeface="Cambria" panose="02040503050406030204" pitchFamily="18" charset="0"/>
              </a:rPr>
              <a:t>:</a:t>
            </a:r>
            <a:endParaRPr lang="ru-RU" sz="4000" b="1" i="1" dirty="0">
              <a:solidFill>
                <a:schemeClr val="accent6">
                  <a:lumMod val="50000"/>
                </a:schemeClr>
              </a:solidFill>
              <a:latin typeface="Cambria" panose="02040503050406030204" pitchFamily="18" charset="0"/>
            </a:endParaRPr>
          </a:p>
        </p:txBody>
      </p:sp>
    </p:spTree>
    <p:extLst>
      <p:ext uri="{BB962C8B-B14F-4D97-AF65-F5344CB8AC3E}">
        <p14:creationId xmlns:p14="http://schemas.microsoft.com/office/powerpoint/2010/main" val="28223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750"/>
                                        <p:tgtEl>
                                          <p:spTgt spid="3">
                                            <p:txEl>
                                              <p:pRg st="0" end="0"/>
                                            </p:txEl>
                                          </p:spTgt>
                                        </p:tgtEl>
                                      </p:cBhvr>
                                    </p:animEffect>
                                  </p:childTnLst>
                                </p:cTn>
                              </p:par>
                            </p:childTnLst>
                          </p:cTn>
                        </p:par>
                        <p:par>
                          <p:cTn id="12" fill="hold">
                            <p:stCondLst>
                              <p:cond delay="1250"/>
                            </p:stCondLst>
                            <p:childTnLst>
                              <p:par>
                                <p:cTn id="13" presetID="22" presetClass="entr" presetSubtype="1"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750"/>
                                        <p:tgtEl>
                                          <p:spTgt spid="3">
                                            <p:txEl>
                                              <p:pRg st="1" end="1"/>
                                            </p:txEl>
                                          </p:spTgt>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up)">
                                      <p:cBhvr>
                                        <p:cTn id="19" dur="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2614" y="-25436"/>
            <a:ext cx="1061112" cy="6848842"/>
            <a:chOff x="-2614" y="-25436"/>
            <a:chExt cx="1061112" cy="6848842"/>
          </a:xfrm>
        </p:grpSpPr>
        <p:pic>
          <p:nvPicPr>
            <p:cNvPr id="6" name="Picture 2" descr="C:\Users\mokhVAIO\Desktop\ЕЯ\0_bc6d4_7d9af828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41268" y="1213218"/>
              <a:ext cx="3538420" cy="10611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mokhVAIO\Desktop\ЕЯ\0_bc6d4_7d9af828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41268" y="4523640"/>
              <a:ext cx="3538420" cy="106111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Прямоугольник 7"/>
          <p:cNvSpPr/>
          <p:nvPr/>
        </p:nvSpPr>
        <p:spPr>
          <a:xfrm>
            <a:off x="1331640" y="183504"/>
            <a:ext cx="7245342" cy="2308324"/>
          </a:xfrm>
          <a:prstGeom prst="rect">
            <a:avLst/>
          </a:prstGeom>
        </p:spPr>
        <p:txBody>
          <a:bodyPr wrap="square">
            <a:spAutoFit/>
          </a:bodyPr>
          <a:lstStyle/>
          <a:p>
            <a:pPr>
              <a:spcBef>
                <a:spcPts val="1800"/>
              </a:spcBef>
            </a:pPr>
            <a:r>
              <a:rPr lang="ru-RU" sz="3600" i="1" dirty="0"/>
              <a:t>Из полотен вырубали пряхи</a:t>
            </a:r>
            <a:br>
              <a:rPr lang="ru-RU" sz="3600" i="1" dirty="0"/>
            </a:br>
            <a:r>
              <a:rPr lang="ru-RU" sz="3600" i="1" dirty="0"/>
              <a:t>Длинные холщовые рубахи.</a:t>
            </a:r>
            <a:br>
              <a:rPr lang="ru-RU" sz="3600" i="1" dirty="0"/>
            </a:br>
            <a:r>
              <a:rPr lang="ru-RU" sz="3600" i="1" dirty="0"/>
              <a:t>Ворот и подолы украшали,</a:t>
            </a:r>
            <a:br>
              <a:rPr lang="ru-RU" sz="3600" i="1" dirty="0"/>
            </a:br>
            <a:r>
              <a:rPr lang="ru-RU" sz="3600" i="1" dirty="0"/>
              <a:t>Дивные узоры вышивали</a:t>
            </a:r>
            <a:r>
              <a:rPr lang="ru-RU" sz="3600" i="1" dirty="0" smtClean="0"/>
              <a:t>.</a:t>
            </a:r>
            <a:r>
              <a:rPr lang="ru-RU" sz="3600" i="1" dirty="0"/>
              <a:t> </a:t>
            </a:r>
            <a:endParaRPr lang="ru-RU" sz="3600" i="1" dirty="0" smtClean="0"/>
          </a:p>
        </p:txBody>
      </p:sp>
      <p:sp>
        <p:nvSpPr>
          <p:cNvPr id="9" name="Прямоугольник 8"/>
          <p:cNvSpPr/>
          <p:nvPr/>
        </p:nvSpPr>
        <p:spPr>
          <a:xfrm>
            <a:off x="1342474" y="3266784"/>
            <a:ext cx="7245342" cy="3093154"/>
          </a:xfrm>
          <a:prstGeom prst="rect">
            <a:avLst/>
          </a:prstGeom>
        </p:spPr>
        <p:txBody>
          <a:bodyPr wrap="square">
            <a:spAutoFit/>
          </a:bodyPr>
          <a:lstStyle/>
          <a:p>
            <a:pPr>
              <a:spcBef>
                <a:spcPts val="1800"/>
              </a:spcBef>
            </a:pPr>
            <a:r>
              <a:rPr lang="ru-RU" sz="3600" i="1" dirty="0" smtClean="0"/>
              <a:t>На узорах </a:t>
            </a:r>
            <a:r>
              <a:rPr lang="ru-RU" sz="3600" i="1" dirty="0"/>
              <a:t>— травы, </a:t>
            </a:r>
            <a:r>
              <a:rPr lang="ru-RU" sz="3600" i="1" dirty="0" smtClean="0"/>
              <a:t>кони, </a:t>
            </a:r>
            <a:r>
              <a:rPr lang="ru-RU" sz="3600" i="1" dirty="0"/>
              <a:t>птицы...</a:t>
            </a:r>
            <a:br>
              <a:rPr lang="ru-RU" sz="3600" i="1" dirty="0"/>
            </a:br>
            <a:r>
              <a:rPr lang="ru-RU" sz="3600" i="1" dirty="0"/>
              <a:t>Выводили тонко мастерицы.</a:t>
            </a:r>
            <a:br>
              <a:rPr lang="ru-RU" sz="3600" i="1" dirty="0"/>
            </a:br>
            <a:r>
              <a:rPr lang="ru-RU" sz="3600" i="1" dirty="0"/>
              <a:t>Вышивка людей оберегала -</a:t>
            </a:r>
            <a:br>
              <a:rPr lang="ru-RU" sz="3600" i="1" dirty="0"/>
            </a:br>
            <a:r>
              <a:rPr lang="ru-RU" sz="3600" i="1" dirty="0"/>
              <a:t>Нечисть и болезни отгоняла</a:t>
            </a:r>
            <a:r>
              <a:rPr lang="ru-RU" sz="3600" i="1" dirty="0" smtClean="0"/>
              <a:t>.</a:t>
            </a:r>
          </a:p>
          <a:p>
            <a:pPr>
              <a:spcBef>
                <a:spcPts val="1800"/>
              </a:spcBef>
            </a:pPr>
            <a:r>
              <a:rPr lang="ru-RU" sz="3600" i="1" dirty="0"/>
              <a:t> </a:t>
            </a:r>
            <a:endParaRPr lang="ru-RU" sz="3600" i="1" dirty="0" smtClean="0"/>
          </a:p>
        </p:txBody>
      </p:sp>
      <p:pic>
        <p:nvPicPr>
          <p:cNvPr id="10" name="Picture 3" descr="C:\Users\mokhVAIO\Desktop\ЕЯ\фото\15-02-2017_15-00-44\DSC_00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733" y="229855"/>
            <a:ext cx="8162763" cy="56131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28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8" presetClass="entr" presetSubtype="32"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amond(out)">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2614" y="-25436"/>
            <a:ext cx="1061112" cy="6848842"/>
            <a:chOff x="-2614" y="-25436"/>
            <a:chExt cx="1061112" cy="6848842"/>
          </a:xfrm>
        </p:grpSpPr>
        <p:pic>
          <p:nvPicPr>
            <p:cNvPr id="6" name="Picture 2" descr="C:\Users\mokhVAIO\Desktop\ЕЯ\0_bc6d4_7d9af828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41268" y="1213218"/>
              <a:ext cx="3538420" cy="10611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mokhVAIO\Desktop\ЕЯ\0_bc6d4_7d9af828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41268" y="4523640"/>
              <a:ext cx="3538420" cy="106111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Прямоугольник 7"/>
          <p:cNvSpPr/>
          <p:nvPr/>
        </p:nvSpPr>
        <p:spPr>
          <a:xfrm>
            <a:off x="1169368" y="396919"/>
            <a:ext cx="7075040" cy="2062103"/>
          </a:xfrm>
          <a:prstGeom prst="rect">
            <a:avLst/>
          </a:prstGeom>
        </p:spPr>
        <p:txBody>
          <a:bodyPr wrap="square">
            <a:spAutoFit/>
          </a:bodyPr>
          <a:lstStyle/>
          <a:p>
            <a:r>
              <a:rPr lang="ru-RU" sz="3200" i="1" dirty="0"/>
              <a:t> Молодёжь в нарядах щеголяла,</a:t>
            </a:r>
          </a:p>
          <a:p>
            <a:r>
              <a:rPr lang="ru-RU" sz="3200" i="1" dirty="0"/>
              <a:t>Густо все костюмы украшала.</a:t>
            </a:r>
          </a:p>
          <a:p>
            <a:r>
              <a:rPr lang="ru-RU" sz="3200" i="1" dirty="0"/>
              <a:t>Лишь у стариков и у детишек</a:t>
            </a:r>
          </a:p>
          <a:p>
            <a:r>
              <a:rPr lang="ru-RU" sz="3200" i="1" dirty="0"/>
              <a:t>В украшеньях не было излишек</a:t>
            </a:r>
            <a:r>
              <a:rPr lang="ru-RU" sz="3200" i="1" dirty="0" smtClean="0"/>
              <a:t>.</a:t>
            </a:r>
            <a:endParaRPr lang="ru-RU" sz="3200" i="1" dirty="0"/>
          </a:p>
        </p:txBody>
      </p:sp>
      <p:sp>
        <p:nvSpPr>
          <p:cNvPr id="9" name="Прямоугольник 8"/>
          <p:cNvSpPr/>
          <p:nvPr/>
        </p:nvSpPr>
        <p:spPr>
          <a:xfrm>
            <a:off x="1187624" y="3069037"/>
            <a:ext cx="6768752" cy="2062103"/>
          </a:xfrm>
          <a:prstGeom prst="rect">
            <a:avLst/>
          </a:prstGeom>
        </p:spPr>
        <p:txBody>
          <a:bodyPr wrap="square">
            <a:spAutoFit/>
          </a:bodyPr>
          <a:lstStyle/>
          <a:p>
            <a:r>
              <a:rPr lang="ru-RU" sz="3200" i="1" dirty="0"/>
              <a:t> </a:t>
            </a:r>
            <a:r>
              <a:rPr lang="ru-RU" sz="3200" i="1" dirty="0" smtClean="0"/>
              <a:t>В праздники </a:t>
            </a:r>
            <a:r>
              <a:rPr lang="ru-RU" sz="3200" i="1" dirty="0"/>
              <a:t>деревня наряжалась,</a:t>
            </a:r>
            <a:br>
              <a:rPr lang="ru-RU" sz="3200" i="1" dirty="0"/>
            </a:br>
            <a:r>
              <a:rPr lang="ru-RU" sz="3200" i="1" dirty="0"/>
              <a:t>Вся одежда в миг преображалась.</a:t>
            </a:r>
            <a:br>
              <a:rPr lang="ru-RU" sz="3200" i="1" dirty="0"/>
            </a:br>
            <a:r>
              <a:rPr lang="ru-RU" sz="3200" i="1" dirty="0"/>
              <a:t>Хороводы, хохот, песни, пляски!</a:t>
            </a:r>
            <a:br>
              <a:rPr lang="ru-RU" sz="3200" i="1" dirty="0"/>
            </a:br>
            <a:r>
              <a:rPr lang="ru-RU" sz="3200" i="1" dirty="0"/>
              <a:t>Яркие насыщенные краски</a:t>
            </a:r>
            <a:r>
              <a:rPr lang="ru-RU" sz="3200" i="1" dirty="0" smtClean="0"/>
              <a:t>!</a:t>
            </a:r>
            <a:endParaRPr lang="ru-RU" sz="3200" i="1" dirty="0"/>
          </a:p>
        </p:txBody>
      </p:sp>
      <p:pic>
        <p:nvPicPr>
          <p:cNvPr id="10" name="Picture 2" descr="C:\Users\mokhVAIO\Desktop\ЕЯ\фото с урока\image3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337" y="263654"/>
            <a:ext cx="8196409" cy="61473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98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3" presetClass="entr" presetSubtype="32"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plus(out)">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okhVAIO\Desktop\ЕЯ\рисунки\image_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520" y="116632"/>
            <a:ext cx="8462416" cy="1446550"/>
          </a:xfrm>
          <a:prstGeom prst="rect">
            <a:avLst/>
          </a:prstGeom>
        </p:spPr>
        <p:txBody>
          <a:bodyPr wrap="square">
            <a:spAutoFit/>
          </a:bodyPr>
          <a:lstStyle/>
          <a:p>
            <a:pPr algn="ctr"/>
            <a:r>
              <a:rPr lang="ru-RU" sz="4400" b="1" i="1" dirty="0" smtClean="0">
                <a:solidFill>
                  <a:schemeClr val="accent2">
                    <a:lumMod val="50000"/>
                  </a:schemeClr>
                </a:solidFill>
                <a:latin typeface="Cambria" panose="02040503050406030204" pitchFamily="18" charset="0"/>
                <a:ea typeface="Cambria Math" panose="02040503050406030204" pitchFamily="18" charset="0"/>
              </a:rPr>
              <a:t>Древнерусская </a:t>
            </a:r>
            <a:endParaRPr lang="en-US" sz="4400" b="1" i="1" dirty="0" smtClean="0">
              <a:solidFill>
                <a:schemeClr val="accent2">
                  <a:lumMod val="50000"/>
                </a:schemeClr>
              </a:solidFill>
              <a:latin typeface="Cambria" panose="02040503050406030204" pitchFamily="18" charset="0"/>
              <a:ea typeface="Cambria Math" panose="02040503050406030204" pitchFamily="18" charset="0"/>
            </a:endParaRPr>
          </a:p>
          <a:p>
            <a:pPr algn="ctr"/>
            <a:r>
              <a:rPr lang="en-US" sz="4400" b="1" i="1" dirty="0" smtClean="0">
                <a:solidFill>
                  <a:schemeClr val="accent2">
                    <a:lumMod val="50000"/>
                  </a:schemeClr>
                </a:solidFill>
                <a:latin typeface="Cambria" panose="02040503050406030204" pitchFamily="18" charset="0"/>
                <a:ea typeface="Cambria Math" panose="02040503050406030204" pitchFamily="18" charset="0"/>
              </a:rPr>
              <a:t> </a:t>
            </a:r>
            <a:r>
              <a:rPr lang="ru-RU" sz="4400" b="1" i="1" dirty="0" smtClean="0">
                <a:solidFill>
                  <a:schemeClr val="accent2">
                    <a:lumMod val="50000"/>
                  </a:schemeClr>
                </a:solidFill>
                <a:latin typeface="Cambria" panose="02040503050406030204" pitchFamily="18" charset="0"/>
                <a:ea typeface="Cambria Math" panose="02040503050406030204" pitchFamily="18" charset="0"/>
              </a:rPr>
              <a:t>женская одежда</a:t>
            </a:r>
            <a:endParaRPr lang="ru-RU" sz="4400" b="1" dirty="0">
              <a:solidFill>
                <a:schemeClr val="accent2">
                  <a:lumMod val="50000"/>
                </a:schemeClr>
              </a:solidFill>
              <a:latin typeface="Cambria" panose="02040503050406030204" pitchFamily="18" charset="0"/>
            </a:endParaRPr>
          </a:p>
        </p:txBody>
      </p:sp>
      <p:pic>
        <p:nvPicPr>
          <p:cNvPr id="24579" name="Picture 3" descr="C:\Users\mokhVAIO\Desktop\ЕЯ\IMG_05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16832"/>
            <a:ext cx="2714003" cy="46805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24580" name="Picture 4" descr="C:\Users\mokhVAIO\Desktop\ЕЯ\img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950" y="1916832"/>
            <a:ext cx="2630792" cy="46801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24581" name="Picture 5" descr="C:\Users\mokhVAIO\Desktop\ЕЯ\img6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958" y="1916832"/>
            <a:ext cx="2739677" cy="46801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24692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24579"/>
                                        </p:tgtEl>
                                        <p:attrNameLst>
                                          <p:attrName>style.visibility</p:attrName>
                                        </p:attrNameLst>
                                      </p:cBhvr>
                                      <p:to>
                                        <p:strVal val="visible"/>
                                      </p:to>
                                    </p:set>
                                    <p:animEffect transition="in" filter="wipe(up)">
                                      <p:cBhvr>
                                        <p:cTn id="13" dur="1000"/>
                                        <p:tgtEl>
                                          <p:spTgt spid="24579"/>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24580"/>
                                        </p:tgtEl>
                                        <p:attrNameLst>
                                          <p:attrName>style.visibility</p:attrName>
                                        </p:attrNameLst>
                                      </p:cBhvr>
                                      <p:to>
                                        <p:strVal val="visible"/>
                                      </p:to>
                                    </p:set>
                                    <p:animEffect transition="in" filter="wipe(up)">
                                      <p:cBhvr>
                                        <p:cTn id="17" dur="1000"/>
                                        <p:tgtEl>
                                          <p:spTgt spid="24580"/>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24581"/>
                                        </p:tgtEl>
                                        <p:attrNameLst>
                                          <p:attrName>style.visibility</p:attrName>
                                        </p:attrNameLst>
                                      </p:cBhvr>
                                      <p:to>
                                        <p:strVal val="visible"/>
                                      </p:to>
                                    </p:set>
                                    <p:animEffect transition="in" filter="wipe(up)">
                                      <p:cBhvr>
                                        <p:cTn id="21" dur="1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37267" y="188639"/>
            <a:ext cx="8195739" cy="646331"/>
          </a:xfrm>
          <a:prstGeom prst="rect">
            <a:avLst/>
          </a:prstGeom>
        </p:spPr>
        <p:txBody>
          <a:bodyPr wrap="square">
            <a:spAutoFit/>
          </a:bodyPr>
          <a:lstStyle/>
          <a:p>
            <a:pPr algn="ctr"/>
            <a:r>
              <a:rPr lang="ru-RU" sz="3600" b="1" i="1" dirty="0" smtClean="0">
                <a:solidFill>
                  <a:schemeClr val="accent2">
                    <a:lumMod val="50000"/>
                  </a:schemeClr>
                </a:solidFill>
                <a:latin typeface="Cambria" panose="02040503050406030204" pitchFamily="18" charset="0"/>
                <a:ea typeface="Cambria Math" panose="02040503050406030204" pitchFamily="18" charset="0"/>
              </a:rPr>
              <a:t>Особенности женской одежды</a:t>
            </a:r>
            <a:endParaRPr lang="ru-RU" sz="3600" b="1" i="1" dirty="0">
              <a:solidFill>
                <a:schemeClr val="accent2">
                  <a:lumMod val="50000"/>
                </a:schemeClr>
              </a:solidFill>
            </a:endParaRPr>
          </a:p>
        </p:txBody>
      </p:sp>
      <p:sp>
        <p:nvSpPr>
          <p:cNvPr id="7" name="Прямоугольник 6"/>
          <p:cNvSpPr/>
          <p:nvPr/>
        </p:nvSpPr>
        <p:spPr>
          <a:xfrm>
            <a:off x="955076" y="834970"/>
            <a:ext cx="7793187" cy="954107"/>
          </a:xfrm>
          <a:prstGeom prst="rect">
            <a:avLst/>
          </a:prstGeom>
        </p:spPr>
        <p:txBody>
          <a:bodyPr wrap="square">
            <a:spAutoFit/>
          </a:bodyPr>
          <a:lstStyle/>
          <a:p>
            <a:pPr algn="just"/>
            <a:r>
              <a:rPr lang="ru-RU" sz="2800" i="1" dirty="0" smtClean="0">
                <a:latin typeface="Cambria" panose="02040503050406030204" pitchFamily="18" charset="0"/>
                <a:ea typeface="Cambria Math" panose="02040503050406030204" pitchFamily="18" charset="0"/>
              </a:rPr>
              <a:t>Первой и незаменимой вещью была </a:t>
            </a:r>
            <a:r>
              <a:rPr lang="ru-RU" sz="2800" b="1" i="1" dirty="0" smtClean="0">
                <a:latin typeface="Cambria" panose="02040503050406030204" pitchFamily="18" charset="0"/>
                <a:ea typeface="Cambria Math" panose="02040503050406030204" pitchFamily="18" charset="0"/>
              </a:rPr>
              <a:t>рубашка</a:t>
            </a:r>
            <a:r>
              <a:rPr lang="ru-RU" sz="2800" i="1" dirty="0" smtClean="0">
                <a:latin typeface="Cambria" panose="02040503050406030204" pitchFamily="18" charset="0"/>
                <a:ea typeface="Cambria Math" panose="02040503050406030204" pitchFamily="18" charset="0"/>
              </a:rPr>
              <a:t> или </a:t>
            </a:r>
            <a:r>
              <a:rPr lang="ru-RU" sz="2800" b="1" i="1" dirty="0" smtClean="0">
                <a:latin typeface="Cambria" panose="02040503050406030204" pitchFamily="18" charset="0"/>
                <a:ea typeface="Cambria Math" panose="02040503050406030204" pitchFamily="18" charset="0"/>
              </a:rPr>
              <a:t>сорочка</a:t>
            </a:r>
            <a:r>
              <a:rPr lang="ru-RU" sz="2800" i="1" u="sng" dirty="0" smtClean="0">
                <a:latin typeface="Cambria" panose="02040503050406030204" pitchFamily="18" charset="0"/>
                <a:ea typeface="Cambria Math" panose="02040503050406030204" pitchFamily="18" charset="0"/>
              </a:rPr>
              <a:t> </a:t>
            </a:r>
            <a:endParaRPr lang="ru-RU" sz="2800" i="1" u="sng" dirty="0">
              <a:latin typeface="Cambria" panose="02040503050406030204" pitchFamily="18" charset="0"/>
            </a:endParaRPr>
          </a:p>
        </p:txBody>
      </p:sp>
      <p:pic>
        <p:nvPicPr>
          <p:cNvPr id="30723" name="Picture 3" descr="C:\Users\mokhVAIO\Desktop\ЕЯ\sara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5073" y="1969770"/>
            <a:ext cx="2351427" cy="46378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26" name="Picture 6" descr="C:\Users\mokhVAIO\Desktop\ЕЯ\3348-15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880" y="2001351"/>
            <a:ext cx="2583089" cy="4592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28" name="Picture 8" descr="C:\Users\mokhVAIO\Desktop\ЕЯ\img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1969770"/>
            <a:ext cx="2628094" cy="46024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C:\Users\mokhVAIO\Desktop\ЕЯ\78682000_r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76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3" presetClass="entr" presetSubtype="16" fill="hold" nodeType="afterEffect">
                                  <p:stCondLst>
                                    <p:cond delay="0"/>
                                  </p:stCondLst>
                                  <p:childTnLst>
                                    <p:set>
                                      <p:cBhvr>
                                        <p:cTn id="18" dur="1" fill="hold">
                                          <p:stCondLst>
                                            <p:cond delay="0"/>
                                          </p:stCondLst>
                                        </p:cTn>
                                        <p:tgtEl>
                                          <p:spTgt spid="30726"/>
                                        </p:tgtEl>
                                        <p:attrNameLst>
                                          <p:attrName>style.visibility</p:attrName>
                                        </p:attrNameLst>
                                      </p:cBhvr>
                                      <p:to>
                                        <p:strVal val="visible"/>
                                      </p:to>
                                    </p:set>
                                    <p:anim calcmode="lin" valueType="num">
                                      <p:cBhvr>
                                        <p:cTn id="19" dur="750" fill="hold"/>
                                        <p:tgtEl>
                                          <p:spTgt spid="30726"/>
                                        </p:tgtEl>
                                        <p:attrNameLst>
                                          <p:attrName>ppt_w</p:attrName>
                                        </p:attrNameLst>
                                      </p:cBhvr>
                                      <p:tavLst>
                                        <p:tav tm="0">
                                          <p:val>
                                            <p:fltVal val="0"/>
                                          </p:val>
                                        </p:tav>
                                        <p:tav tm="100000">
                                          <p:val>
                                            <p:strVal val="#ppt_w"/>
                                          </p:val>
                                        </p:tav>
                                      </p:tavLst>
                                    </p:anim>
                                    <p:anim calcmode="lin" valueType="num">
                                      <p:cBhvr>
                                        <p:cTn id="20" dur="750" fill="hold"/>
                                        <p:tgtEl>
                                          <p:spTgt spid="30726"/>
                                        </p:tgtEl>
                                        <p:attrNameLst>
                                          <p:attrName>ppt_h</p:attrName>
                                        </p:attrNameLst>
                                      </p:cBhvr>
                                      <p:tavLst>
                                        <p:tav tm="0">
                                          <p:val>
                                            <p:fltVal val="0"/>
                                          </p:val>
                                        </p:tav>
                                        <p:tav tm="100000">
                                          <p:val>
                                            <p:strVal val="#ppt_h"/>
                                          </p:val>
                                        </p:tav>
                                      </p:tavLst>
                                    </p:anim>
                                  </p:childTnLst>
                                </p:cTn>
                              </p:par>
                            </p:childTnLst>
                          </p:cTn>
                        </p:par>
                        <p:par>
                          <p:cTn id="21" fill="hold">
                            <p:stCondLst>
                              <p:cond delay="2750"/>
                            </p:stCondLst>
                            <p:childTnLst>
                              <p:par>
                                <p:cTn id="22" presetID="23" presetClass="entr" presetSubtype="16" fill="hold" nodeType="afterEffect">
                                  <p:stCondLst>
                                    <p:cond delay="0"/>
                                  </p:stCondLst>
                                  <p:childTnLst>
                                    <p:set>
                                      <p:cBhvr>
                                        <p:cTn id="23" dur="1" fill="hold">
                                          <p:stCondLst>
                                            <p:cond delay="0"/>
                                          </p:stCondLst>
                                        </p:cTn>
                                        <p:tgtEl>
                                          <p:spTgt spid="30723"/>
                                        </p:tgtEl>
                                        <p:attrNameLst>
                                          <p:attrName>style.visibility</p:attrName>
                                        </p:attrNameLst>
                                      </p:cBhvr>
                                      <p:to>
                                        <p:strVal val="visible"/>
                                      </p:to>
                                    </p:set>
                                    <p:anim calcmode="lin" valueType="num">
                                      <p:cBhvr>
                                        <p:cTn id="24" dur="750" fill="hold"/>
                                        <p:tgtEl>
                                          <p:spTgt spid="30723"/>
                                        </p:tgtEl>
                                        <p:attrNameLst>
                                          <p:attrName>ppt_w</p:attrName>
                                        </p:attrNameLst>
                                      </p:cBhvr>
                                      <p:tavLst>
                                        <p:tav tm="0">
                                          <p:val>
                                            <p:fltVal val="0"/>
                                          </p:val>
                                        </p:tav>
                                        <p:tav tm="100000">
                                          <p:val>
                                            <p:strVal val="#ppt_w"/>
                                          </p:val>
                                        </p:tav>
                                      </p:tavLst>
                                    </p:anim>
                                    <p:anim calcmode="lin" valueType="num">
                                      <p:cBhvr>
                                        <p:cTn id="25" dur="750" fill="hold"/>
                                        <p:tgtEl>
                                          <p:spTgt spid="30723"/>
                                        </p:tgtEl>
                                        <p:attrNameLst>
                                          <p:attrName>ppt_h</p:attrName>
                                        </p:attrNameLst>
                                      </p:cBhvr>
                                      <p:tavLst>
                                        <p:tav tm="0">
                                          <p:val>
                                            <p:fltVal val="0"/>
                                          </p:val>
                                        </p:tav>
                                        <p:tav tm="100000">
                                          <p:val>
                                            <p:strVal val="#ppt_h"/>
                                          </p:val>
                                        </p:tav>
                                      </p:tavLst>
                                    </p:anim>
                                  </p:childTnLst>
                                </p:cTn>
                              </p:par>
                            </p:childTnLst>
                          </p:cTn>
                        </p:par>
                        <p:par>
                          <p:cTn id="26" fill="hold">
                            <p:stCondLst>
                              <p:cond delay="3500"/>
                            </p:stCondLst>
                            <p:childTnLst>
                              <p:par>
                                <p:cTn id="27" presetID="23" presetClass="entr" presetSubtype="16" fill="hold" nodeType="afterEffect">
                                  <p:stCondLst>
                                    <p:cond delay="0"/>
                                  </p:stCondLst>
                                  <p:childTnLst>
                                    <p:set>
                                      <p:cBhvr>
                                        <p:cTn id="28" dur="1" fill="hold">
                                          <p:stCondLst>
                                            <p:cond delay="0"/>
                                          </p:stCondLst>
                                        </p:cTn>
                                        <p:tgtEl>
                                          <p:spTgt spid="30728"/>
                                        </p:tgtEl>
                                        <p:attrNameLst>
                                          <p:attrName>style.visibility</p:attrName>
                                        </p:attrNameLst>
                                      </p:cBhvr>
                                      <p:to>
                                        <p:strVal val="visible"/>
                                      </p:to>
                                    </p:set>
                                    <p:anim calcmode="lin" valueType="num">
                                      <p:cBhvr>
                                        <p:cTn id="29" dur="750" fill="hold"/>
                                        <p:tgtEl>
                                          <p:spTgt spid="30728"/>
                                        </p:tgtEl>
                                        <p:attrNameLst>
                                          <p:attrName>ppt_w</p:attrName>
                                        </p:attrNameLst>
                                      </p:cBhvr>
                                      <p:tavLst>
                                        <p:tav tm="0">
                                          <p:val>
                                            <p:fltVal val="0"/>
                                          </p:val>
                                        </p:tav>
                                        <p:tav tm="100000">
                                          <p:val>
                                            <p:strVal val="#ppt_w"/>
                                          </p:val>
                                        </p:tav>
                                      </p:tavLst>
                                    </p:anim>
                                    <p:anim calcmode="lin" valueType="num">
                                      <p:cBhvr>
                                        <p:cTn id="30" dur="750" fill="hold"/>
                                        <p:tgtEl>
                                          <p:spTgt spid="307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37267" y="58014"/>
            <a:ext cx="8027221" cy="1815882"/>
          </a:xfrm>
          <a:prstGeom prst="rect">
            <a:avLst/>
          </a:prstGeom>
        </p:spPr>
        <p:txBody>
          <a:bodyPr wrap="square">
            <a:spAutoFit/>
          </a:bodyPr>
          <a:lstStyle/>
          <a:p>
            <a:r>
              <a:rPr lang="ru-RU" sz="2800" i="1" dirty="0">
                <a:latin typeface="Cambria" panose="02040503050406030204" pitchFamily="18" charset="0"/>
              </a:rPr>
              <a:t>Рубаха для праздника называлась </a:t>
            </a:r>
            <a:r>
              <a:rPr lang="ru-RU" sz="2800" b="1" i="1" dirty="0" err="1">
                <a:latin typeface="Cambria" panose="02040503050406030204" pitchFamily="18" charset="0"/>
              </a:rPr>
              <a:t>долгорукавкой</a:t>
            </a:r>
            <a:r>
              <a:rPr lang="ru-RU" sz="2800" i="1" dirty="0">
                <a:latin typeface="Cambria" panose="02040503050406030204" pitchFamily="18" charset="0"/>
              </a:rPr>
              <a:t>, надевалась женщинами по особому поводу. Шили ее из льняного или конопляного полотна, а также шёлка или парчи.</a:t>
            </a:r>
          </a:p>
        </p:txBody>
      </p:sp>
      <p:pic>
        <p:nvPicPr>
          <p:cNvPr id="25603" name="Picture 3" descr="C:\Users\mokhVAIO\Desktop\ЕЯ\1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890586"/>
            <a:ext cx="3142148" cy="5013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07" name="Picture 7" descr="C:\Users\mokhVAIO\Desktop\ЕЯ\rubacha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888204"/>
            <a:ext cx="2880320" cy="49589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6" descr="C:\Users\mokhVAIO\Desktop\ЕЯ\78682000_r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88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5603"/>
                                        </p:tgtEl>
                                        <p:attrNameLst>
                                          <p:attrName>style.visibility</p:attrName>
                                        </p:attrNameLst>
                                      </p:cBhvr>
                                      <p:to>
                                        <p:strVal val="visible"/>
                                      </p:to>
                                    </p:set>
                                    <p:animEffect transition="in" filter="fade">
                                      <p:cBhvr>
                                        <p:cTn id="13" dur="1000"/>
                                        <p:tgtEl>
                                          <p:spTgt spid="25603"/>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5607"/>
                                        </p:tgtEl>
                                        <p:attrNameLst>
                                          <p:attrName>style.visibility</p:attrName>
                                        </p:attrNameLst>
                                      </p:cBhvr>
                                      <p:to>
                                        <p:strVal val="visible"/>
                                      </p:to>
                                    </p:set>
                                    <p:animEffect transition="in" filter="fade">
                                      <p:cBhvr>
                                        <p:cTn id="17" dur="1000"/>
                                        <p:tgtEl>
                                          <p:spTgt spid="25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mokhVAIO\Desktop\ЕЯ\rjYYzRKcSC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267" y="2339052"/>
            <a:ext cx="4159826" cy="45189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909883" y="82367"/>
            <a:ext cx="8048112" cy="2246769"/>
          </a:xfrm>
          <a:prstGeom prst="rect">
            <a:avLst/>
          </a:prstGeom>
        </p:spPr>
        <p:txBody>
          <a:bodyPr wrap="square">
            <a:spAutoFit/>
          </a:bodyPr>
          <a:lstStyle/>
          <a:p>
            <a:pPr algn="just"/>
            <a:r>
              <a:rPr lang="ru-RU" sz="2800" i="1" dirty="0">
                <a:latin typeface="Cambria" panose="02040503050406030204" pitchFamily="18" charset="0"/>
              </a:rPr>
              <a:t>Популярной среди девушек Древней Руси </a:t>
            </a:r>
            <a:r>
              <a:rPr lang="ru-RU" sz="2800" i="1" dirty="0" smtClean="0">
                <a:latin typeface="Cambria" panose="02040503050406030204" pitchFamily="18" charset="0"/>
              </a:rPr>
              <a:t>холщовая </a:t>
            </a:r>
            <a:r>
              <a:rPr lang="ru-RU" sz="2800" i="1" dirty="0">
                <a:latin typeface="Cambria" panose="02040503050406030204" pitchFamily="18" charset="0"/>
              </a:rPr>
              <a:t>одежда, именуемая </a:t>
            </a:r>
            <a:r>
              <a:rPr lang="ru-RU" sz="2800" b="1" i="1" dirty="0" err="1">
                <a:latin typeface="Cambria" panose="02040503050406030204" pitchFamily="18" charset="0"/>
              </a:rPr>
              <a:t>запоной</a:t>
            </a:r>
            <a:r>
              <a:rPr lang="ru-RU" sz="2800" i="1" dirty="0">
                <a:latin typeface="Cambria" panose="02040503050406030204" pitchFamily="18" charset="0"/>
              </a:rPr>
              <a:t>. Внешне она напоминала согнутый пополам кусок ткани с вырезом для головы. Одевали </a:t>
            </a:r>
            <a:r>
              <a:rPr lang="ru-RU" sz="2800" i="1" dirty="0" err="1">
                <a:latin typeface="Cambria" panose="02040503050406030204" pitchFamily="18" charset="0"/>
              </a:rPr>
              <a:t>запону</a:t>
            </a:r>
            <a:r>
              <a:rPr lang="ru-RU" sz="2800" i="1" dirty="0">
                <a:latin typeface="Cambria" panose="02040503050406030204" pitchFamily="18" charset="0"/>
              </a:rPr>
              <a:t> поверх рубахи и подпоясывали. </a:t>
            </a:r>
          </a:p>
        </p:txBody>
      </p:sp>
      <p:pic>
        <p:nvPicPr>
          <p:cNvPr id="31747" name="Picture 3" descr="C:\Users\mokhVAIO\Desktop\ЕЯ\ZHenskij-kostyum-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6341" y="2239598"/>
            <a:ext cx="3021654" cy="46531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6" descr="C:\Users\mokhVAIO\Desktop\ЕЯ\78682000_r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32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0722"/>
                                        </p:tgtEl>
                                        <p:attrNameLst>
                                          <p:attrName>style.visibility</p:attrName>
                                        </p:attrNameLst>
                                      </p:cBhvr>
                                      <p:to>
                                        <p:strVal val="visible"/>
                                      </p:to>
                                    </p:set>
                                    <p:animEffect transition="in" filter="wipe(left)">
                                      <p:cBhvr>
                                        <p:cTn id="13" dur="750"/>
                                        <p:tgtEl>
                                          <p:spTgt spid="30722"/>
                                        </p:tgtEl>
                                      </p:cBhvr>
                                    </p:animEffect>
                                  </p:childTnLst>
                                </p:cTn>
                              </p:par>
                            </p:childTnLst>
                          </p:cTn>
                        </p:par>
                        <p:par>
                          <p:cTn id="14" fill="hold">
                            <p:stCondLst>
                              <p:cond delay="1750"/>
                            </p:stCondLst>
                            <p:childTnLst>
                              <p:par>
                                <p:cTn id="15" presetID="22" presetClass="entr" presetSubtype="8" fill="hold" nodeType="afterEffect">
                                  <p:stCondLst>
                                    <p:cond delay="0"/>
                                  </p:stCondLst>
                                  <p:childTnLst>
                                    <p:set>
                                      <p:cBhvr>
                                        <p:cTn id="16" dur="1" fill="hold">
                                          <p:stCondLst>
                                            <p:cond delay="0"/>
                                          </p:stCondLst>
                                        </p:cTn>
                                        <p:tgtEl>
                                          <p:spTgt spid="31747"/>
                                        </p:tgtEl>
                                        <p:attrNameLst>
                                          <p:attrName>style.visibility</p:attrName>
                                        </p:attrNameLst>
                                      </p:cBhvr>
                                      <p:to>
                                        <p:strVal val="visible"/>
                                      </p:to>
                                    </p:set>
                                    <p:animEffect transition="in" filter="wipe(left)">
                                      <p:cBhvr>
                                        <p:cTn id="17" dur="75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974632" y="9056"/>
            <a:ext cx="7988783" cy="3046988"/>
          </a:xfrm>
          <a:prstGeom prst="rect">
            <a:avLst/>
          </a:prstGeom>
        </p:spPr>
        <p:txBody>
          <a:bodyPr wrap="square">
            <a:spAutoFit/>
          </a:bodyPr>
          <a:lstStyle/>
          <a:p>
            <a:pPr algn="just"/>
            <a:r>
              <a:rPr lang="ru-RU" sz="2400" i="1" dirty="0">
                <a:latin typeface="Cambria" panose="02040503050406030204" pitchFamily="18" charset="0"/>
              </a:rPr>
              <a:t>Отличительным элементом одежды замужних женщин была </a:t>
            </a:r>
            <a:r>
              <a:rPr lang="ru-RU" sz="2400" b="1" i="1" dirty="0">
                <a:latin typeface="Cambria" panose="02040503050406030204" pitchFamily="18" charset="0"/>
              </a:rPr>
              <a:t>понева</a:t>
            </a:r>
            <a:r>
              <a:rPr lang="ru-RU" sz="2400" i="1" dirty="0">
                <a:latin typeface="Cambria" panose="02040503050406030204" pitchFamily="18" charset="0"/>
              </a:rPr>
              <a:t>, представляла собой шерстяную ткань, которую оборачивали вокруг бедер и подхватывали поясом на талии. Понева разных этнических групп отличалась цветовым решением, так например племена вятичей носили поневу в синюю клетку, а племена радимичей отдавали предпочтение красному цвету.</a:t>
            </a:r>
          </a:p>
        </p:txBody>
      </p:sp>
      <p:pic>
        <p:nvPicPr>
          <p:cNvPr id="33795" name="Picture 3" descr="C:\Users\mokhVAIO\Desktop\ЕЯ\4c4d7abb63e624439f43bfbab30db681.5345757c08942bb81730bdaccafd215d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5" y="3072636"/>
            <a:ext cx="2438143" cy="36572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3796" name="Picture 4" descr="C:\Users\mokhVAIO\Desktop\ЕЯ\понёва-2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263" y="3012842"/>
            <a:ext cx="2178058" cy="37737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3797" name="Picture 5" descr="C:\Users\mokhVAIO\Desktop\ЕЯ\понёва-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3012842"/>
            <a:ext cx="2089785" cy="37768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 descr="C:\Users\mokhVAIO\Desktop\ЕЯ\78682000_r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71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33796"/>
                                        </p:tgtEl>
                                        <p:attrNameLst>
                                          <p:attrName>style.visibility</p:attrName>
                                        </p:attrNameLst>
                                      </p:cBhvr>
                                      <p:to>
                                        <p:strVal val="visible"/>
                                      </p:to>
                                    </p:set>
                                    <p:animEffect transition="in" filter="barn(outVertical)">
                                      <p:cBhvr>
                                        <p:cTn id="13" dur="750"/>
                                        <p:tgtEl>
                                          <p:spTgt spid="33796"/>
                                        </p:tgtEl>
                                      </p:cBhvr>
                                    </p:animEffect>
                                  </p:childTnLst>
                                </p:cTn>
                              </p:par>
                            </p:childTnLst>
                          </p:cTn>
                        </p:par>
                        <p:par>
                          <p:cTn id="14" fill="hold">
                            <p:stCondLst>
                              <p:cond delay="1750"/>
                            </p:stCondLst>
                            <p:childTnLst>
                              <p:par>
                                <p:cTn id="15" presetID="16" presetClass="entr" presetSubtype="37" fill="hold" nodeType="afterEffect">
                                  <p:stCondLst>
                                    <p:cond delay="0"/>
                                  </p:stCondLst>
                                  <p:childTnLst>
                                    <p:set>
                                      <p:cBhvr>
                                        <p:cTn id="16" dur="1" fill="hold">
                                          <p:stCondLst>
                                            <p:cond delay="0"/>
                                          </p:stCondLst>
                                        </p:cTn>
                                        <p:tgtEl>
                                          <p:spTgt spid="33797"/>
                                        </p:tgtEl>
                                        <p:attrNameLst>
                                          <p:attrName>style.visibility</p:attrName>
                                        </p:attrNameLst>
                                      </p:cBhvr>
                                      <p:to>
                                        <p:strVal val="visible"/>
                                      </p:to>
                                    </p:set>
                                    <p:animEffect transition="in" filter="barn(outVertical)">
                                      <p:cBhvr>
                                        <p:cTn id="17" dur="750"/>
                                        <p:tgtEl>
                                          <p:spTgt spid="33797"/>
                                        </p:tgtEl>
                                      </p:cBhvr>
                                    </p:animEffect>
                                  </p:childTnLst>
                                </p:cTn>
                              </p:par>
                            </p:childTnLst>
                          </p:cTn>
                        </p:par>
                        <p:par>
                          <p:cTn id="18" fill="hold">
                            <p:stCondLst>
                              <p:cond delay="2500"/>
                            </p:stCondLst>
                            <p:childTnLst>
                              <p:par>
                                <p:cTn id="19" presetID="16" presetClass="entr" presetSubtype="37" fill="hold" nodeType="afterEffect">
                                  <p:stCondLst>
                                    <p:cond delay="0"/>
                                  </p:stCondLst>
                                  <p:childTnLst>
                                    <p:set>
                                      <p:cBhvr>
                                        <p:cTn id="20" dur="1" fill="hold">
                                          <p:stCondLst>
                                            <p:cond delay="0"/>
                                          </p:stCondLst>
                                        </p:cTn>
                                        <p:tgtEl>
                                          <p:spTgt spid="33795"/>
                                        </p:tgtEl>
                                        <p:attrNameLst>
                                          <p:attrName>style.visibility</p:attrName>
                                        </p:attrNameLst>
                                      </p:cBhvr>
                                      <p:to>
                                        <p:strVal val="visible"/>
                                      </p:to>
                                    </p:set>
                                    <p:animEffect transition="in" filter="barn(outVertical)">
                                      <p:cBhvr>
                                        <p:cTn id="21" dur="75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937267" y="58576"/>
            <a:ext cx="7883205" cy="2308324"/>
          </a:xfrm>
          <a:prstGeom prst="rect">
            <a:avLst/>
          </a:prstGeom>
        </p:spPr>
        <p:txBody>
          <a:bodyPr wrap="square">
            <a:spAutoFit/>
          </a:bodyPr>
          <a:lstStyle/>
          <a:p>
            <a:pPr algn="just"/>
            <a:r>
              <a:rPr lang="ru-RU" sz="2400" i="1" dirty="0">
                <a:latin typeface="Cambria" panose="02040503050406030204" pitchFamily="18" charset="0"/>
              </a:rPr>
              <a:t>Обязательным считалось для женщины покрывать голову </a:t>
            </a:r>
            <a:r>
              <a:rPr lang="ru-RU" sz="2400" b="1" i="1" dirty="0">
                <a:latin typeface="Cambria" panose="02040503050406030204" pitchFamily="18" charset="0"/>
              </a:rPr>
              <a:t>повойником</a:t>
            </a:r>
            <a:r>
              <a:rPr lang="ru-RU" sz="2400" i="1" dirty="0">
                <a:latin typeface="Cambria" panose="02040503050406030204" pitchFamily="18" charset="0"/>
              </a:rPr>
              <a:t>. Это головной убор замужних женщин в виде мягкой шапочки, который полностью закрывал волосы. Косы укладывались высоко на голове и закрывались повойником. В более позднее время он надевался под сороку, кокошник, платки. </a:t>
            </a:r>
          </a:p>
        </p:txBody>
      </p:sp>
      <p:pic>
        <p:nvPicPr>
          <p:cNvPr id="34822" name="Picture 6" descr="C:\Users\mokhVAIO\Desktop\ЕЯ\img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861" y="2353489"/>
            <a:ext cx="8322927" cy="42110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6" descr="C:\Users\mokhVAIO\Desktop\ЕЯ\78682000_r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88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8" presetClass="entr" presetSubtype="32" fill="hold" nodeType="afterEffect">
                                  <p:stCondLst>
                                    <p:cond delay="0"/>
                                  </p:stCondLst>
                                  <p:childTnLst>
                                    <p:set>
                                      <p:cBhvr>
                                        <p:cTn id="12" dur="1" fill="hold">
                                          <p:stCondLst>
                                            <p:cond delay="0"/>
                                          </p:stCondLst>
                                        </p:cTn>
                                        <p:tgtEl>
                                          <p:spTgt spid="34822"/>
                                        </p:tgtEl>
                                        <p:attrNameLst>
                                          <p:attrName>style.visibility</p:attrName>
                                        </p:attrNameLst>
                                      </p:cBhvr>
                                      <p:to>
                                        <p:strVal val="visible"/>
                                      </p:to>
                                    </p:set>
                                    <p:animEffect transition="in" filter="diamond(out)">
                                      <p:cBhvr>
                                        <p:cTn id="13" dur="20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937267" y="116632"/>
            <a:ext cx="7811197" cy="2677656"/>
          </a:xfrm>
          <a:prstGeom prst="rect">
            <a:avLst/>
          </a:prstGeom>
        </p:spPr>
        <p:txBody>
          <a:bodyPr wrap="square">
            <a:spAutoFit/>
          </a:bodyPr>
          <a:lstStyle/>
          <a:p>
            <a:pPr algn="just"/>
            <a:r>
              <a:rPr lang="ru-RU" sz="2400" b="1" i="1" dirty="0" smtClean="0">
                <a:latin typeface="Cambria" panose="02040503050406030204" pitchFamily="18" charset="0"/>
              </a:rPr>
              <a:t>Зимой </a:t>
            </a:r>
            <a:r>
              <a:rPr lang="ru-RU" sz="2400" b="1" i="1" dirty="0">
                <a:latin typeface="Cambria" panose="02040503050406030204" pitchFamily="18" charset="0"/>
              </a:rPr>
              <a:t>в качестве верхней одежды </a:t>
            </a:r>
            <a:r>
              <a:rPr lang="ru-RU" sz="2400" i="1" dirty="0">
                <a:latin typeface="Cambria" panose="02040503050406030204" pitchFamily="18" charset="0"/>
              </a:rPr>
              <a:t>использовали кожух – сделанный из кожи животного вывернутой мехом внутрь. К</a:t>
            </a:r>
            <a:r>
              <a:rPr lang="ru-RU" sz="2400" i="1" dirty="0" smtClean="0">
                <a:latin typeface="Cambria" panose="02040503050406030204" pitchFamily="18" charset="0"/>
              </a:rPr>
              <a:t>рестьяне </a:t>
            </a:r>
            <a:r>
              <a:rPr lang="ru-RU" sz="2400" i="1" dirty="0">
                <a:latin typeface="Cambria" panose="02040503050406030204" pitchFamily="18" charset="0"/>
              </a:rPr>
              <a:t>носили тулуп – кожух из овчины. Меховые шубы и полушубки </a:t>
            </a:r>
            <a:r>
              <a:rPr lang="ru-RU" sz="2400" i="1" dirty="0" smtClean="0">
                <a:latin typeface="Cambria" panose="02040503050406030204" pitchFamily="18" charset="0"/>
              </a:rPr>
              <a:t>носила знать. В </a:t>
            </a:r>
            <a:r>
              <a:rPr lang="ru-RU" sz="2400" i="1" dirty="0">
                <a:latin typeface="Cambria" panose="02040503050406030204" pitchFamily="18" charset="0"/>
              </a:rPr>
              <a:t>Древней Руси шубу никогда не шили мехом наружу. Каким бы дорогим мех не был, он служил подкладкой. Сверху шубу покрывали сукном, парчой или </a:t>
            </a:r>
            <a:r>
              <a:rPr lang="ru-RU" sz="2400" i="1" dirty="0" smtClean="0">
                <a:latin typeface="Cambria" panose="02040503050406030204" pitchFamily="18" charset="0"/>
              </a:rPr>
              <a:t>бархатом.</a:t>
            </a:r>
            <a:endParaRPr lang="ru-RU" sz="2400" i="1" dirty="0">
              <a:latin typeface="Cambria" panose="02040503050406030204" pitchFamily="18" charset="0"/>
            </a:endParaRPr>
          </a:p>
        </p:txBody>
      </p:sp>
      <p:pic>
        <p:nvPicPr>
          <p:cNvPr id="35842" name="Picture 2" descr="C:\Users\mokhVAIO\Desktop\ЕЯ\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6491" y="2715185"/>
            <a:ext cx="2717478" cy="40420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5844" name="Picture 4" descr="C:\Users\mokhVAIO\Desktop\ЕЯ\slide_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3710" y="2715185"/>
            <a:ext cx="2448272" cy="42100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6" descr="C:\Users\mokhVAIO\Desktop\ЕЯ\78682000_r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92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8" fill="hold" nodeType="afterEffect">
                                  <p:stCondLst>
                                    <p:cond delay="0"/>
                                  </p:stCondLst>
                                  <p:childTnLst>
                                    <p:set>
                                      <p:cBhvr>
                                        <p:cTn id="12" dur="1" fill="hold">
                                          <p:stCondLst>
                                            <p:cond delay="0"/>
                                          </p:stCondLst>
                                        </p:cTn>
                                        <p:tgtEl>
                                          <p:spTgt spid="35842"/>
                                        </p:tgtEl>
                                        <p:attrNameLst>
                                          <p:attrName>style.visibility</p:attrName>
                                        </p:attrNameLst>
                                      </p:cBhvr>
                                      <p:to>
                                        <p:strVal val="visible"/>
                                      </p:to>
                                    </p:set>
                                    <p:animEffect transition="in" filter="wheel(8)">
                                      <p:cBhvr>
                                        <p:cTn id="13" dur="750"/>
                                        <p:tgtEl>
                                          <p:spTgt spid="35842"/>
                                        </p:tgtEl>
                                      </p:cBhvr>
                                    </p:animEffect>
                                  </p:childTnLst>
                                </p:cTn>
                              </p:par>
                            </p:childTnLst>
                          </p:cTn>
                        </p:par>
                        <p:par>
                          <p:cTn id="14" fill="hold">
                            <p:stCondLst>
                              <p:cond delay="1750"/>
                            </p:stCondLst>
                            <p:childTnLst>
                              <p:par>
                                <p:cTn id="15" presetID="21" presetClass="entr" presetSubtype="8" fill="hold" nodeType="afterEffect">
                                  <p:stCondLst>
                                    <p:cond delay="0"/>
                                  </p:stCondLst>
                                  <p:childTnLst>
                                    <p:set>
                                      <p:cBhvr>
                                        <p:cTn id="16" dur="1" fill="hold">
                                          <p:stCondLst>
                                            <p:cond delay="0"/>
                                          </p:stCondLst>
                                        </p:cTn>
                                        <p:tgtEl>
                                          <p:spTgt spid="35844"/>
                                        </p:tgtEl>
                                        <p:attrNameLst>
                                          <p:attrName>style.visibility</p:attrName>
                                        </p:attrNameLst>
                                      </p:cBhvr>
                                      <p:to>
                                        <p:strVal val="visible"/>
                                      </p:to>
                                    </p:set>
                                    <p:animEffect transition="in" filter="wheel(8)">
                                      <p:cBhvr>
                                        <p:cTn id="17" dur="75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4738272" y="197396"/>
            <a:ext cx="4104455" cy="2677656"/>
          </a:xfrm>
          <a:prstGeom prst="rect">
            <a:avLst/>
          </a:prstGeom>
        </p:spPr>
        <p:txBody>
          <a:bodyPr wrap="square">
            <a:spAutoFit/>
          </a:bodyPr>
          <a:lstStyle/>
          <a:p>
            <a:r>
              <a:rPr lang="ru-RU" sz="2800" b="1" i="1" dirty="0" smtClean="0">
                <a:latin typeface="Cambria" panose="02040503050406030204" pitchFamily="18" charset="0"/>
              </a:rPr>
              <a:t>Лапти</a:t>
            </a:r>
            <a:r>
              <a:rPr lang="ru-RU" sz="2800" i="1" dirty="0" smtClean="0">
                <a:latin typeface="Cambria" panose="02040503050406030204" pitchFamily="18" charset="0"/>
              </a:rPr>
              <a:t> – низкая обувь сплетенная из древесного лыка (липовые, вязовые, и другие) бересты или пеньки.</a:t>
            </a:r>
          </a:p>
        </p:txBody>
      </p:sp>
      <p:pic>
        <p:nvPicPr>
          <p:cNvPr id="36868" name="Picture 4" descr="C:\Users\mokhVAIO\Desktop\ЕЯ\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790" y="3181078"/>
            <a:ext cx="4365039" cy="35829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6869" name="Picture 5" descr="C:\Users\mokhVAIO\Desktop\ЕЯ\IMG_05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01" y="188640"/>
            <a:ext cx="4551915" cy="28332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54167" y="3418277"/>
            <a:ext cx="4767940" cy="3108543"/>
          </a:xfrm>
          <a:prstGeom prst="rect">
            <a:avLst/>
          </a:prstGeom>
        </p:spPr>
        <p:txBody>
          <a:bodyPr wrap="square">
            <a:spAutoFit/>
          </a:bodyPr>
          <a:lstStyle/>
          <a:p>
            <a:r>
              <a:rPr lang="ru-RU" sz="2800" b="1" i="1" dirty="0" smtClean="0">
                <a:latin typeface="Cambria" panose="02040503050406030204" pitchFamily="18" charset="0"/>
              </a:rPr>
              <a:t>Онуча </a:t>
            </a:r>
            <a:r>
              <a:rPr lang="ru-RU" sz="2800" i="1" dirty="0" smtClean="0">
                <a:latin typeface="Cambria" panose="02040503050406030204" pitchFamily="18" charset="0"/>
              </a:rPr>
              <a:t>– длинная, широкая (около 30 см) полоса ткани </a:t>
            </a:r>
            <a:r>
              <a:rPr lang="ru-RU" sz="2800" i="1" dirty="0">
                <a:latin typeface="Cambria" panose="02040503050406030204" pitchFamily="18" charset="0"/>
              </a:rPr>
              <a:t>белого, черного или </a:t>
            </a:r>
            <a:r>
              <a:rPr lang="ru-RU" sz="2800" i="1" dirty="0" smtClean="0">
                <a:latin typeface="Cambria" panose="02040503050406030204" pitchFamily="18" charset="0"/>
              </a:rPr>
              <a:t>коричневого цвета (холщовой или шерстяной) для обмотки ноги до колена  при обувании в лапти.</a:t>
            </a:r>
            <a:endParaRPr lang="ru-RU" sz="2800" i="1" dirty="0">
              <a:latin typeface="Cambria" panose="02040503050406030204" pitchFamily="18" charset="0"/>
            </a:endParaRPr>
          </a:p>
        </p:txBody>
      </p:sp>
    </p:spTree>
    <p:extLst>
      <p:ext uri="{BB962C8B-B14F-4D97-AF65-F5344CB8AC3E}">
        <p14:creationId xmlns:p14="http://schemas.microsoft.com/office/powerpoint/2010/main" val="158285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6869"/>
                                        </p:tgtEl>
                                        <p:attrNameLst>
                                          <p:attrName>style.visibility</p:attrName>
                                        </p:attrNameLst>
                                      </p:cBhvr>
                                      <p:to>
                                        <p:strVal val="visible"/>
                                      </p:to>
                                    </p:set>
                                    <p:anim calcmode="lin" valueType="num">
                                      <p:cBhvr>
                                        <p:cTn id="13" dur="750" fill="hold"/>
                                        <p:tgtEl>
                                          <p:spTgt spid="36869"/>
                                        </p:tgtEl>
                                        <p:attrNameLst>
                                          <p:attrName>ppt_w</p:attrName>
                                        </p:attrNameLst>
                                      </p:cBhvr>
                                      <p:tavLst>
                                        <p:tav tm="0">
                                          <p:val>
                                            <p:fltVal val="0"/>
                                          </p:val>
                                        </p:tav>
                                        <p:tav tm="100000">
                                          <p:val>
                                            <p:strVal val="#ppt_w"/>
                                          </p:val>
                                        </p:tav>
                                      </p:tavLst>
                                    </p:anim>
                                    <p:anim calcmode="lin" valueType="num">
                                      <p:cBhvr>
                                        <p:cTn id="14" dur="750" fill="hold"/>
                                        <p:tgtEl>
                                          <p:spTgt spid="36869"/>
                                        </p:tgtEl>
                                        <p:attrNameLst>
                                          <p:attrName>ppt_h</p:attrName>
                                        </p:attrNameLst>
                                      </p:cBhvr>
                                      <p:tavLst>
                                        <p:tav tm="0">
                                          <p:val>
                                            <p:fltVal val="0"/>
                                          </p:val>
                                        </p:tav>
                                        <p:tav tm="100000">
                                          <p:val>
                                            <p:strVal val="#ppt_h"/>
                                          </p:val>
                                        </p:tav>
                                      </p:tavLst>
                                    </p:anim>
                                    <p:animEffect transition="in" filter="fade">
                                      <p:cBhvr>
                                        <p:cTn id="15" dur="750"/>
                                        <p:tgtEl>
                                          <p:spTgt spid="36869"/>
                                        </p:tgtEl>
                                      </p:cBhvr>
                                    </p:animEffect>
                                  </p:childTnLst>
                                </p:cTn>
                              </p:par>
                            </p:childTnLst>
                          </p:cTn>
                        </p:par>
                        <p:par>
                          <p:cTn id="16" fill="hold">
                            <p:stCondLst>
                              <p:cond delay="1750"/>
                            </p:stCondLst>
                            <p:childTnLst>
                              <p:par>
                                <p:cTn id="17" presetID="47"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53" presetClass="entr" presetSubtype="16" fill="hold" nodeType="afterEffect">
                                  <p:stCondLst>
                                    <p:cond delay="0"/>
                                  </p:stCondLst>
                                  <p:childTnLst>
                                    <p:set>
                                      <p:cBhvr>
                                        <p:cTn id="24" dur="1" fill="hold">
                                          <p:stCondLst>
                                            <p:cond delay="0"/>
                                          </p:stCondLst>
                                        </p:cTn>
                                        <p:tgtEl>
                                          <p:spTgt spid="36868"/>
                                        </p:tgtEl>
                                        <p:attrNameLst>
                                          <p:attrName>style.visibility</p:attrName>
                                        </p:attrNameLst>
                                      </p:cBhvr>
                                      <p:to>
                                        <p:strVal val="visible"/>
                                      </p:to>
                                    </p:set>
                                    <p:anim calcmode="lin" valueType="num">
                                      <p:cBhvr>
                                        <p:cTn id="25" dur="750" fill="hold"/>
                                        <p:tgtEl>
                                          <p:spTgt spid="36868"/>
                                        </p:tgtEl>
                                        <p:attrNameLst>
                                          <p:attrName>ppt_w</p:attrName>
                                        </p:attrNameLst>
                                      </p:cBhvr>
                                      <p:tavLst>
                                        <p:tav tm="0">
                                          <p:val>
                                            <p:fltVal val="0"/>
                                          </p:val>
                                        </p:tav>
                                        <p:tav tm="100000">
                                          <p:val>
                                            <p:strVal val="#ppt_w"/>
                                          </p:val>
                                        </p:tav>
                                      </p:tavLst>
                                    </p:anim>
                                    <p:anim calcmode="lin" valueType="num">
                                      <p:cBhvr>
                                        <p:cTn id="26" dur="750" fill="hold"/>
                                        <p:tgtEl>
                                          <p:spTgt spid="36868"/>
                                        </p:tgtEl>
                                        <p:attrNameLst>
                                          <p:attrName>ppt_h</p:attrName>
                                        </p:attrNameLst>
                                      </p:cBhvr>
                                      <p:tavLst>
                                        <p:tav tm="0">
                                          <p:val>
                                            <p:fltVal val="0"/>
                                          </p:val>
                                        </p:tav>
                                        <p:tav tm="100000">
                                          <p:val>
                                            <p:strVal val="#ppt_h"/>
                                          </p:val>
                                        </p:tav>
                                      </p:tavLst>
                                    </p:anim>
                                    <p:animEffect transition="in" filter="fade">
                                      <p:cBhvr>
                                        <p:cTn id="27" dur="75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okhVAIO\Desktop\ЕЯ\IMG_05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1465910" y="1340768"/>
            <a:ext cx="6480720" cy="4680520"/>
          </a:xfrm>
        </p:spPr>
        <p:txBody>
          <a:bodyPr>
            <a:normAutofit fontScale="25000" lnSpcReduction="20000"/>
          </a:bodyPr>
          <a:lstStyle/>
          <a:p>
            <a:pPr algn="just"/>
            <a:endParaRPr lang="ru-RU" sz="8600" dirty="0"/>
          </a:p>
          <a:p>
            <a:pPr marL="0" indent="0">
              <a:spcBef>
                <a:spcPts val="0"/>
              </a:spcBef>
              <a:buNone/>
            </a:pPr>
            <a:r>
              <a:rPr lang="ru-RU" sz="11200" i="1" dirty="0" smtClean="0">
                <a:latin typeface="Cambria" panose="02040503050406030204" pitchFamily="18" charset="0"/>
              </a:rPr>
              <a:t>1. Ознакомить </a:t>
            </a:r>
            <a:r>
              <a:rPr lang="ru-RU" sz="11200" i="1" dirty="0">
                <a:latin typeface="Cambria" panose="02040503050406030204" pitchFamily="18" charset="0"/>
              </a:rPr>
              <a:t>детей с древней Русью. </a:t>
            </a:r>
            <a:endParaRPr lang="ru-RU" sz="11200" i="1" dirty="0" smtClean="0">
              <a:latin typeface="Cambria" panose="02040503050406030204" pitchFamily="18" charset="0"/>
            </a:endParaRPr>
          </a:p>
          <a:p>
            <a:pPr marL="0" indent="0">
              <a:spcBef>
                <a:spcPts val="2600"/>
              </a:spcBef>
              <a:buNone/>
            </a:pPr>
            <a:r>
              <a:rPr lang="ru-RU" sz="11200" i="1" dirty="0" smtClean="0">
                <a:latin typeface="Cambria" panose="02040503050406030204" pitchFamily="18" charset="0"/>
              </a:rPr>
              <a:t>2. Нравственное </a:t>
            </a:r>
            <a:r>
              <a:rPr lang="ru-RU" sz="11200" i="1" dirty="0">
                <a:latin typeface="Cambria" panose="02040503050406030204" pitchFamily="18" charset="0"/>
              </a:rPr>
              <a:t>и патриотическое воспитание подрастающего поколения</a:t>
            </a:r>
            <a:r>
              <a:rPr lang="ru-RU" sz="11200" i="1" dirty="0" smtClean="0">
                <a:latin typeface="Cambria" panose="02040503050406030204" pitchFamily="18" charset="0"/>
              </a:rPr>
              <a:t>.</a:t>
            </a:r>
          </a:p>
          <a:p>
            <a:pPr marL="0" indent="0">
              <a:spcBef>
                <a:spcPts val="2600"/>
              </a:spcBef>
              <a:buNone/>
            </a:pPr>
            <a:r>
              <a:rPr lang="ru-RU" sz="11200" i="1" dirty="0" smtClean="0">
                <a:latin typeface="Cambria" panose="02040503050406030204" pitchFamily="18" charset="0"/>
              </a:rPr>
              <a:t>3</a:t>
            </a:r>
            <a:r>
              <a:rPr lang="ru-RU" sz="11200" i="1" dirty="0">
                <a:latin typeface="Cambria" panose="02040503050406030204" pitchFamily="18" charset="0"/>
              </a:rPr>
              <a:t>. Выявление и раскрытие молодых талантов</a:t>
            </a:r>
            <a:r>
              <a:rPr lang="ru-RU" sz="11200" i="1" dirty="0" smtClean="0">
                <a:latin typeface="Cambria" panose="02040503050406030204" pitchFamily="18" charset="0"/>
              </a:rPr>
              <a:t>.</a:t>
            </a:r>
          </a:p>
          <a:p>
            <a:pPr marL="0" indent="0">
              <a:spcBef>
                <a:spcPts val="2600"/>
              </a:spcBef>
              <a:buNone/>
            </a:pPr>
            <a:r>
              <a:rPr lang="ru-RU" sz="11200" i="1" dirty="0" smtClean="0">
                <a:latin typeface="Cambria" panose="02040503050406030204" pitchFamily="18" charset="0"/>
              </a:rPr>
              <a:t>4</a:t>
            </a:r>
            <a:r>
              <a:rPr lang="ru-RU" sz="11200" i="1" dirty="0">
                <a:latin typeface="Cambria" panose="02040503050406030204" pitchFamily="18" charset="0"/>
              </a:rPr>
              <a:t>. Воспитывать любовь и уважение за наших предков - защитников Родины, уважение к их мужеству.</a:t>
            </a:r>
          </a:p>
          <a:p>
            <a:pPr marL="0" indent="0">
              <a:buNone/>
            </a:pPr>
            <a:endParaRPr lang="ru-RU" sz="8600" dirty="0">
              <a:latin typeface="Cambria" panose="02040503050406030204" pitchFamily="18" charset="0"/>
            </a:endParaRPr>
          </a:p>
          <a:p>
            <a:endParaRPr lang="ru-RU" dirty="0">
              <a:latin typeface="Cambria" panose="02040503050406030204" pitchFamily="18" charset="0"/>
            </a:endParaRPr>
          </a:p>
        </p:txBody>
      </p:sp>
      <p:sp>
        <p:nvSpPr>
          <p:cNvPr id="4" name="TextBox 3"/>
          <p:cNvSpPr txBox="1"/>
          <p:nvPr/>
        </p:nvSpPr>
        <p:spPr>
          <a:xfrm>
            <a:off x="3455042" y="792608"/>
            <a:ext cx="2341093" cy="769441"/>
          </a:xfrm>
          <a:prstGeom prst="rect">
            <a:avLst/>
          </a:prstGeom>
          <a:noFill/>
        </p:spPr>
        <p:txBody>
          <a:bodyPr wrap="square" rtlCol="0">
            <a:spAutoFit/>
          </a:bodyPr>
          <a:lstStyle/>
          <a:p>
            <a:r>
              <a:rPr lang="ru-RU" sz="4400" b="1" i="1" dirty="0" smtClean="0">
                <a:solidFill>
                  <a:schemeClr val="accent6">
                    <a:lumMod val="50000"/>
                  </a:schemeClr>
                </a:solidFill>
                <a:latin typeface="Cambria" panose="02040503050406030204" pitchFamily="18" charset="0"/>
              </a:rPr>
              <a:t>Задачи</a:t>
            </a:r>
            <a:endParaRPr lang="ru-RU" sz="4400" dirty="0">
              <a:solidFill>
                <a:schemeClr val="accent6">
                  <a:lumMod val="50000"/>
                </a:schemeClr>
              </a:solidFill>
            </a:endParaRPr>
          </a:p>
        </p:txBody>
      </p:sp>
    </p:spTree>
    <p:extLst>
      <p:ext uri="{BB962C8B-B14F-4D97-AF65-F5344CB8AC3E}">
        <p14:creationId xmlns:p14="http://schemas.microsoft.com/office/powerpoint/2010/main" val="4284557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750"/>
                                        <p:tgtEl>
                                          <p:spTgt spid="3">
                                            <p:txEl>
                                              <p:pRg st="1" end="1"/>
                                            </p:txEl>
                                          </p:spTgt>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750"/>
                                        <p:tgtEl>
                                          <p:spTgt spid="3">
                                            <p:txEl>
                                              <p:pRg st="2" end="2"/>
                                            </p:txEl>
                                          </p:spTgt>
                                        </p:tgtEl>
                                      </p:cBhvr>
                                    </p:animEffect>
                                  </p:childTnLst>
                                </p:cTn>
                              </p:par>
                            </p:childTnLst>
                          </p:cTn>
                        </p:par>
                        <p:par>
                          <p:cTn id="16" fill="hold">
                            <p:stCondLst>
                              <p:cond delay="2250"/>
                            </p:stCondLst>
                            <p:childTnLst>
                              <p:par>
                                <p:cTn id="17" presetID="22" presetClass="entr" presetSubtype="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up)">
                                      <p:cBhvr>
                                        <p:cTn id="19" dur="750"/>
                                        <p:tgtEl>
                                          <p:spTgt spid="3">
                                            <p:txEl>
                                              <p:pRg st="3" end="3"/>
                                            </p:txEl>
                                          </p:spTgt>
                                        </p:tgtEl>
                                      </p:cBhvr>
                                    </p:animEffect>
                                  </p:childTnLst>
                                </p:cTn>
                              </p:par>
                            </p:childTnLst>
                          </p:cTn>
                        </p:par>
                        <p:par>
                          <p:cTn id="20" fill="hold">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up)">
                                      <p:cBhvr>
                                        <p:cTn id="23" dur="7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mokhVAIO\Desktop\ЕЯ\рисунки\CKqGjl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5" y="0"/>
            <a:ext cx="917860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C:\Users\mokhVAIO\Desktop\ЕЯ\pic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514" y="2891044"/>
            <a:ext cx="3632486" cy="39669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Заголовок 3"/>
          <p:cNvSpPr txBox="1">
            <a:spLocks/>
          </p:cNvSpPr>
          <p:nvPr/>
        </p:nvSpPr>
        <p:spPr>
          <a:xfrm>
            <a:off x="289248" y="2231378"/>
            <a:ext cx="8352928" cy="7920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i="1" dirty="0" smtClean="0">
                <a:solidFill>
                  <a:schemeClr val="accent2">
                    <a:lumMod val="50000"/>
                  </a:schemeClr>
                </a:solidFill>
                <a:cs typeface="Estrangelo Edessa" panose="03080600000000000000" pitchFamily="66" charset="0"/>
              </a:rPr>
              <a:t>“</a:t>
            </a:r>
            <a:r>
              <a:rPr lang="ru-RU" i="1" dirty="0" smtClean="0">
                <a:solidFill>
                  <a:schemeClr val="accent2">
                    <a:lumMod val="50000"/>
                  </a:schemeClr>
                </a:solidFill>
                <a:cs typeface="Estrangelo Edessa" panose="03080600000000000000" pitchFamily="66" charset="0"/>
              </a:rPr>
              <a:t>Девица краса – русская коса</a:t>
            </a:r>
            <a:r>
              <a:rPr lang="en-US" i="1" dirty="0" smtClean="0">
                <a:solidFill>
                  <a:schemeClr val="accent2">
                    <a:lumMod val="50000"/>
                  </a:schemeClr>
                </a:solidFill>
                <a:cs typeface="Estrangelo Edessa" panose="03080600000000000000" pitchFamily="66" charset="0"/>
              </a:rPr>
              <a:t>”</a:t>
            </a:r>
            <a:endParaRPr lang="ru-RU" i="1" dirty="0">
              <a:solidFill>
                <a:schemeClr val="accent2">
                  <a:lumMod val="50000"/>
                </a:schemeClr>
              </a:solidFill>
              <a:cs typeface="Estrangelo Edessa" panose="03080600000000000000" pitchFamily="66" charset="0"/>
            </a:endParaRPr>
          </a:p>
        </p:txBody>
      </p:sp>
      <p:sp>
        <p:nvSpPr>
          <p:cNvPr id="11" name="Заголовок 3"/>
          <p:cNvSpPr txBox="1">
            <a:spLocks/>
          </p:cNvSpPr>
          <p:nvPr/>
        </p:nvSpPr>
        <p:spPr>
          <a:xfrm>
            <a:off x="1979712" y="1484784"/>
            <a:ext cx="4032448" cy="8077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4000" b="1" i="1" dirty="0" smtClean="0">
                <a:solidFill>
                  <a:schemeClr val="accent2">
                    <a:lumMod val="50000"/>
                  </a:schemeClr>
                </a:solidFill>
                <a:latin typeface="Cambria" panose="02040503050406030204" pitchFamily="18" charset="0"/>
              </a:rPr>
              <a:t>Аппликация</a:t>
            </a:r>
          </a:p>
        </p:txBody>
      </p:sp>
    </p:spTree>
    <p:extLst>
      <p:ext uri="{BB962C8B-B14F-4D97-AF65-F5344CB8AC3E}">
        <p14:creationId xmlns:p14="http://schemas.microsoft.com/office/powerpoint/2010/main" val="410939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 presetClass="entr" presetSubtype="32"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out)">
                                      <p:cBhvr>
                                        <p:cTn id="13" dur="2000"/>
                                        <p:tgtEl>
                                          <p:spTgt spid="9"/>
                                        </p:tgtEl>
                                      </p:cBhvr>
                                    </p:animEffect>
                                  </p:childTnLst>
                                </p:cTn>
                              </p:par>
                            </p:childTnLst>
                          </p:cTn>
                        </p:par>
                        <p:par>
                          <p:cTn id="14" fill="hold">
                            <p:stCondLst>
                              <p:cond delay="3000"/>
                            </p:stCondLst>
                            <p:childTnLst>
                              <p:par>
                                <p:cTn id="15" presetID="6" presetClass="entr" presetSubtype="32" fill="hold" nodeType="afterEffect">
                                  <p:stCondLst>
                                    <p:cond delay="0"/>
                                  </p:stCondLst>
                                  <p:childTnLst>
                                    <p:set>
                                      <p:cBhvr>
                                        <p:cTn id="16" dur="1" fill="hold">
                                          <p:stCondLst>
                                            <p:cond delay="0"/>
                                          </p:stCondLst>
                                        </p:cTn>
                                        <p:tgtEl>
                                          <p:spTgt spid="20485"/>
                                        </p:tgtEl>
                                        <p:attrNameLst>
                                          <p:attrName>style.visibility</p:attrName>
                                        </p:attrNameLst>
                                      </p:cBhvr>
                                      <p:to>
                                        <p:strVal val="visible"/>
                                      </p:to>
                                    </p:set>
                                    <p:animEffect transition="in" filter="circle(out)">
                                      <p:cBhvr>
                                        <p:cTn id="17" dur="75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88748" y="721234"/>
            <a:ext cx="7848872" cy="6124754"/>
          </a:xfrm>
          <a:prstGeom prst="rect">
            <a:avLst/>
          </a:prstGeom>
        </p:spPr>
        <p:txBody>
          <a:bodyPr wrap="square">
            <a:spAutoFit/>
          </a:bodyPr>
          <a:lstStyle/>
          <a:p>
            <a:pPr marL="342900" indent="-342900" algn="just" fontAlgn="base">
              <a:buFont typeface="Wingdings" panose="05000000000000000000" pitchFamily="2" charset="2"/>
              <a:buChar char="v"/>
            </a:pPr>
            <a:r>
              <a:rPr lang="en-US" sz="2800" i="1" dirty="0" smtClean="0">
                <a:solidFill>
                  <a:srgbClr val="FF0000"/>
                </a:solidFill>
                <a:latin typeface="Cambria" panose="02040503050406030204" pitchFamily="18" charset="0"/>
                <a:ea typeface="Cambria Math" panose="02040503050406030204" pitchFamily="18" charset="0"/>
              </a:rPr>
              <a:t> </a:t>
            </a:r>
            <a:r>
              <a:rPr lang="ru-RU" sz="2800" i="1" dirty="0" smtClean="0">
                <a:latin typeface="Cambria" panose="02040503050406030204" pitchFamily="18" charset="0"/>
                <a:ea typeface="Cambria Math" panose="02040503050406030204" pitchFamily="18" charset="0"/>
              </a:rPr>
              <a:t>цветная </a:t>
            </a:r>
            <a:r>
              <a:rPr lang="ru-RU" sz="2800" i="1" dirty="0">
                <a:latin typeface="Cambria" panose="02040503050406030204" pitchFamily="18" charset="0"/>
                <a:ea typeface="Cambria Math" panose="02040503050406030204" pitchFamily="18" charset="0"/>
              </a:rPr>
              <a:t>бумага</a:t>
            </a:r>
            <a:r>
              <a:rPr lang="en-US" sz="2800" i="1" dirty="0">
                <a:latin typeface="Cambria" panose="02040503050406030204" pitchFamily="18" charset="0"/>
                <a:ea typeface="Cambria Math" panose="02040503050406030204" pitchFamily="18" charset="0"/>
              </a:rPr>
              <a:t>;</a:t>
            </a:r>
            <a:endParaRPr lang="ru-RU" sz="2800" i="1" dirty="0">
              <a:latin typeface="Cambria" panose="02040503050406030204" pitchFamily="18" charset="0"/>
              <a:ea typeface="Cambria Math" panose="02040503050406030204" pitchFamily="18" charset="0"/>
            </a:endParaRPr>
          </a:p>
          <a:p>
            <a:pPr marL="342900" indent="-342900" algn="just" fontAlgn="base">
              <a:buFont typeface="Wingdings" panose="05000000000000000000" pitchFamily="2" charset="2"/>
              <a:buChar char="v"/>
            </a:pPr>
            <a:r>
              <a:rPr lang="ru-RU" sz="2800" i="1" dirty="0">
                <a:solidFill>
                  <a:srgbClr val="FF0000"/>
                </a:solidFill>
                <a:latin typeface="Cambria" panose="02040503050406030204" pitchFamily="18" charset="0"/>
                <a:ea typeface="Cambria Math" panose="02040503050406030204" pitchFamily="18" charset="0"/>
              </a:rPr>
              <a:t> </a:t>
            </a:r>
            <a:r>
              <a:rPr lang="ru-RU" sz="2800" i="1" dirty="0">
                <a:latin typeface="Cambria" panose="02040503050406030204" pitchFamily="18" charset="0"/>
                <a:ea typeface="Cambria Math" panose="02040503050406030204" pitchFamily="18" charset="0"/>
              </a:rPr>
              <a:t>белый  и цветной картон</a:t>
            </a:r>
            <a:r>
              <a:rPr lang="en-US" sz="2800" i="1" dirty="0">
                <a:latin typeface="Cambria" panose="02040503050406030204" pitchFamily="18" charset="0"/>
                <a:ea typeface="Cambria Math" panose="02040503050406030204" pitchFamily="18" charset="0"/>
              </a:rPr>
              <a:t>;</a:t>
            </a:r>
            <a:endParaRPr lang="ru-RU" sz="2800" i="1" dirty="0">
              <a:latin typeface="Cambria" panose="02040503050406030204" pitchFamily="18" charset="0"/>
              <a:ea typeface="Cambria Math" panose="02040503050406030204" pitchFamily="18" charset="0"/>
            </a:endParaRPr>
          </a:p>
          <a:p>
            <a:pPr marL="342900" indent="-342900" algn="just" fontAlgn="base">
              <a:buFont typeface="Wingdings" panose="05000000000000000000" pitchFamily="2" charset="2"/>
              <a:buChar char="v"/>
            </a:pPr>
            <a:r>
              <a:rPr lang="ru-RU" sz="2800" i="1" dirty="0">
                <a:solidFill>
                  <a:srgbClr val="FF0000"/>
                </a:solidFill>
                <a:latin typeface="Cambria" panose="02040503050406030204" pitchFamily="18" charset="0"/>
                <a:ea typeface="Cambria Math" panose="02040503050406030204" pitchFamily="18" charset="0"/>
              </a:rPr>
              <a:t> </a:t>
            </a:r>
            <a:r>
              <a:rPr lang="ru-RU" sz="2800" i="1" dirty="0">
                <a:latin typeface="Cambria" panose="02040503050406030204" pitchFamily="18" charset="0"/>
                <a:ea typeface="Cambria Math" panose="02040503050406030204" pitchFamily="18" charset="0"/>
              </a:rPr>
              <a:t>тесьма</a:t>
            </a:r>
            <a:r>
              <a:rPr lang="en-US" sz="2800" i="1" dirty="0">
                <a:latin typeface="Cambria" panose="02040503050406030204" pitchFamily="18" charset="0"/>
                <a:ea typeface="Cambria Math" panose="02040503050406030204" pitchFamily="18" charset="0"/>
              </a:rPr>
              <a:t>;</a:t>
            </a:r>
            <a:endParaRPr lang="ru-RU" sz="2800" i="1" dirty="0">
              <a:latin typeface="Cambria" panose="02040503050406030204" pitchFamily="18" charset="0"/>
              <a:ea typeface="Cambria Math" panose="02040503050406030204" pitchFamily="18" charset="0"/>
            </a:endParaRPr>
          </a:p>
          <a:p>
            <a:pPr marL="342900" indent="-342900" algn="just" fontAlgn="base">
              <a:buFont typeface="Wingdings" panose="05000000000000000000" pitchFamily="2" charset="2"/>
              <a:buChar char="v"/>
            </a:pPr>
            <a:r>
              <a:rPr lang="ru-RU" sz="2800" i="1" dirty="0">
                <a:solidFill>
                  <a:srgbClr val="FF0000"/>
                </a:solidFill>
                <a:latin typeface="Cambria" panose="02040503050406030204" pitchFamily="18" charset="0"/>
                <a:ea typeface="Cambria Math" panose="02040503050406030204" pitchFamily="18" charset="0"/>
              </a:rPr>
              <a:t> </a:t>
            </a:r>
            <a:r>
              <a:rPr lang="ru-RU" sz="2800" i="1" dirty="0">
                <a:latin typeface="Cambria" panose="02040503050406030204" pitchFamily="18" charset="0"/>
                <a:ea typeface="Cambria Math" panose="02040503050406030204" pitchFamily="18" charset="0"/>
              </a:rPr>
              <a:t>шаблон 1\4 круга – юбки красавицы, шаблон – заготовка для рукавов,</a:t>
            </a:r>
            <a:r>
              <a:rPr lang="en-US" sz="2800" i="1" dirty="0">
                <a:latin typeface="Cambria" panose="02040503050406030204" pitchFamily="18" charset="0"/>
                <a:ea typeface="Cambria Math" panose="02040503050406030204" pitchFamily="18" charset="0"/>
              </a:rPr>
              <a:t> </a:t>
            </a:r>
            <a:r>
              <a:rPr lang="ru-RU" sz="2800" i="1" dirty="0">
                <a:latin typeface="Cambria" panose="02040503050406030204" pitchFamily="18" charset="0"/>
                <a:ea typeface="Cambria Math" panose="02040503050406030204" pitchFamily="18" charset="0"/>
              </a:rPr>
              <a:t>шаблон «короны», шаблон рукава</a:t>
            </a:r>
            <a:r>
              <a:rPr lang="en-US" sz="2800" i="1" dirty="0">
                <a:latin typeface="Cambria" panose="02040503050406030204" pitchFamily="18" charset="0"/>
                <a:ea typeface="Cambria Math" panose="02040503050406030204" pitchFamily="18" charset="0"/>
              </a:rPr>
              <a:t>;</a:t>
            </a:r>
            <a:endParaRPr lang="ru-RU" sz="2800" i="1" dirty="0">
              <a:latin typeface="Cambria" panose="02040503050406030204" pitchFamily="18" charset="0"/>
              <a:ea typeface="Cambria Math" panose="02040503050406030204" pitchFamily="18" charset="0"/>
            </a:endParaRPr>
          </a:p>
          <a:p>
            <a:pPr marL="342900" indent="-342900" algn="just" fontAlgn="base">
              <a:buFont typeface="Wingdings" panose="05000000000000000000" pitchFamily="2" charset="2"/>
              <a:buChar char="v"/>
            </a:pPr>
            <a:r>
              <a:rPr lang="en-US" sz="2800" i="1" dirty="0">
                <a:solidFill>
                  <a:srgbClr val="FF0000"/>
                </a:solidFill>
                <a:latin typeface="Cambria" panose="02040503050406030204" pitchFamily="18" charset="0"/>
                <a:ea typeface="Cambria Math" panose="02040503050406030204" pitchFamily="18" charset="0"/>
              </a:rPr>
              <a:t> </a:t>
            </a:r>
            <a:r>
              <a:rPr lang="ru-RU" sz="2800" i="1" dirty="0">
                <a:latin typeface="Cambria" panose="02040503050406030204" pitchFamily="18" charset="0"/>
                <a:ea typeface="Cambria Math" panose="02040503050406030204" pitchFamily="18" charset="0"/>
              </a:rPr>
              <a:t>белый круг (лицо с волосами)</a:t>
            </a:r>
            <a:r>
              <a:rPr lang="en-US" sz="2800" i="1" dirty="0">
                <a:latin typeface="Cambria" panose="02040503050406030204" pitchFamily="18" charset="0"/>
                <a:ea typeface="Cambria Math" panose="02040503050406030204" pitchFamily="18" charset="0"/>
              </a:rPr>
              <a:t>;</a:t>
            </a:r>
          </a:p>
          <a:p>
            <a:pPr marL="342900" indent="-342900" algn="just" fontAlgn="base">
              <a:buFont typeface="Wingdings" panose="05000000000000000000" pitchFamily="2" charset="2"/>
              <a:buChar char="v"/>
            </a:pPr>
            <a:r>
              <a:rPr lang="ru-RU" sz="2800" i="1" dirty="0">
                <a:solidFill>
                  <a:srgbClr val="FF0000"/>
                </a:solidFill>
                <a:latin typeface="Cambria" panose="02040503050406030204" pitchFamily="18" charset="0"/>
                <a:ea typeface="Cambria Math" panose="02040503050406030204" pitchFamily="18" charset="0"/>
              </a:rPr>
              <a:t> </a:t>
            </a:r>
            <a:r>
              <a:rPr lang="ru-RU" sz="2800" i="1" dirty="0">
                <a:latin typeface="Cambria" panose="02040503050406030204" pitchFamily="18" charset="0"/>
                <a:ea typeface="Cambria Math" panose="02040503050406030204" pitchFamily="18" charset="0"/>
              </a:rPr>
              <a:t>бантик</a:t>
            </a:r>
            <a:r>
              <a:rPr lang="en-US" sz="2800" i="1" dirty="0">
                <a:latin typeface="Cambria" panose="02040503050406030204" pitchFamily="18" charset="0"/>
                <a:ea typeface="Cambria Math" panose="02040503050406030204" pitchFamily="18" charset="0"/>
              </a:rPr>
              <a:t>;</a:t>
            </a:r>
            <a:endParaRPr lang="ru-RU" sz="2800" i="1" dirty="0">
              <a:latin typeface="Cambria" panose="02040503050406030204" pitchFamily="18" charset="0"/>
              <a:ea typeface="Cambria Math" panose="02040503050406030204" pitchFamily="18" charset="0"/>
            </a:endParaRPr>
          </a:p>
          <a:p>
            <a:pPr marL="342900" indent="-342900" algn="just" fontAlgn="base">
              <a:buFont typeface="Wingdings" panose="05000000000000000000" pitchFamily="2" charset="2"/>
              <a:buChar char="v"/>
            </a:pPr>
            <a:r>
              <a:rPr lang="ru-RU" sz="2800" i="1" dirty="0">
                <a:solidFill>
                  <a:srgbClr val="FF0000"/>
                </a:solidFill>
                <a:latin typeface="Cambria" panose="02040503050406030204" pitchFamily="18" charset="0"/>
                <a:ea typeface="Cambria Math" panose="02040503050406030204" pitchFamily="18" charset="0"/>
              </a:rPr>
              <a:t> </a:t>
            </a:r>
            <a:r>
              <a:rPr lang="ru-RU" sz="2800" i="1" dirty="0">
                <a:latin typeface="Cambria" panose="02040503050406030204" pitchFamily="18" charset="0"/>
                <a:ea typeface="Cambria Math" panose="02040503050406030204" pitchFamily="18" charset="0"/>
              </a:rPr>
              <a:t>желтая полоска</a:t>
            </a:r>
            <a:r>
              <a:rPr lang="en-US" sz="2800" i="1" dirty="0">
                <a:latin typeface="Cambria" panose="02040503050406030204" pitchFamily="18" charset="0"/>
                <a:ea typeface="Cambria Math" panose="02040503050406030204" pitchFamily="18" charset="0"/>
              </a:rPr>
              <a:t>;</a:t>
            </a:r>
            <a:endParaRPr lang="ru-RU" sz="2800" i="1" dirty="0">
              <a:latin typeface="Cambria" panose="02040503050406030204" pitchFamily="18" charset="0"/>
              <a:ea typeface="Cambria Math" panose="02040503050406030204" pitchFamily="18" charset="0"/>
            </a:endParaRPr>
          </a:p>
          <a:p>
            <a:pPr marL="342900" indent="-342900" algn="just" fontAlgn="base">
              <a:buFont typeface="Wingdings" panose="05000000000000000000" pitchFamily="2" charset="2"/>
              <a:buChar char="v"/>
            </a:pPr>
            <a:r>
              <a:rPr lang="ru-RU" sz="2800" i="1" dirty="0">
                <a:solidFill>
                  <a:srgbClr val="FF0000"/>
                </a:solidFill>
                <a:latin typeface="Cambria" panose="02040503050406030204" pitchFamily="18" charset="0"/>
                <a:ea typeface="Cambria Math" panose="02040503050406030204" pitchFamily="18" charset="0"/>
              </a:rPr>
              <a:t> </a:t>
            </a:r>
            <a:r>
              <a:rPr lang="ru-RU" sz="2800" i="1" dirty="0">
                <a:latin typeface="Cambria" panose="02040503050406030204" pitchFamily="18" charset="0"/>
                <a:ea typeface="Cambria Math" panose="02040503050406030204" pitchFamily="18" charset="0"/>
              </a:rPr>
              <a:t>ножницы в чехлах</a:t>
            </a:r>
            <a:r>
              <a:rPr lang="en-US" sz="2800" i="1" dirty="0">
                <a:latin typeface="Cambria" panose="02040503050406030204" pitchFamily="18" charset="0"/>
                <a:ea typeface="Cambria Math" panose="02040503050406030204" pitchFamily="18" charset="0"/>
              </a:rPr>
              <a:t>;</a:t>
            </a:r>
            <a:endParaRPr lang="ru-RU" sz="2800" i="1" dirty="0">
              <a:latin typeface="Cambria" panose="02040503050406030204" pitchFamily="18" charset="0"/>
              <a:ea typeface="Cambria Math" panose="02040503050406030204" pitchFamily="18" charset="0"/>
            </a:endParaRPr>
          </a:p>
          <a:p>
            <a:pPr marL="342900" indent="-342900" algn="just" fontAlgn="base">
              <a:buFont typeface="Wingdings" panose="05000000000000000000" pitchFamily="2" charset="2"/>
              <a:buChar char="v"/>
            </a:pPr>
            <a:r>
              <a:rPr lang="ru-RU" sz="2800" i="1" dirty="0">
                <a:solidFill>
                  <a:srgbClr val="FF0000"/>
                </a:solidFill>
                <a:latin typeface="Cambria" panose="02040503050406030204" pitchFamily="18" charset="0"/>
                <a:ea typeface="Cambria Math" panose="02040503050406030204" pitchFamily="18" charset="0"/>
              </a:rPr>
              <a:t> </a:t>
            </a:r>
            <a:r>
              <a:rPr lang="ru-RU" sz="2800" i="1" dirty="0">
                <a:latin typeface="Cambria" panose="02040503050406030204" pitchFamily="18" charset="0"/>
                <a:ea typeface="Cambria Math" panose="02040503050406030204" pitchFamily="18" charset="0"/>
              </a:rPr>
              <a:t>клей ПВА</a:t>
            </a:r>
            <a:r>
              <a:rPr lang="en-US" sz="2800" i="1" dirty="0">
                <a:latin typeface="Cambria" panose="02040503050406030204" pitchFamily="18" charset="0"/>
                <a:ea typeface="Cambria Math" panose="02040503050406030204" pitchFamily="18" charset="0"/>
              </a:rPr>
              <a:t>;</a:t>
            </a:r>
            <a:r>
              <a:rPr lang="ru-RU" sz="2800" i="1" dirty="0">
                <a:latin typeface="Cambria" panose="02040503050406030204" pitchFamily="18" charset="0"/>
                <a:ea typeface="Cambria Math" panose="02040503050406030204" pitchFamily="18" charset="0"/>
              </a:rPr>
              <a:t> </a:t>
            </a:r>
          </a:p>
          <a:p>
            <a:pPr marL="342900" indent="-342900" algn="just" fontAlgn="base">
              <a:buFont typeface="Wingdings" panose="05000000000000000000" pitchFamily="2" charset="2"/>
              <a:buChar char="v"/>
            </a:pPr>
            <a:r>
              <a:rPr lang="ru-RU" sz="2800" i="1" dirty="0">
                <a:solidFill>
                  <a:srgbClr val="FF0000"/>
                </a:solidFill>
                <a:latin typeface="Cambria" panose="02040503050406030204" pitchFamily="18" charset="0"/>
                <a:ea typeface="Cambria Math" panose="02040503050406030204" pitchFamily="18" charset="0"/>
              </a:rPr>
              <a:t> </a:t>
            </a:r>
            <a:r>
              <a:rPr lang="ru-RU" sz="2800" i="1" dirty="0">
                <a:latin typeface="Cambria" panose="02040503050406030204" pitchFamily="18" charset="0"/>
                <a:ea typeface="Cambria Math" panose="02040503050406030204" pitchFamily="18" charset="0"/>
              </a:rPr>
              <a:t>фломастеры и простой карандаш</a:t>
            </a:r>
            <a:r>
              <a:rPr lang="en-US" sz="2800" i="1" dirty="0">
                <a:latin typeface="Cambria" panose="02040503050406030204" pitchFamily="18" charset="0"/>
                <a:ea typeface="Cambria Math" panose="02040503050406030204" pitchFamily="18" charset="0"/>
              </a:rPr>
              <a:t>;</a:t>
            </a:r>
          </a:p>
          <a:p>
            <a:pPr marL="342900" indent="-342900" algn="just" fontAlgn="base">
              <a:buFont typeface="Wingdings" panose="05000000000000000000" pitchFamily="2" charset="2"/>
              <a:buChar char="v"/>
            </a:pPr>
            <a:r>
              <a:rPr lang="ru-RU" sz="2800" i="1" dirty="0">
                <a:solidFill>
                  <a:srgbClr val="FF0000"/>
                </a:solidFill>
                <a:latin typeface="Cambria" panose="02040503050406030204" pitchFamily="18" charset="0"/>
                <a:ea typeface="Cambria Math" panose="02040503050406030204" pitchFamily="18" charset="0"/>
              </a:rPr>
              <a:t> </a:t>
            </a:r>
            <a:r>
              <a:rPr lang="ru-RU" sz="2800" i="1" dirty="0">
                <a:latin typeface="Cambria" panose="02040503050406030204" pitchFamily="18" charset="0"/>
                <a:ea typeface="Cambria Math" panose="02040503050406030204" pitchFamily="18" charset="0"/>
              </a:rPr>
              <a:t>клеенки, салфетки</a:t>
            </a:r>
            <a:r>
              <a:rPr lang="en-US" sz="2800" i="1" dirty="0">
                <a:latin typeface="Cambria" panose="02040503050406030204" pitchFamily="18" charset="0"/>
                <a:ea typeface="Cambria Math" panose="02040503050406030204" pitchFamily="18" charset="0"/>
              </a:rPr>
              <a:t>;</a:t>
            </a:r>
            <a:endParaRPr lang="ru-RU" sz="2800" i="1" dirty="0">
              <a:latin typeface="Cambria" panose="02040503050406030204" pitchFamily="18" charset="0"/>
              <a:ea typeface="Cambria Math" panose="02040503050406030204" pitchFamily="18" charset="0"/>
            </a:endParaRPr>
          </a:p>
          <a:p>
            <a:pPr marL="342900" indent="-342900" algn="just" fontAlgn="base">
              <a:buFont typeface="Wingdings" panose="05000000000000000000" pitchFamily="2" charset="2"/>
              <a:buChar char="v"/>
            </a:pPr>
            <a:r>
              <a:rPr lang="ru-RU" sz="2800" i="1" dirty="0">
                <a:solidFill>
                  <a:srgbClr val="FF0000"/>
                </a:solidFill>
                <a:latin typeface="Cambria" panose="02040503050406030204" pitchFamily="18" charset="0"/>
                <a:ea typeface="Cambria Math" panose="02040503050406030204" pitchFamily="18" charset="0"/>
              </a:rPr>
              <a:t> </a:t>
            </a:r>
            <a:r>
              <a:rPr lang="ru-RU" sz="2800" i="1" dirty="0">
                <a:latin typeface="Cambria" panose="02040503050406030204" pitchFamily="18" charset="0"/>
                <a:ea typeface="Cambria Math" panose="02040503050406030204" pitchFamily="18" charset="0"/>
              </a:rPr>
              <a:t>кисти. </a:t>
            </a:r>
            <a:r>
              <a:rPr lang="ru-RU" sz="2800" b="1" i="1" dirty="0">
                <a:latin typeface="Cambria" panose="02040503050406030204" pitchFamily="18" charset="0"/>
                <a:ea typeface="Cambria Math" panose="02040503050406030204" pitchFamily="18" charset="0"/>
              </a:rPr>
              <a:t> </a:t>
            </a:r>
          </a:p>
        </p:txBody>
      </p:sp>
      <p:sp>
        <p:nvSpPr>
          <p:cNvPr id="4" name="Прямоугольник 3"/>
          <p:cNvSpPr/>
          <p:nvPr/>
        </p:nvSpPr>
        <p:spPr>
          <a:xfrm>
            <a:off x="1741977" y="13348"/>
            <a:ext cx="7019678" cy="707886"/>
          </a:xfrm>
          <a:prstGeom prst="rect">
            <a:avLst/>
          </a:prstGeom>
        </p:spPr>
        <p:txBody>
          <a:bodyPr wrap="none">
            <a:spAutoFit/>
          </a:bodyPr>
          <a:lstStyle/>
          <a:p>
            <a:pPr algn="ctr"/>
            <a:r>
              <a:rPr lang="ru-RU" sz="4000" b="1" i="1" dirty="0">
                <a:solidFill>
                  <a:schemeClr val="accent2">
                    <a:lumMod val="50000"/>
                  </a:schemeClr>
                </a:solidFill>
                <a:latin typeface="Cambria" panose="02040503050406030204" pitchFamily="18" charset="0"/>
                <a:ea typeface="Cambria Math" panose="02040503050406030204" pitchFamily="18" charset="0"/>
              </a:rPr>
              <a:t>Материал для аппликации:</a:t>
            </a:r>
            <a:endParaRPr lang="ru-RU" sz="4000" dirty="0">
              <a:solidFill>
                <a:schemeClr val="accent2">
                  <a:lumMod val="50000"/>
                </a:schemeClr>
              </a:solidFill>
            </a:endParaRPr>
          </a:p>
        </p:txBody>
      </p:sp>
      <p:grpSp>
        <p:nvGrpSpPr>
          <p:cNvPr id="7" name="Группа 6"/>
          <p:cNvGrpSpPr/>
          <p:nvPr/>
        </p:nvGrpSpPr>
        <p:grpSpPr>
          <a:xfrm>
            <a:off x="-2614" y="-25436"/>
            <a:ext cx="1061112" cy="6848842"/>
            <a:chOff x="-2614" y="-25436"/>
            <a:chExt cx="1061112" cy="6848842"/>
          </a:xfrm>
        </p:grpSpPr>
        <p:pic>
          <p:nvPicPr>
            <p:cNvPr id="5" name="Picture 2" descr="C:\Users\mokhVAIO\Desktop\ЕЯ\0_bc6d4_7d9af828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41268" y="1213218"/>
              <a:ext cx="3538420" cy="10611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mokhVAIO\Desktop\ЕЯ\0_bc6d4_7d9af828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41268" y="4523640"/>
              <a:ext cx="3538420" cy="1061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4470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up)">
                                      <p:cBhvr>
                                        <p:cTn id="13" dur="500"/>
                                        <p:tgtEl>
                                          <p:spTgt spid="3">
                                            <p:txEl>
                                              <p:pRg st="0" end="0"/>
                                            </p:txEl>
                                          </p:spTgt>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up)">
                                      <p:cBhvr>
                                        <p:cTn id="21" dur="500"/>
                                        <p:tgtEl>
                                          <p:spTgt spid="3">
                                            <p:txEl>
                                              <p:pRg st="2" end="2"/>
                                            </p:txEl>
                                          </p:spTgt>
                                        </p:tgtEl>
                                      </p:cBhvr>
                                    </p:animEffect>
                                  </p:childTnLst>
                                </p:cTn>
                              </p:par>
                            </p:childTnLst>
                          </p:cTn>
                        </p:par>
                        <p:par>
                          <p:cTn id="22" fill="hold">
                            <p:stCondLst>
                              <p:cond delay="2500"/>
                            </p:stCondLst>
                            <p:childTnLst>
                              <p:par>
                                <p:cTn id="23" presetID="22" presetClass="entr" presetSubtype="1"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up)">
                                      <p:cBhvr>
                                        <p:cTn id="25" dur="500"/>
                                        <p:tgtEl>
                                          <p:spTgt spid="3">
                                            <p:txEl>
                                              <p:pRg st="3" end="3"/>
                                            </p:txEl>
                                          </p:spTgt>
                                        </p:tgtEl>
                                      </p:cBhvr>
                                    </p:animEffect>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up)">
                                      <p:cBhvr>
                                        <p:cTn id="29" dur="500"/>
                                        <p:tgtEl>
                                          <p:spTgt spid="3">
                                            <p:txEl>
                                              <p:pRg st="4" end="4"/>
                                            </p:txEl>
                                          </p:spTgt>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up)">
                                      <p:cBhvr>
                                        <p:cTn id="33" dur="500"/>
                                        <p:tgtEl>
                                          <p:spTgt spid="3">
                                            <p:txEl>
                                              <p:pRg st="5" end="5"/>
                                            </p:txEl>
                                          </p:spTgt>
                                        </p:tgtEl>
                                      </p:cBhvr>
                                    </p:animEffect>
                                  </p:childTnLst>
                                </p:cTn>
                              </p:par>
                            </p:childTnLst>
                          </p:cTn>
                        </p:par>
                        <p:par>
                          <p:cTn id="34" fill="hold">
                            <p:stCondLst>
                              <p:cond delay="4000"/>
                            </p:stCondLst>
                            <p:childTnLst>
                              <p:par>
                                <p:cTn id="35" presetID="22" presetClass="entr" presetSubtype="1"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500"/>
                                        <p:tgtEl>
                                          <p:spTgt spid="3">
                                            <p:txEl>
                                              <p:pRg st="6" end="6"/>
                                            </p:txEl>
                                          </p:spTgt>
                                        </p:tgtEl>
                                      </p:cBhvr>
                                    </p:animEffect>
                                  </p:childTnLst>
                                </p:cTn>
                              </p:par>
                            </p:childTnLst>
                          </p:cTn>
                        </p:par>
                        <p:par>
                          <p:cTn id="38" fill="hold">
                            <p:stCondLst>
                              <p:cond delay="4500"/>
                            </p:stCondLst>
                            <p:childTnLst>
                              <p:par>
                                <p:cTn id="39" presetID="22" presetClass="entr" presetSubtype="1" fill="hold" grpId="0"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wipe(up)">
                                      <p:cBhvr>
                                        <p:cTn id="41" dur="500"/>
                                        <p:tgtEl>
                                          <p:spTgt spid="3">
                                            <p:txEl>
                                              <p:pRg st="7" end="7"/>
                                            </p:txEl>
                                          </p:spTgt>
                                        </p:tgtEl>
                                      </p:cBhvr>
                                    </p:animEffect>
                                  </p:childTnLst>
                                </p:cTn>
                              </p:par>
                            </p:childTnLst>
                          </p:cTn>
                        </p:par>
                        <p:par>
                          <p:cTn id="42" fill="hold">
                            <p:stCondLst>
                              <p:cond delay="5000"/>
                            </p:stCondLst>
                            <p:childTnLst>
                              <p:par>
                                <p:cTn id="43" presetID="22" presetClass="entr" presetSubtype="1" fill="hold" grpId="0" nodeType="after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wipe(up)">
                                      <p:cBhvr>
                                        <p:cTn id="45" dur="500"/>
                                        <p:tgtEl>
                                          <p:spTgt spid="3">
                                            <p:txEl>
                                              <p:pRg st="8" end="8"/>
                                            </p:txEl>
                                          </p:spTgt>
                                        </p:tgtEl>
                                      </p:cBhvr>
                                    </p:animEffect>
                                  </p:childTnLst>
                                </p:cTn>
                              </p:par>
                            </p:childTnLst>
                          </p:cTn>
                        </p:par>
                        <p:par>
                          <p:cTn id="46" fill="hold">
                            <p:stCondLst>
                              <p:cond delay="5500"/>
                            </p:stCondLst>
                            <p:childTnLst>
                              <p:par>
                                <p:cTn id="47" presetID="22" presetClass="entr" presetSubtype="1" fill="hold" grpId="0" nodeType="after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wipe(up)">
                                      <p:cBhvr>
                                        <p:cTn id="49" dur="500"/>
                                        <p:tgtEl>
                                          <p:spTgt spid="3">
                                            <p:txEl>
                                              <p:pRg st="9" end="9"/>
                                            </p:txEl>
                                          </p:spTgt>
                                        </p:tgtEl>
                                      </p:cBhvr>
                                    </p:animEffect>
                                  </p:childTnLst>
                                </p:cTn>
                              </p:par>
                            </p:childTnLst>
                          </p:cTn>
                        </p:par>
                        <p:par>
                          <p:cTn id="50" fill="hold">
                            <p:stCondLst>
                              <p:cond delay="6000"/>
                            </p:stCondLst>
                            <p:childTnLst>
                              <p:par>
                                <p:cTn id="51" presetID="22" presetClass="entr" presetSubtype="1" fill="hold" grpId="0" nodeType="after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wipe(up)">
                                      <p:cBhvr>
                                        <p:cTn id="53" dur="500"/>
                                        <p:tgtEl>
                                          <p:spTgt spid="3">
                                            <p:txEl>
                                              <p:pRg st="10" end="10"/>
                                            </p:txEl>
                                          </p:spTgt>
                                        </p:tgtEl>
                                      </p:cBhvr>
                                    </p:animEffect>
                                  </p:childTnLst>
                                </p:cTn>
                              </p:par>
                            </p:childTnLst>
                          </p:cTn>
                        </p:par>
                        <p:par>
                          <p:cTn id="54" fill="hold">
                            <p:stCondLst>
                              <p:cond delay="6500"/>
                            </p:stCondLst>
                            <p:childTnLst>
                              <p:par>
                                <p:cTn id="55" presetID="22" presetClass="entr" presetSubtype="1" fill="hold" grpId="0" nodeType="after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wipe(up)">
                                      <p:cBhvr>
                                        <p:cTn id="5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44105" y="1329007"/>
            <a:ext cx="7632848" cy="4893647"/>
          </a:xfrm>
          <a:prstGeom prst="rect">
            <a:avLst/>
          </a:prstGeom>
        </p:spPr>
        <p:txBody>
          <a:bodyPr wrap="square">
            <a:spAutoFit/>
          </a:bodyPr>
          <a:lstStyle/>
          <a:p>
            <a:pPr marL="342900" indent="-342900" fontAlgn="base">
              <a:buFont typeface="Wingdings" panose="05000000000000000000" pitchFamily="2" charset="2"/>
              <a:buChar char="v"/>
            </a:pPr>
            <a:r>
              <a:rPr lang="ru-RU" sz="2400" b="1" i="1" dirty="0">
                <a:solidFill>
                  <a:srgbClr val="FF0000"/>
                </a:solidFill>
                <a:latin typeface="Cambria" panose="02040503050406030204" pitchFamily="18" charset="0"/>
                <a:ea typeface="Cambria Math" panose="02040503050406030204" pitchFamily="18" charset="0"/>
              </a:rPr>
              <a:t> </a:t>
            </a:r>
            <a:r>
              <a:rPr lang="ru-RU" sz="2800" i="1" dirty="0">
                <a:latin typeface="Cambria" panose="02040503050406030204" pitchFamily="18" charset="0"/>
                <a:ea typeface="Cambria Math" panose="02040503050406030204" pitchFamily="18" charset="0"/>
              </a:rPr>
              <a:t>б</a:t>
            </a:r>
            <a:r>
              <a:rPr lang="ru-RU" sz="2800" i="1" dirty="0" smtClean="0">
                <a:latin typeface="Cambria" panose="02040503050406030204" pitchFamily="18" charset="0"/>
                <a:ea typeface="Cambria Math" panose="02040503050406030204" pitchFamily="18" charset="0"/>
              </a:rPr>
              <a:t>умажные </a:t>
            </a:r>
            <a:r>
              <a:rPr lang="ru-RU" sz="2800" i="1" dirty="0">
                <a:latin typeface="Cambria" panose="02040503050406030204" pitchFamily="18" charset="0"/>
                <a:ea typeface="Cambria Math" panose="02040503050406030204" pitchFamily="18" charset="0"/>
              </a:rPr>
              <a:t>куклы в уральском народном </a:t>
            </a:r>
            <a:r>
              <a:rPr lang="ru-RU" sz="2800" i="1" dirty="0" smtClean="0">
                <a:latin typeface="Cambria" panose="02040503050406030204" pitchFamily="18" charset="0"/>
                <a:ea typeface="Cambria Math" panose="02040503050406030204" pitchFamily="18" charset="0"/>
              </a:rPr>
              <a:t>костюме, курском, вологодском, саратовском, тульском, орловском, воронежском; </a:t>
            </a:r>
            <a:endParaRPr lang="en-US" sz="2800" i="1" dirty="0" smtClean="0">
              <a:latin typeface="Cambria" panose="02040503050406030204" pitchFamily="18" charset="0"/>
              <a:ea typeface="Cambria Math" panose="02040503050406030204" pitchFamily="18" charset="0"/>
            </a:endParaRPr>
          </a:p>
          <a:p>
            <a:pPr marL="342900" indent="-342900" fontAlgn="base">
              <a:spcBef>
                <a:spcPts val="3600"/>
              </a:spcBef>
              <a:buFont typeface="Wingdings" panose="05000000000000000000" pitchFamily="2" charset="2"/>
              <a:buChar char="v"/>
            </a:pPr>
            <a:r>
              <a:rPr lang="ru-RU" sz="2800" i="1" dirty="0" smtClean="0">
                <a:solidFill>
                  <a:srgbClr val="FF0000"/>
                </a:solidFill>
                <a:latin typeface="Cambria" panose="02040503050406030204" pitchFamily="18" charset="0"/>
                <a:ea typeface="Cambria Math" panose="02040503050406030204" pitchFamily="18" charset="0"/>
              </a:rPr>
              <a:t> </a:t>
            </a:r>
            <a:r>
              <a:rPr lang="ru-RU" sz="2800" i="1" dirty="0" smtClean="0">
                <a:latin typeface="Cambria" panose="02040503050406030204" pitchFamily="18" charset="0"/>
                <a:ea typeface="Cambria Math" panose="02040503050406030204" pitchFamily="18" charset="0"/>
              </a:rPr>
              <a:t>несброшюрованный альбом «Русское народное искусство XVIII – </a:t>
            </a:r>
            <a:r>
              <a:rPr lang="ru-RU" sz="2800" i="1" dirty="0" err="1" smtClean="0">
                <a:latin typeface="Cambria" panose="02040503050406030204" pitchFamily="18" charset="0"/>
                <a:ea typeface="Cambria Math" panose="02040503050406030204" pitchFamily="18" charset="0"/>
              </a:rPr>
              <a:t>XXв.в</a:t>
            </a:r>
            <a:r>
              <a:rPr lang="ru-RU" sz="2800" i="1" dirty="0" smtClean="0">
                <a:latin typeface="Cambria" panose="02040503050406030204" pitchFamily="18" charset="0"/>
                <a:ea typeface="Cambria Math" panose="02040503050406030204" pitchFamily="18" charset="0"/>
              </a:rPr>
              <a:t>.» (репродукции 6, 7, 9, 16); </a:t>
            </a:r>
            <a:endParaRPr lang="en-US" sz="2800" i="1" dirty="0" smtClean="0">
              <a:latin typeface="Cambria" panose="02040503050406030204" pitchFamily="18" charset="0"/>
              <a:ea typeface="Cambria Math" panose="02040503050406030204" pitchFamily="18" charset="0"/>
            </a:endParaRPr>
          </a:p>
          <a:p>
            <a:pPr marL="342900" indent="-342900" fontAlgn="base">
              <a:spcBef>
                <a:spcPts val="3600"/>
              </a:spcBef>
              <a:buFont typeface="Wingdings" panose="05000000000000000000" pitchFamily="2" charset="2"/>
              <a:buChar char="v"/>
            </a:pPr>
            <a:r>
              <a:rPr lang="ru-RU" sz="2800" i="1" dirty="0" smtClean="0">
                <a:solidFill>
                  <a:srgbClr val="FF0000"/>
                </a:solidFill>
                <a:latin typeface="Cambria" panose="02040503050406030204" pitchFamily="18" charset="0"/>
                <a:ea typeface="Cambria Math" panose="02040503050406030204" pitchFamily="18" charset="0"/>
              </a:rPr>
              <a:t> </a:t>
            </a:r>
            <a:r>
              <a:rPr lang="ru-RU" sz="2800" i="1" dirty="0" smtClean="0">
                <a:latin typeface="Cambria" panose="02040503050406030204" pitchFamily="18" charset="0"/>
                <a:ea typeface="Cambria Math" panose="02040503050406030204" pitchFamily="18" charset="0"/>
              </a:rPr>
              <a:t>русский народный сарафан, рубаха, пояс; </a:t>
            </a:r>
            <a:endParaRPr lang="en-US" sz="2800" i="1" dirty="0" smtClean="0">
              <a:latin typeface="Cambria" panose="02040503050406030204" pitchFamily="18" charset="0"/>
              <a:ea typeface="Cambria Math" panose="02040503050406030204" pitchFamily="18" charset="0"/>
            </a:endParaRPr>
          </a:p>
          <a:p>
            <a:pPr fontAlgn="base"/>
            <a:r>
              <a:rPr lang="ru-RU" sz="2800" i="1" dirty="0" smtClean="0">
                <a:latin typeface="Cambria" panose="02040503050406030204" pitchFamily="18" charset="0"/>
                <a:ea typeface="Cambria Math" panose="02040503050406030204" pitchFamily="18" charset="0"/>
              </a:rPr>
              <a:t>     образец аппликации (формат А</a:t>
            </a:r>
            <a:r>
              <a:rPr lang="en-US" sz="2800" i="1" dirty="0" smtClean="0">
                <a:latin typeface="Cambria" panose="02040503050406030204" pitchFamily="18" charset="0"/>
                <a:ea typeface="Cambria Math" panose="02040503050406030204" pitchFamily="18" charset="0"/>
              </a:rPr>
              <a:t>4</a:t>
            </a:r>
            <a:r>
              <a:rPr lang="ru-RU" sz="2800" i="1" dirty="0" smtClean="0">
                <a:latin typeface="Cambria" panose="02040503050406030204" pitchFamily="18" charset="0"/>
                <a:ea typeface="Cambria Math" panose="02040503050406030204" pitchFamily="18" charset="0"/>
              </a:rPr>
              <a:t>).</a:t>
            </a:r>
            <a:endParaRPr lang="ru-RU" sz="2800" i="1" dirty="0">
              <a:latin typeface="Cambria" panose="02040503050406030204" pitchFamily="18" charset="0"/>
              <a:ea typeface="Cambria Math" panose="02040503050406030204" pitchFamily="18" charset="0"/>
            </a:endParaRPr>
          </a:p>
        </p:txBody>
      </p:sp>
      <p:sp>
        <p:nvSpPr>
          <p:cNvPr id="3" name="Прямоугольник 2"/>
          <p:cNvSpPr/>
          <p:nvPr/>
        </p:nvSpPr>
        <p:spPr>
          <a:xfrm>
            <a:off x="2051720" y="363792"/>
            <a:ext cx="5817618" cy="707886"/>
          </a:xfrm>
          <a:prstGeom prst="rect">
            <a:avLst/>
          </a:prstGeom>
        </p:spPr>
        <p:txBody>
          <a:bodyPr wrap="none">
            <a:spAutoFit/>
          </a:bodyPr>
          <a:lstStyle/>
          <a:p>
            <a:pPr algn="ctr"/>
            <a:r>
              <a:rPr lang="ru-RU" sz="4000" b="1" i="1" dirty="0">
                <a:solidFill>
                  <a:schemeClr val="accent2">
                    <a:lumMod val="50000"/>
                  </a:schemeClr>
                </a:solidFill>
                <a:latin typeface="Cambria" panose="02040503050406030204" pitchFamily="18" charset="0"/>
                <a:ea typeface="Cambria Math" panose="02040503050406030204" pitchFamily="18" charset="0"/>
              </a:rPr>
              <a:t>Наглядный материал:</a:t>
            </a:r>
            <a:endParaRPr lang="ru-RU" sz="4000" dirty="0">
              <a:solidFill>
                <a:schemeClr val="accent2">
                  <a:lumMod val="50000"/>
                </a:schemeClr>
              </a:solidFill>
            </a:endParaRPr>
          </a:p>
        </p:txBody>
      </p:sp>
      <p:grpSp>
        <p:nvGrpSpPr>
          <p:cNvPr id="5" name="Группа 4"/>
          <p:cNvGrpSpPr/>
          <p:nvPr/>
        </p:nvGrpSpPr>
        <p:grpSpPr>
          <a:xfrm>
            <a:off x="-2614" y="3744"/>
            <a:ext cx="1061112" cy="6848842"/>
            <a:chOff x="-2614" y="-25436"/>
            <a:chExt cx="1061112" cy="6848842"/>
          </a:xfrm>
        </p:grpSpPr>
        <p:pic>
          <p:nvPicPr>
            <p:cNvPr id="6" name="Picture 2" descr="C:\Users\mokhVAIO\Desktop\ЕЯ\0_bc6d4_7d9af828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41268" y="1213218"/>
              <a:ext cx="3538420" cy="10611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mokhVAIO\Desktop\ЕЯ\0_bc6d4_7d9af828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41268" y="4523640"/>
              <a:ext cx="3538420" cy="1061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803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up)">
                                      <p:cBhvr>
                                        <p:cTn id="13" dur="750"/>
                                        <p:tgtEl>
                                          <p:spTgt spid="2">
                                            <p:txEl>
                                              <p:pRg st="0" end="0"/>
                                            </p:txEl>
                                          </p:spTgt>
                                        </p:tgtEl>
                                      </p:cBhvr>
                                    </p:animEffect>
                                  </p:childTnLst>
                                </p:cTn>
                              </p:par>
                            </p:childTnLst>
                          </p:cTn>
                        </p:par>
                        <p:par>
                          <p:cTn id="14" fill="hold">
                            <p:stCondLst>
                              <p:cond delay="1750"/>
                            </p:stCondLst>
                            <p:childTnLst>
                              <p:par>
                                <p:cTn id="15" presetID="22" presetClass="entr" presetSubtype="1" fill="hold" grpId="0"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750"/>
                                        <p:tgtEl>
                                          <p:spTgt spid="2">
                                            <p:txEl>
                                              <p:pRg st="1" end="1"/>
                                            </p:txEl>
                                          </p:spTgt>
                                        </p:tgtEl>
                                      </p:cBhvr>
                                    </p:animEffect>
                                  </p:childTnLst>
                                </p:cTn>
                              </p:par>
                            </p:childTnLst>
                          </p:cTn>
                        </p:par>
                        <p:par>
                          <p:cTn id="18" fill="hold">
                            <p:stCondLst>
                              <p:cond delay="2500"/>
                            </p:stCondLst>
                            <p:childTnLst>
                              <p:par>
                                <p:cTn id="19" presetID="22" presetClass="entr" presetSubtype="1" fill="hold" grpId="0"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up)">
                                      <p:cBhvr>
                                        <p:cTn id="21" dur="750"/>
                                        <p:tgtEl>
                                          <p:spTgt spid="2">
                                            <p:txEl>
                                              <p:pRg st="2" end="2"/>
                                            </p:txEl>
                                          </p:spTgt>
                                        </p:tgtEl>
                                      </p:cBhvr>
                                    </p:animEffect>
                                  </p:childTnLst>
                                </p:cTn>
                              </p:par>
                            </p:childTnLst>
                          </p:cTn>
                        </p:par>
                        <p:par>
                          <p:cTn id="22" fill="hold">
                            <p:stCondLst>
                              <p:cond delay="3250"/>
                            </p:stCondLst>
                            <p:childTnLst>
                              <p:par>
                                <p:cTn id="23" presetID="22" presetClass="entr" presetSubtype="1" fill="hold" grpId="0"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up)">
                                      <p:cBhvr>
                                        <p:cTn id="25" dur="75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2614" y="3744"/>
            <a:ext cx="1061112" cy="6848842"/>
            <a:chOff x="-2614" y="-25436"/>
            <a:chExt cx="1061112" cy="6848842"/>
          </a:xfrm>
        </p:grpSpPr>
        <p:pic>
          <p:nvPicPr>
            <p:cNvPr id="6" name="Picture 2" descr="C:\Users\mokhVAIO\Desktop\ЕЯ\0_bc6d4_7d9af828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41268" y="1213218"/>
              <a:ext cx="3538420" cy="10611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mokhVAIO\Desktop\ЕЯ\0_bc6d4_7d9af828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41268" y="4523640"/>
              <a:ext cx="3538420" cy="1061112"/>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C:\Users\mokhVAIO\Desktop\ЕЯ\фото с урока\IMG_22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811" y="3744"/>
            <a:ext cx="5684200" cy="34105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5" name="Picture 3" descr="C:\Users\mokhVAIO\Desktop\ЕЯ\фото с урока\IMG_22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4544" y="3314166"/>
            <a:ext cx="5640627" cy="33843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39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2000"/>
                                        <p:tgtEl>
                                          <p:spTgt spid="3074"/>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circle(out)">
                                      <p:cBhvr>
                                        <p:cTn id="11"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2614" y="3744"/>
            <a:ext cx="1061112" cy="6848842"/>
            <a:chOff x="-2614" y="-25436"/>
            <a:chExt cx="1061112" cy="6848842"/>
          </a:xfrm>
        </p:grpSpPr>
        <p:pic>
          <p:nvPicPr>
            <p:cNvPr id="6" name="Picture 2" descr="C:\Users\mokhVAIO\Desktop\ЕЯ\0_bc6d4_7d9af828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41268" y="1213218"/>
              <a:ext cx="3538420" cy="10611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mokhVAIO\Desktop\ЕЯ\0_bc6d4_7d9af828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41268" y="4523640"/>
              <a:ext cx="3538420" cy="1061112"/>
            </a:xfrm>
            <a:prstGeom prst="rect">
              <a:avLst/>
            </a:prstGeom>
            <a:noFill/>
            <a:extLst>
              <a:ext uri="{909E8E84-426E-40DD-AFC4-6F175D3DCCD1}">
                <a14:hiddenFill xmlns:a14="http://schemas.microsoft.com/office/drawing/2010/main">
                  <a:solidFill>
                    <a:srgbClr val="FFFFFF"/>
                  </a:solidFill>
                </a14:hiddenFill>
              </a:ext>
            </a:extLst>
          </p:spPr>
        </p:pic>
      </p:grpSp>
      <p:pic>
        <p:nvPicPr>
          <p:cNvPr id="4099" name="Picture 3" descr="C:\Users\mokhVAIO\Desktop\ЕЯ\фото с урока\IMG_22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499" y="116631"/>
            <a:ext cx="5807191" cy="34843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C:\Users\mokhVAIO\Desktop\ЕЯ\фото с урока\IMG_22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8" y="3494124"/>
            <a:ext cx="5554125" cy="3332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02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diamond(out)">
                                      <p:cBhvr>
                                        <p:cTn id="7" dur="2000"/>
                                        <p:tgtEl>
                                          <p:spTgt spid="4099"/>
                                        </p:tgtEl>
                                      </p:cBhvr>
                                    </p:animEffect>
                                  </p:childTnLst>
                                </p:cTn>
                              </p:par>
                            </p:childTnLst>
                          </p:cTn>
                        </p:par>
                        <p:par>
                          <p:cTn id="8" fill="hold">
                            <p:stCondLst>
                              <p:cond delay="2000"/>
                            </p:stCondLst>
                            <p:childTnLst>
                              <p:par>
                                <p:cTn id="9" presetID="8" presetClass="entr" presetSubtype="32" fill="hold"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diamond(out)">
                                      <p:cBhvr>
                                        <p:cTn id="11"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2614" y="3744"/>
            <a:ext cx="1061112" cy="6848842"/>
            <a:chOff x="-2614" y="-25436"/>
            <a:chExt cx="1061112" cy="6848842"/>
          </a:xfrm>
        </p:grpSpPr>
        <p:pic>
          <p:nvPicPr>
            <p:cNvPr id="6" name="Picture 2" descr="C:\Users\mokhVAIO\Desktop\ЕЯ\0_bc6d4_7d9af828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41268" y="1213218"/>
              <a:ext cx="3538420" cy="10611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mokhVAIO\Desktop\ЕЯ\0_bc6d4_7d9af828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41268" y="4523640"/>
              <a:ext cx="3538420" cy="1061112"/>
            </a:xfrm>
            <a:prstGeom prst="rect">
              <a:avLst/>
            </a:prstGeom>
            <a:noFill/>
            <a:extLst>
              <a:ext uri="{909E8E84-426E-40DD-AFC4-6F175D3DCCD1}">
                <a14:hiddenFill xmlns:a14="http://schemas.microsoft.com/office/drawing/2010/main">
                  <a:solidFill>
                    <a:srgbClr val="FFFFFF"/>
                  </a:solidFill>
                </a14:hiddenFill>
              </a:ext>
            </a:extLst>
          </p:spPr>
        </p:pic>
      </p:grpSp>
      <p:pic>
        <p:nvPicPr>
          <p:cNvPr id="5123" name="Picture 3" descr="C:\Users\mokhVAIO\Desktop\ЕЯ\фото с урока\IMG_22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648" y="836712"/>
            <a:ext cx="8040894" cy="48245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56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plus(out)">
                                      <p:cBhvr>
                                        <p:cTn id="7"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okhVAIO\Desktop\ЕЯ\фото с урока\DSC_0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50" y="1055026"/>
            <a:ext cx="9194373" cy="58255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3" name="Группа 2"/>
          <p:cNvGrpSpPr/>
          <p:nvPr/>
        </p:nvGrpSpPr>
        <p:grpSpPr>
          <a:xfrm>
            <a:off x="0" y="-6087"/>
            <a:ext cx="9144000" cy="1067199"/>
            <a:chOff x="0" y="-6087"/>
            <a:chExt cx="9144000" cy="1067199"/>
          </a:xfrm>
        </p:grpSpPr>
        <p:pic>
          <p:nvPicPr>
            <p:cNvPr id="11" name="Picture 2" descr="C:\Users\mokhVAIO\Desktop\ЕЯ\0_bc6d4_7d9af828_or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0" y="0"/>
              <a:ext cx="3538420" cy="10611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mokhVAIO\Desktop\ЕЯ\0_bc6d4_7d9af828_or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417397" y="-3244"/>
              <a:ext cx="3538420" cy="1061112"/>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4" name="Picture 2" descr="C:\Users\mokhVAIO\Desktop\ЕЯ\0_bc6d4_7d9af828_orig.jpg"/>
            <p:cNvPicPr>
              <a:picLocks noChangeAspect="1" noChangeArrowheads="1"/>
            </p:cNvPicPr>
            <p:nvPr/>
          </p:nvPicPr>
          <p:blipFill rotWithShape="1">
            <a:blip r:embed="rId4">
              <a:extLst>
                <a:ext uri="{28A0092B-C50C-407E-A947-70E740481C1C}">
                  <a14:useLocalDpi xmlns:a14="http://schemas.microsoft.com/office/drawing/2010/main" val="0"/>
                </a:ext>
              </a:extLst>
            </a:blip>
            <a:srcRect l="32736"/>
            <a:stretch/>
          </p:blipFill>
          <p:spPr bwMode="auto">
            <a:xfrm rot="10800000">
              <a:off x="6763907" y="-6087"/>
              <a:ext cx="2380093" cy="1061112"/>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666320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mokhVAIO\Desktop\ЕЯ\IMG_05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76" y="1268760"/>
            <a:ext cx="8820471" cy="37444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47664" y="2540803"/>
            <a:ext cx="5544616" cy="1200329"/>
          </a:xfrm>
          <a:prstGeom prst="rect">
            <a:avLst/>
          </a:prstGeom>
          <a:noFill/>
        </p:spPr>
        <p:txBody>
          <a:bodyPr wrap="square" rtlCol="0">
            <a:spAutoFit/>
          </a:bodyPr>
          <a:lstStyle/>
          <a:p>
            <a:pPr algn="ctr"/>
            <a:r>
              <a:rPr lang="ru-RU" sz="7200" b="1" i="1" dirty="0" smtClean="0">
                <a:solidFill>
                  <a:schemeClr val="accent6">
                    <a:lumMod val="50000"/>
                  </a:schemeClr>
                </a:solidFill>
                <a:latin typeface="Gabriola" panose="04040605051002020D02" pitchFamily="82" charset="0"/>
                <a:cs typeface="Angsana New" panose="02020603050405020304" pitchFamily="18" charset="-34"/>
              </a:rPr>
              <a:t>КОНЕЦ</a:t>
            </a:r>
            <a:endParaRPr lang="ru-RU" sz="7200" b="1" dirty="0">
              <a:solidFill>
                <a:schemeClr val="accent6">
                  <a:lumMod val="50000"/>
                </a:schemeClr>
              </a:solidFill>
            </a:endParaRPr>
          </a:p>
        </p:txBody>
      </p:sp>
    </p:spTree>
    <p:extLst>
      <p:ext uri="{BB962C8B-B14F-4D97-AF65-F5344CB8AC3E}">
        <p14:creationId xmlns:p14="http://schemas.microsoft.com/office/powerpoint/2010/main" val="98817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childTnLst>
                          </p:cTn>
                        </p:par>
                        <p:par>
                          <p:cTn id="8" fill="hold">
                            <p:stCondLst>
                              <p:cond delay="2000"/>
                            </p:stCondLst>
                            <p:childTnLst>
                              <p:par>
                                <p:cTn id="9" presetID="16" presetClass="entr" presetSubtype="37"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068917" y="188640"/>
            <a:ext cx="7092280" cy="1616766"/>
          </a:xfrm>
        </p:spPr>
        <p:txBody>
          <a:bodyPr>
            <a:noAutofit/>
          </a:bodyPr>
          <a:lstStyle/>
          <a:p>
            <a:r>
              <a:rPr lang="ru-RU" sz="4800" b="1" i="1" dirty="0">
                <a:solidFill>
                  <a:schemeClr val="accent2">
                    <a:lumMod val="50000"/>
                  </a:schemeClr>
                </a:solidFill>
                <a:latin typeface="Cambria" panose="02040503050406030204" pitchFamily="18" charset="0"/>
              </a:rPr>
              <a:t>Виды совместной деятельности</a:t>
            </a:r>
            <a:r>
              <a:rPr lang="ru-RU" sz="4800" i="1" dirty="0">
                <a:solidFill>
                  <a:schemeClr val="accent2">
                    <a:lumMod val="50000"/>
                  </a:schemeClr>
                </a:solidFill>
                <a:latin typeface="Cambria" panose="02040503050406030204" pitchFamily="18" charset="0"/>
              </a:rPr>
              <a:t>: </a:t>
            </a:r>
          </a:p>
        </p:txBody>
      </p:sp>
      <p:sp>
        <p:nvSpPr>
          <p:cNvPr id="6" name="Объект 2"/>
          <p:cNvSpPr>
            <a:spLocks noGrp="1"/>
          </p:cNvSpPr>
          <p:nvPr>
            <p:ph idx="1"/>
          </p:nvPr>
        </p:nvSpPr>
        <p:spPr>
          <a:xfrm>
            <a:off x="2339752" y="2492896"/>
            <a:ext cx="6336704" cy="3240360"/>
          </a:xfrm>
        </p:spPr>
        <p:txBody>
          <a:bodyPr>
            <a:noAutofit/>
          </a:bodyPr>
          <a:lstStyle/>
          <a:p>
            <a:pPr>
              <a:buFont typeface="Wingdings" panose="05000000000000000000" pitchFamily="2" charset="2"/>
              <a:buChar char="v"/>
            </a:pPr>
            <a:r>
              <a:rPr lang="en-US" sz="3600" i="1" dirty="0" smtClean="0">
                <a:solidFill>
                  <a:srgbClr val="FF0000"/>
                </a:solidFill>
                <a:latin typeface="Cambria" panose="02040503050406030204" pitchFamily="18" charset="0"/>
              </a:rPr>
              <a:t> </a:t>
            </a:r>
            <a:r>
              <a:rPr lang="ru-RU" sz="3600" i="1" dirty="0" smtClean="0">
                <a:latin typeface="Cambria" panose="02040503050406030204" pitchFamily="18" charset="0"/>
              </a:rPr>
              <a:t>игровая</a:t>
            </a:r>
            <a:r>
              <a:rPr lang="en-US" sz="3600" i="1" dirty="0" smtClean="0">
                <a:latin typeface="Cambria" panose="02040503050406030204" pitchFamily="18" charset="0"/>
              </a:rPr>
              <a:t>;</a:t>
            </a:r>
            <a:r>
              <a:rPr lang="ru-RU" sz="3600" i="1" dirty="0" smtClean="0">
                <a:latin typeface="Cambria" panose="02040503050406030204" pitchFamily="18" charset="0"/>
              </a:rPr>
              <a:t> </a:t>
            </a:r>
            <a:endParaRPr lang="en-US" sz="3600" i="1" dirty="0" smtClean="0">
              <a:latin typeface="Cambria" panose="02040503050406030204" pitchFamily="18" charset="0"/>
            </a:endParaRPr>
          </a:p>
          <a:p>
            <a:pPr>
              <a:spcBef>
                <a:spcPts val="2400"/>
              </a:spcBef>
              <a:buFont typeface="Wingdings" panose="05000000000000000000" pitchFamily="2" charset="2"/>
              <a:buChar char="v"/>
            </a:pPr>
            <a:r>
              <a:rPr lang="en-US" sz="3600" i="1" dirty="0">
                <a:solidFill>
                  <a:srgbClr val="FF0000"/>
                </a:solidFill>
                <a:latin typeface="Cambria" panose="02040503050406030204" pitchFamily="18" charset="0"/>
              </a:rPr>
              <a:t> </a:t>
            </a:r>
            <a:r>
              <a:rPr lang="ru-RU" sz="3600" i="1" dirty="0" smtClean="0">
                <a:latin typeface="Cambria" panose="02040503050406030204" pitchFamily="18" charset="0"/>
              </a:rPr>
              <a:t>двигательная</a:t>
            </a:r>
            <a:r>
              <a:rPr lang="en-US" sz="3600" i="1" dirty="0" smtClean="0">
                <a:latin typeface="Cambria" panose="02040503050406030204" pitchFamily="18" charset="0"/>
              </a:rPr>
              <a:t>;</a:t>
            </a:r>
            <a:endParaRPr lang="ru-RU" sz="3600" i="1" dirty="0" smtClean="0">
              <a:latin typeface="Cambria" panose="02040503050406030204" pitchFamily="18" charset="0"/>
            </a:endParaRPr>
          </a:p>
          <a:p>
            <a:pPr>
              <a:spcBef>
                <a:spcPts val="2400"/>
              </a:spcBef>
              <a:buFont typeface="Wingdings" panose="05000000000000000000" pitchFamily="2" charset="2"/>
              <a:buChar char="v"/>
            </a:pPr>
            <a:r>
              <a:rPr lang="ru-RU" sz="3600" i="1" dirty="0" smtClean="0">
                <a:solidFill>
                  <a:srgbClr val="FF0000"/>
                </a:solidFill>
                <a:latin typeface="Cambria" panose="02040503050406030204" pitchFamily="18" charset="0"/>
              </a:rPr>
              <a:t> </a:t>
            </a:r>
            <a:r>
              <a:rPr lang="ru-RU" sz="3600" i="1" dirty="0" smtClean="0">
                <a:latin typeface="Cambria" panose="02040503050406030204" pitchFamily="18" charset="0"/>
              </a:rPr>
              <a:t>коммуникативная</a:t>
            </a:r>
            <a:r>
              <a:rPr lang="en-US" sz="3600" i="1" dirty="0" smtClean="0">
                <a:latin typeface="Cambria" panose="02040503050406030204" pitchFamily="18" charset="0"/>
              </a:rPr>
              <a:t>;</a:t>
            </a:r>
          </a:p>
          <a:p>
            <a:pPr>
              <a:spcBef>
                <a:spcPts val="2400"/>
              </a:spcBef>
              <a:buFont typeface="Wingdings" panose="05000000000000000000" pitchFamily="2" charset="2"/>
              <a:buChar char="v"/>
            </a:pPr>
            <a:r>
              <a:rPr lang="ru-RU" sz="3600" i="1" dirty="0" smtClean="0">
                <a:solidFill>
                  <a:srgbClr val="FF0000"/>
                </a:solidFill>
                <a:latin typeface="Cambria" panose="02040503050406030204" pitchFamily="18" charset="0"/>
              </a:rPr>
              <a:t> </a:t>
            </a:r>
            <a:r>
              <a:rPr lang="ru-RU" sz="3600" i="1" dirty="0">
                <a:latin typeface="Cambria" panose="02040503050406030204" pitchFamily="18" charset="0"/>
              </a:rPr>
              <a:t>продуктивная</a:t>
            </a:r>
            <a:r>
              <a:rPr lang="ru-RU" sz="3600" i="1" dirty="0" smtClean="0">
                <a:latin typeface="Cambria" panose="02040503050406030204" pitchFamily="18" charset="0"/>
              </a:rPr>
              <a:t>.</a:t>
            </a:r>
            <a:endParaRPr lang="ru-RU" sz="3600" dirty="0"/>
          </a:p>
        </p:txBody>
      </p:sp>
      <p:pic>
        <p:nvPicPr>
          <p:cNvPr id="19458" name="Picture 2" descr="C:\Users\mokhVAIO\Desktop\ЕЯ\0_bc6d4_7d9af828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98093" y="2408188"/>
            <a:ext cx="6846483" cy="2053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15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up)">
                                      <p:cBhvr>
                                        <p:cTn id="13" dur="750"/>
                                        <p:tgtEl>
                                          <p:spTgt spid="6">
                                            <p:txEl>
                                              <p:pRg st="0" end="0"/>
                                            </p:txEl>
                                          </p:spTgt>
                                        </p:tgtEl>
                                      </p:cBhvr>
                                    </p:animEffect>
                                  </p:childTnLst>
                                </p:cTn>
                              </p:par>
                            </p:childTnLst>
                          </p:cTn>
                        </p:par>
                        <p:par>
                          <p:cTn id="14" fill="hold">
                            <p:stCondLst>
                              <p:cond delay="1750"/>
                            </p:stCondLst>
                            <p:childTnLst>
                              <p:par>
                                <p:cTn id="15" presetID="22" presetClass="entr" presetSubtype="1" fill="hold" grpId="0"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750"/>
                                        <p:tgtEl>
                                          <p:spTgt spid="6">
                                            <p:txEl>
                                              <p:pRg st="1" end="1"/>
                                            </p:txEl>
                                          </p:spTgt>
                                        </p:tgtEl>
                                      </p:cBhvr>
                                    </p:animEffect>
                                  </p:childTnLst>
                                </p:cTn>
                              </p:par>
                            </p:childTnLst>
                          </p:cTn>
                        </p:par>
                        <p:par>
                          <p:cTn id="18" fill="hold">
                            <p:stCondLst>
                              <p:cond delay="2500"/>
                            </p:stCondLst>
                            <p:childTnLst>
                              <p:par>
                                <p:cTn id="19" presetID="22" presetClass="entr" presetSubtype="1" fill="hold" grpId="0"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wipe(up)">
                                      <p:cBhvr>
                                        <p:cTn id="21" dur="750"/>
                                        <p:tgtEl>
                                          <p:spTgt spid="6">
                                            <p:txEl>
                                              <p:pRg st="2" end="2"/>
                                            </p:txEl>
                                          </p:spTgt>
                                        </p:tgtEl>
                                      </p:cBhvr>
                                    </p:animEffect>
                                  </p:childTnLst>
                                </p:cTn>
                              </p:par>
                            </p:childTnLst>
                          </p:cTn>
                        </p:par>
                        <p:par>
                          <p:cTn id="22" fill="hold">
                            <p:stCondLst>
                              <p:cond delay="3250"/>
                            </p:stCondLst>
                            <p:childTnLst>
                              <p:par>
                                <p:cTn id="23" presetID="22" presetClass="entr" presetSubtype="1" fill="hold" grpId="0" nodeType="after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wipe(up)">
                                      <p:cBhvr>
                                        <p:cTn id="25" dur="75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3"/>
          <p:cNvSpPr txBox="1">
            <a:spLocks/>
          </p:cNvSpPr>
          <p:nvPr/>
        </p:nvSpPr>
        <p:spPr>
          <a:xfrm>
            <a:off x="1413226" y="86902"/>
            <a:ext cx="7730774" cy="14849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4800" b="1" i="1" dirty="0">
                <a:solidFill>
                  <a:schemeClr val="accent2">
                    <a:lumMod val="50000"/>
                  </a:schemeClr>
                </a:solidFill>
                <a:latin typeface="Cambria" panose="02040503050406030204" pitchFamily="18" charset="0"/>
              </a:rPr>
              <a:t>Предварительная работа:</a:t>
            </a:r>
            <a:endParaRPr lang="ru-RU" sz="4800" i="1" dirty="0">
              <a:solidFill>
                <a:schemeClr val="accent2">
                  <a:lumMod val="50000"/>
                </a:schemeClr>
              </a:solidFill>
              <a:latin typeface="Cambria" panose="02040503050406030204" pitchFamily="18" charset="0"/>
            </a:endParaRPr>
          </a:p>
        </p:txBody>
      </p:sp>
      <p:sp>
        <p:nvSpPr>
          <p:cNvPr id="6" name="Объект 2"/>
          <p:cNvSpPr>
            <a:spLocks noGrp="1"/>
          </p:cNvSpPr>
          <p:nvPr>
            <p:ph idx="1"/>
          </p:nvPr>
        </p:nvSpPr>
        <p:spPr>
          <a:xfrm>
            <a:off x="2024378" y="1916832"/>
            <a:ext cx="7308304" cy="4536504"/>
          </a:xfrm>
        </p:spPr>
        <p:txBody>
          <a:bodyPr>
            <a:noAutofit/>
          </a:bodyPr>
          <a:lstStyle/>
          <a:p>
            <a:pPr>
              <a:buFont typeface="Wingdings" panose="05000000000000000000" pitchFamily="2" charset="2"/>
              <a:buChar char="v"/>
            </a:pPr>
            <a:r>
              <a:rPr lang="en-US" sz="3600" dirty="0" smtClean="0">
                <a:solidFill>
                  <a:srgbClr val="FF0000"/>
                </a:solidFill>
              </a:rPr>
              <a:t> </a:t>
            </a:r>
            <a:r>
              <a:rPr lang="ru-RU" sz="3600" i="1" dirty="0" smtClean="0">
                <a:latin typeface="Cambria" panose="02040503050406030204" pitchFamily="18" charset="0"/>
              </a:rPr>
              <a:t>чтение </a:t>
            </a:r>
            <a:r>
              <a:rPr lang="ru-RU" sz="3600" i="1" dirty="0">
                <a:latin typeface="Cambria" panose="02040503050406030204" pitchFamily="18" charset="0"/>
              </a:rPr>
              <a:t>сказок про русских богатырей</a:t>
            </a:r>
            <a:r>
              <a:rPr lang="en-US" sz="3600" i="1" dirty="0" smtClean="0">
                <a:latin typeface="Cambria" panose="02040503050406030204" pitchFamily="18" charset="0"/>
              </a:rPr>
              <a:t>;</a:t>
            </a:r>
            <a:r>
              <a:rPr lang="ru-RU" sz="3600" i="1" dirty="0" smtClean="0">
                <a:latin typeface="Cambria" panose="02040503050406030204" pitchFamily="18" charset="0"/>
              </a:rPr>
              <a:t> </a:t>
            </a:r>
            <a:endParaRPr lang="en-US" sz="3600" i="1" dirty="0" smtClean="0">
              <a:latin typeface="Cambria" panose="02040503050406030204" pitchFamily="18" charset="0"/>
            </a:endParaRPr>
          </a:p>
          <a:p>
            <a:pPr>
              <a:spcBef>
                <a:spcPts val="1800"/>
              </a:spcBef>
              <a:buFont typeface="Wingdings" panose="05000000000000000000" pitchFamily="2" charset="2"/>
              <a:buChar char="v"/>
            </a:pPr>
            <a:r>
              <a:rPr lang="en-US" sz="3600" i="1" dirty="0">
                <a:solidFill>
                  <a:srgbClr val="FF0000"/>
                </a:solidFill>
                <a:latin typeface="Cambria" panose="02040503050406030204" pitchFamily="18" charset="0"/>
              </a:rPr>
              <a:t> </a:t>
            </a:r>
            <a:r>
              <a:rPr lang="ru-RU" sz="3600" i="1" dirty="0">
                <a:latin typeface="Cambria" panose="02040503050406030204" pitchFamily="18" charset="0"/>
              </a:rPr>
              <a:t>рассматривание </a:t>
            </a:r>
            <a:r>
              <a:rPr lang="ru-RU" sz="3600" i="1" dirty="0" smtClean="0">
                <a:latin typeface="Cambria" panose="02040503050406030204" pitchFamily="18" charset="0"/>
              </a:rPr>
              <a:t>картин В</a:t>
            </a:r>
            <a:r>
              <a:rPr lang="ru-RU" sz="3600" i="1" dirty="0">
                <a:latin typeface="Cambria" panose="02040503050406030204" pitchFamily="18" charset="0"/>
              </a:rPr>
              <a:t>. Васнецова</a:t>
            </a:r>
            <a:r>
              <a:rPr lang="en-US" sz="3600" i="1" dirty="0" smtClean="0">
                <a:latin typeface="Cambria" panose="02040503050406030204" pitchFamily="18" charset="0"/>
              </a:rPr>
              <a:t>;</a:t>
            </a:r>
          </a:p>
          <a:p>
            <a:pPr>
              <a:spcBef>
                <a:spcPts val="1800"/>
              </a:spcBef>
              <a:buFont typeface="Wingdings" panose="05000000000000000000" pitchFamily="2" charset="2"/>
              <a:buChar char="v"/>
            </a:pPr>
            <a:r>
              <a:rPr lang="ru-RU" sz="3600" i="1" dirty="0">
                <a:solidFill>
                  <a:srgbClr val="FF0000"/>
                </a:solidFill>
                <a:latin typeface="Cambria" panose="02040503050406030204" pitchFamily="18" charset="0"/>
              </a:rPr>
              <a:t> </a:t>
            </a:r>
            <a:r>
              <a:rPr lang="ru-RU" sz="3600" i="1" dirty="0" smtClean="0">
                <a:latin typeface="Cambria" panose="02040503050406030204" pitchFamily="18" charset="0"/>
              </a:rPr>
              <a:t>рассказ </a:t>
            </a:r>
            <a:r>
              <a:rPr lang="ru-RU" sz="3600" i="1" dirty="0">
                <a:latin typeface="Cambria" panose="02040503050406030204" pitchFamily="18" charset="0"/>
              </a:rPr>
              <a:t>о жизни и быте славян.</a:t>
            </a:r>
          </a:p>
          <a:p>
            <a:pPr>
              <a:buFont typeface="Wingdings" panose="05000000000000000000" pitchFamily="2" charset="2"/>
              <a:buChar char="v"/>
            </a:pPr>
            <a:endParaRPr lang="ru-RU" sz="3600" dirty="0"/>
          </a:p>
        </p:txBody>
      </p:sp>
      <p:pic>
        <p:nvPicPr>
          <p:cNvPr id="10" name="Picture 2" descr="C:\Users\mokhVAIO\Desktop\ЕЯ\0_bc6d4_7d9af828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98093" y="2408188"/>
            <a:ext cx="6846483" cy="2053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68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up)">
                                      <p:cBhvr>
                                        <p:cTn id="11" dur="750"/>
                                        <p:tgtEl>
                                          <p:spTgt spid="6">
                                            <p:txEl>
                                              <p:pRg st="0" end="0"/>
                                            </p:txEl>
                                          </p:spTgt>
                                        </p:tgtEl>
                                      </p:cBhvr>
                                    </p:animEffect>
                                  </p:childTnLst>
                                </p:cTn>
                              </p:par>
                            </p:childTnLst>
                          </p:cTn>
                        </p:par>
                        <p:par>
                          <p:cTn id="12" fill="hold">
                            <p:stCondLst>
                              <p:cond delay="1250"/>
                            </p:stCondLst>
                            <p:childTnLst>
                              <p:par>
                                <p:cTn id="13" presetID="22" presetClass="entr" presetSubtype="1"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up)">
                                      <p:cBhvr>
                                        <p:cTn id="15" dur="750"/>
                                        <p:tgtEl>
                                          <p:spTgt spid="6">
                                            <p:txEl>
                                              <p:pRg st="1" end="1"/>
                                            </p:txEl>
                                          </p:spTgt>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wipe(up)">
                                      <p:cBhvr>
                                        <p:cTn id="19" dur="75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okhVAIO\Desktop\ЕЯ\рисунки\348210920_c679958103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18" y="0"/>
            <a:ext cx="916831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3"/>
          <p:cNvSpPr txBox="1">
            <a:spLocks/>
          </p:cNvSpPr>
          <p:nvPr/>
        </p:nvSpPr>
        <p:spPr>
          <a:xfrm>
            <a:off x="1" y="188640"/>
            <a:ext cx="9143999" cy="15590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6000" b="1" i="1" dirty="0" smtClean="0">
                <a:solidFill>
                  <a:schemeClr val="accent2">
                    <a:lumMod val="50000"/>
                  </a:schemeClr>
                </a:solidFill>
                <a:latin typeface="Cambria" panose="02040503050406030204" pitchFamily="18" charset="0"/>
              </a:rPr>
              <a:t>Жилье</a:t>
            </a:r>
          </a:p>
          <a:p>
            <a:r>
              <a:rPr lang="ru-RU" sz="6000" b="1" i="1" dirty="0" smtClean="0">
                <a:solidFill>
                  <a:schemeClr val="accent2">
                    <a:lumMod val="50000"/>
                  </a:schemeClr>
                </a:solidFill>
                <a:latin typeface="Cambria" panose="02040503050406030204" pitchFamily="18" charset="0"/>
              </a:rPr>
              <a:t> древних славян</a:t>
            </a:r>
            <a:endParaRPr lang="ru-RU" sz="6000" b="1" i="1" dirty="0">
              <a:solidFill>
                <a:schemeClr val="accent2">
                  <a:lumMod val="50000"/>
                </a:schemeClr>
              </a:solidFill>
              <a:latin typeface="Cambria" panose="02040503050406030204" pitchFamily="18" charset="0"/>
            </a:endParaRPr>
          </a:p>
        </p:txBody>
      </p:sp>
      <p:pic>
        <p:nvPicPr>
          <p:cNvPr id="3077" name="Picture 5" descr="C:\Users\mokhVAIO\Desktop\ЕЯ\IMG_05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234" y="1917286"/>
            <a:ext cx="8273211" cy="45324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29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32" fill="hold" nodeType="after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circle(out)">
                                      <p:cBhvr>
                                        <p:cTn id="13"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120569" y="410718"/>
            <a:ext cx="8928992" cy="4755148"/>
          </a:xfrm>
          <a:prstGeom prst="rect">
            <a:avLst/>
          </a:prstGeom>
        </p:spPr>
        <p:txBody>
          <a:bodyPr wrap="square">
            <a:spAutoFit/>
          </a:bodyPr>
          <a:lstStyle/>
          <a:p>
            <a:pPr indent="457200" algn="just"/>
            <a:r>
              <a:rPr lang="ru-RU" sz="2400" i="1" dirty="0"/>
              <a:t>Славянский поселок Город, как правило, возникал на холме, на месте слияния двух рек, так как это обеспечивало надежную защиту от нападения врагов. Центральная часть города, защищалась валом, вокруг которой возводилась крепостная </a:t>
            </a:r>
            <a:r>
              <a:rPr lang="ru-RU" sz="2400" i="1" dirty="0" smtClean="0"/>
              <a:t>стена.</a:t>
            </a:r>
          </a:p>
          <a:p>
            <a:pPr indent="457200" algn="just"/>
            <a:r>
              <a:rPr lang="ru-RU" sz="2400" i="1" dirty="0" smtClean="0"/>
              <a:t>Жилища строились в местах, </a:t>
            </a:r>
            <a:r>
              <a:rPr lang="ru-RU" sz="2400" i="1" dirty="0"/>
              <a:t>удобных </a:t>
            </a:r>
            <a:r>
              <a:rPr lang="ru-RU" sz="2400" i="1" dirty="0" smtClean="0"/>
              <a:t>для земледелия</a:t>
            </a:r>
            <a:r>
              <a:rPr lang="ru-RU" sz="2400" i="1" dirty="0"/>
              <a:t>, </a:t>
            </a:r>
            <a:r>
              <a:rPr lang="ru-RU" sz="2400" i="1" dirty="0" smtClean="0"/>
              <a:t>богатых рыбой</a:t>
            </a:r>
            <a:r>
              <a:rPr lang="ru-RU" sz="2400" i="1" dirty="0"/>
              <a:t>, зверем </a:t>
            </a:r>
            <a:r>
              <a:rPr lang="ru-RU" sz="2400" i="1" dirty="0" smtClean="0"/>
              <a:t>и птицей.</a:t>
            </a:r>
          </a:p>
          <a:p>
            <a:pPr indent="457200" algn="just">
              <a:spcBef>
                <a:spcPts val="1800"/>
              </a:spcBef>
            </a:pPr>
            <a:r>
              <a:rPr lang="ru-RU" sz="2400" i="1" dirty="0" smtClean="0"/>
              <a:t>Жильём </a:t>
            </a:r>
            <a:r>
              <a:rPr lang="ru-RU" sz="2400" i="1" dirty="0"/>
              <a:t>служили землянки, выкопанные в земле. Центральное место занимала печь из глины , топившаяся «по-чёрному». В землянке стояли деревянные лавки и стол. Сверху землянку выстилали жердями, покрытыми для тепла пластами дерева</a:t>
            </a:r>
            <a:r>
              <a:rPr lang="ru-RU" sz="2400" i="1" dirty="0" smtClean="0"/>
              <a:t>, земли</a:t>
            </a:r>
            <a:r>
              <a:rPr lang="ru-RU" sz="2400" i="1" dirty="0"/>
              <a:t>, травой.</a:t>
            </a:r>
          </a:p>
        </p:txBody>
      </p:sp>
    </p:spTree>
    <p:extLst>
      <p:ext uri="{BB962C8B-B14F-4D97-AF65-F5344CB8AC3E}">
        <p14:creationId xmlns:p14="http://schemas.microsoft.com/office/powerpoint/2010/main" val="52254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46"/>
            <a:ext cx="8978195" cy="6858046"/>
            <a:chOff x="0" y="-46"/>
            <a:chExt cx="8978195" cy="6858046"/>
          </a:xfrm>
        </p:grpSpPr>
        <p:pic>
          <p:nvPicPr>
            <p:cNvPr id="3076" name="Picture 4" descr="C:\Users\mokhVAIO\Desktop\ЕЯ\IMG_05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56" y="332656"/>
              <a:ext cx="8856739" cy="62646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6" descr="C:\Users\mokhVAIO\Desktop\ЕЯ\78682000_r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
              <a:ext cx="937267" cy="68580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778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683</TotalTime>
  <Words>963</Words>
  <Application>Microsoft Office PowerPoint</Application>
  <PresentationFormat>Экран (4:3)</PresentationFormat>
  <Paragraphs>102</Paragraphs>
  <Slides>47</Slides>
  <Notes>9</Notes>
  <HiddenSlides>0</HiddenSlides>
  <MMClips>0</MMClips>
  <ScaleCrop>false</ScaleCrop>
  <HeadingPairs>
    <vt:vector size="4" baseType="variant">
      <vt:variant>
        <vt:lpstr>Тема</vt:lpstr>
      </vt:variant>
      <vt:variant>
        <vt:i4>1</vt:i4>
      </vt:variant>
      <vt:variant>
        <vt:lpstr>Заголовки слайдов</vt:lpstr>
      </vt:variant>
      <vt:variant>
        <vt:i4>47</vt:i4>
      </vt:variant>
    </vt:vector>
  </HeadingPairs>
  <TitlesOfParts>
    <vt:vector size="48" baseType="lpstr">
      <vt:lpstr>Тема Office</vt:lpstr>
      <vt:lpstr>Презентация PowerPoint</vt:lpstr>
      <vt:lpstr>Презентация PowerPoint</vt:lpstr>
      <vt:lpstr>Презентация PowerPoint</vt:lpstr>
      <vt:lpstr>Презентация PowerPoint</vt:lpstr>
      <vt:lpstr>Виды совместной деятельности: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Путешествие  в древнюю Русь»</dc:title>
  <dc:creator>mokhVAIO</dc:creator>
  <cp:lastModifiedBy>mokhVAIO</cp:lastModifiedBy>
  <cp:revision>129</cp:revision>
  <dcterms:created xsi:type="dcterms:W3CDTF">2017-02-10T07:19:51Z</dcterms:created>
  <dcterms:modified xsi:type="dcterms:W3CDTF">2017-03-09T20:22:57Z</dcterms:modified>
</cp:coreProperties>
</file>