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70"/>
  </p:notesMasterIdLst>
  <p:sldIdLst>
    <p:sldId id="332" r:id="rId2"/>
    <p:sldId id="333" r:id="rId3"/>
    <p:sldId id="334" r:id="rId4"/>
    <p:sldId id="338" r:id="rId5"/>
    <p:sldId id="339" r:id="rId6"/>
    <p:sldId id="336" r:id="rId7"/>
    <p:sldId id="335" r:id="rId8"/>
    <p:sldId id="340" r:id="rId9"/>
    <p:sldId id="411" r:id="rId10"/>
    <p:sldId id="341" r:id="rId11"/>
    <p:sldId id="342" r:id="rId12"/>
    <p:sldId id="343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2" r:id="rId23"/>
    <p:sldId id="468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439" r:id="rId41"/>
    <p:sldId id="440" r:id="rId42"/>
    <p:sldId id="441" r:id="rId43"/>
    <p:sldId id="442" r:id="rId44"/>
    <p:sldId id="443" r:id="rId45"/>
    <p:sldId id="444" r:id="rId46"/>
    <p:sldId id="445" r:id="rId47"/>
    <p:sldId id="447" r:id="rId48"/>
    <p:sldId id="446" r:id="rId49"/>
    <p:sldId id="448" r:id="rId50"/>
    <p:sldId id="449" r:id="rId51"/>
    <p:sldId id="450" r:id="rId52"/>
    <p:sldId id="451" r:id="rId53"/>
    <p:sldId id="452" r:id="rId54"/>
    <p:sldId id="453" r:id="rId55"/>
    <p:sldId id="454" r:id="rId56"/>
    <p:sldId id="455" r:id="rId57"/>
    <p:sldId id="456" r:id="rId58"/>
    <p:sldId id="457" r:id="rId59"/>
    <p:sldId id="458" r:id="rId60"/>
    <p:sldId id="459" r:id="rId61"/>
    <p:sldId id="460" r:id="rId62"/>
    <p:sldId id="461" r:id="rId63"/>
    <p:sldId id="463" r:id="rId64"/>
    <p:sldId id="464" r:id="rId65"/>
    <p:sldId id="465" r:id="rId66"/>
    <p:sldId id="466" r:id="rId67"/>
    <p:sldId id="467" r:id="rId68"/>
    <p:sldId id="462" r:id="rId6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  <a:srgbClr val="5C1F00"/>
    <a:srgbClr val="0049DA"/>
    <a:srgbClr val="CCECFF"/>
    <a:srgbClr val="FFFFFF"/>
    <a:srgbClr val="CCFFFF"/>
    <a:srgbClr val="C8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3" autoAdjust="0"/>
    <p:restoredTop sz="92114" autoAdjust="0"/>
  </p:normalViewPr>
  <p:slideViewPr>
    <p:cSldViewPr>
      <p:cViewPr>
        <p:scale>
          <a:sx n="116" d="100"/>
          <a:sy n="116" d="100"/>
        </p:scale>
        <p:origin x="-17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582D5-84F3-4C56-9459-20289814AFD3}" type="datetimeFigureOut">
              <a:rPr lang="ru-RU"/>
              <a:pPr>
                <a:defRPr/>
              </a:pPr>
              <a:t>08.04.2025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21E026-1922-4E57-BA1B-356A9B37D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611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F2E-CDEE-4FD1-912C-DC0B3D245C64}" type="datetimeFigureOut">
              <a:rPr lang="ru-RU" smtClean="0"/>
              <a:pPr>
                <a:defRPr/>
              </a:pPr>
              <a:t>08.04.2025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0553E-76CD-45BB-A9A5-1909A6C3C9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5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53C7D8-F2CD-41AB-9457-844097B9BA8B}" type="datetimeFigureOut">
              <a:rPr lang="ru-RU" smtClean="0"/>
              <a:pPr>
                <a:defRPr/>
              </a:pPr>
              <a:t>08.04.2025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2E47D-8A92-47B7-8E08-59384F874D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07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D9962C-7E16-4686-A864-A930E6F6A3E3}" type="datetimeFigureOut">
              <a:rPr lang="ru-RU" smtClean="0"/>
              <a:pPr>
                <a:defRPr/>
              </a:pPr>
              <a:t>08.04.2025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42178-4CE7-49C7-9E64-9AEB6694AE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06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40F17-49BB-4417-AC6C-D151968CEB80}" type="datetimeFigureOut">
              <a:rPr lang="ru-RU"/>
              <a:pPr>
                <a:defRPr/>
              </a:pPr>
              <a:t>08.04.2025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D386-F295-474D-8653-E1212F56BF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5E0E98-4732-4F0A-9E6B-DF6FE0F99F9C}" type="datetimeFigureOut">
              <a:rPr lang="ru-RU" smtClean="0"/>
              <a:pPr>
                <a:defRPr/>
              </a:pPr>
              <a:t>08.04.2025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E88F0-67FD-47FF-B72D-564356964D8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2D174-10D8-4081-9398-B96B214A01D5}" type="datetimeFigureOut">
              <a:rPr lang="ru-RU" smtClean="0"/>
              <a:pPr>
                <a:defRPr/>
              </a:pPr>
              <a:t>08.04.2025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AC4E6-23A7-4107-9D1A-0C863B8FC8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69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ED90E-1BE2-458C-8F25-DE23C524C837}" type="datetimeFigureOut">
              <a:rPr lang="ru-RU" smtClean="0"/>
              <a:pPr>
                <a:defRPr/>
              </a:pPr>
              <a:t>08.04.2025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1C2C7-776D-4F5D-B408-DA1E5B92FB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38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5966B-86B2-4972-8438-F138C6E5CBD0}" type="datetimeFigureOut">
              <a:rPr lang="ru-RU" smtClean="0"/>
              <a:pPr>
                <a:defRPr/>
              </a:pPr>
              <a:t>08.04.2025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219D8-1101-4F6D-A4FA-E22CFFC36A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86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33CE9-5D82-410D-8B1A-C080BD6389B5}" type="datetimeFigureOut">
              <a:rPr lang="ru-RU" smtClean="0"/>
              <a:pPr>
                <a:defRPr/>
              </a:pPr>
              <a:t>08.04.2025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8E3E-851E-4AFF-9454-F169A88277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37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925BD-8F48-4C10-8805-ED031C4F0AFA}" type="datetimeFigureOut">
              <a:rPr lang="ru-RU" smtClean="0"/>
              <a:pPr>
                <a:defRPr/>
              </a:pPr>
              <a:t>08.04.2025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11A8E-B50C-465C-A76C-36851E451C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17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53A7A-4817-4C66-BE94-7E4C80FCA971}" type="datetimeFigureOut">
              <a:rPr lang="ru-RU" smtClean="0"/>
              <a:pPr>
                <a:defRPr/>
              </a:pPr>
              <a:t>08.04.2025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996DC-892E-480B-9A61-7C66168446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69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870163-9656-49EF-B683-7DD74D47F6B2}" type="datetimeFigureOut">
              <a:rPr lang="ru-RU" smtClean="0"/>
              <a:pPr>
                <a:defRPr/>
              </a:pPr>
              <a:t>08.04.2025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748D2-159E-4A1A-8411-2B72DED82E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59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328617-57EE-4005-9CC7-47F7CEA7E3CC}" type="datetimeFigureOut">
              <a:rPr lang="ru-RU" smtClean="0"/>
              <a:pPr>
                <a:defRPr/>
              </a:pPr>
              <a:t>08.04.2025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4FB4C3-9780-446A-9416-48D2AD65DC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97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41.xml"/><Relationship Id="rId3" Type="http://schemas.openxmlformats.org/officeDocument/2006/relationships/slide" Target="slide26.xml"/><Relationship Id="rId21" Type="http://schemas.openxmlformats.org/officeDocument/2006/relationships/slide" Target="slide44.xml"/><Relationship Id="rId7" Type="http://schemas.openxmlformats.org/officeDocument/2006/relationships/slide" Target="slide30.xml"/><Relationship Id="rId12" Type="http://schemas.openxmlformats.org/officeDocument/2006/relationships/slide" Target="slide35.xml"/><Relationship Id="rId17" Type="http://schemas.openxmlformats.org/officeDocument/2006/relationships/slide" Target="slide40.xml"/><Relationship Id="rId2" Type="http://schemas.openxmlformats.org/officeDocument/2006/relationships/image" Target="../media/image2.png"/><Relationship Id="rId16" Type="http://schemas.openxmlformats.org/officeDocument/2006/relationships/slide" Target="slide39.xml"/><Relationship Id="rId20" Type="http://schemas.openxmlformats.org/officeDocument/2006/relationships/slide" Target="slide4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9.xml"/><Relationship Id="rId11" Type="http://schemas.openxmlformats.org/officeDocument/2006/relationships/slide" Target="slide34.xml"/><Relationship Id="rId5" Type="http://schemas.openxmlformats.org/officeDocument/2006/relationships/slide" Target="slide28.xml"/><Relationship Id="rId15" Type="http://schemas.openxmlformats.org/officeDocument/2006/relationships/slide" Target="slide38.xml"/><Relationship Id="rId23" Type="http://schemas.openxmlformats.org/officeDocument/2006/relationships/slide" Target="slide46.xml"/><Relationship Id="rId10" Type="http://schemas.openxmlformats.org/officeDocument/2006/relationships/slide" Target="slide33.xml"/><Relationship Id="rId19" Type="http://schemas.openxmlformats.org/officeDocument/2006/relationships/slide" Target="slide42.xml"/><Relationship Id="rId4" Type="http://schemas.openxmlformats.org/officeDocument/2006/relationships/slide" Target="slide27.xml"/><Relationship Id="rId9" Type="http://schemas.openxmlformats.org/officeDocument/2006/relationships/slide" Target="slide32.xml"/><Relationship Id="rId14" Type="http://schemas.openxmlformats.org/officeDocument/2006/relationships/slide" Target="slide37.xml"/><Relationship Id="rId22" Type="http://schemas.openxmlformats.org/officeDocument/2006/relationships/slide" Target="slide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5.xml"/><Relationship Id="rId17" Type="http://schemas.openxmlformats.org/officeDocument/2006/relationships/slide" Target="slide22.xml"/><Relationship Id="rId2" Type="http://schemas.openxmlformats.org/officeDocument/2006/relationships/image" Target="../media/image2.png"/><Relationship Id="rId16" Type="http://schemas.openxmlformats.org/officeDocument/2006/relationships/slide" Target="slide2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5" Type="http://schemas.openxmlformats.org/officeDocument/2006/relationships/slide" Target="slide20.xml"/><Relationship Id="rId10" Type="http://schemas.openxmlformats.org/officeDocument/2006/relationships/slide" Target="slide12.xml"/><Relationship Id="rId19" Type="http://schemas.openxmlformats.org/officeDocument/2006/relationships/slide" Target="slide24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18" Type="http://schemas.openxmlformats.org/officeDocument/2006/relationships/slide" Target="slide63.xml"/><Relationship Id="rId3" Type="http://schemas.openxmlformats.org/officeDocument/2006/relationships/slide" Target="slide48.xml"/><Relationship Id="rId21" Type="http://schemas.openxmlformats.org/officeDocument/2006/relationships/slide" Target="slide66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17" Type="http://schemas.openxmlformats.org/officeDocument/2006/relationships/slide" Target="slide62.xml"/><Relationship Id="rId2" Type="http://schemas.openxmlformats.org/officeDocument/2006/relationships/image" Target="../media/image2.png"/><Relationship Id="rId16" Type="http://schemas.openxmlformats.org/officeDocument/2006/relationships/slide" Target="slide61.xml"/><Relationship Id="rId20" Type="http://schemas.openxmlformats.org/officeDocument/2006/relationships/slide" Target="slide6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1.xml"/><Relationship Id="rId11" Type="http://schemas.openxmlformats.org/officeDocument/2006/relationships/slide" Target="slide56.xml"/><Relationship Id="rId5" Type="http://schemas.openxmlformats.org/officeDocument/2006/relationships/slide" Target="slide50.xml"/><Relationship Id="rId15" Type="http://schemas.openxmlformats.org/officeDocument/2006/relationships/slide" Target="slide60.xml"/><Relationship Id="rId23" Type="http://schemas.openxmlformats.org/officeDocument/2006/relationships/slide" Target="slide68.xml"/><Relationship Id="rId10" Type="http://schemas.openxmlformats.org/officeDocument/2006/relationships/slide" Target="slide55.xml"/><Relationship Id="rId19" Type="http://schemas.openxmlformats.org/officeDocument/2006/relationships/slide" Target="slide64.xml"/><Relationship Id="rId4" Type="http://schemas.openxmlformats.org/officeDocument/2006/relationships/slide" Target="slide49.xml"/><Relationship Id="rId9" Type="http://schemas.openxmlformats.org/officeDocument/2006/relationships/slide" Target="slide54.xml"/><Relationship Id="rId14" Type="http://schemas.openxmlformats.org/officeDocument/2006/relationships/slide" Target="slide59.xml"/><Relationship Id="rId22" Type="http://schemas.openxmlformats.org/officeDocument/2006/relationships/slide" Target="slide6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AutoShape 13"/>
          <p:cNvSpPr>
            <a:spLocks noChangeArrowheads="1"/>
          </p:cNvSpPr>
          <p:nvPr/>
        </p:nvSpPr>
        <p:spPr bwMode="auto">
          <a:xfrm rot="900211">
            <a:off x="2466975" y="5967413"/>
            <a:ext cx="336550" cy="333375"/>
          </a:xfrm>
          <a:prstGeom prst="star4">
            <a:avLst>
              <a:gd name="adj" fmla="val 1257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016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051" name="AutoShape 13"/>
          <p:cNvSpPr>
            <a:spLocks noChangeArrowheads="1"/>
          </p:cNvSpPr>
          <p:nvPr/>
        </p:nvSpPr>
        <p:spPr bwMode="auto">
          <a:xfrm rot="900211">
            <a:off x="6396038" y="538163"/>
            <a:ext cx="336550" cy="333375"/>
          </a:xfrm>
          <a:prstGeom prst="star4">
            <a:avLst>
              <a:gd name="adj" fmla="val 1257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016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 rot="900211">
            <a:off x="7110413" y="3109913"/>
            <a:ext cx="336550" cy="333375"/>
          </a:xfrm>
          <a:prstGeom prst="star4">
            <a:avLst>
              <a:gd name="adj" fmla="val 1257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016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053" name="AutoShape 13"/>
          <p:cNvSpPr>
            <a:spLocks noChangeArrowheads="1"/>
          </p:cNvSpPr>
          <p:nvPr/>
        </p:nvSpPr>
        <p:spPr bwMode="auto">
          <a:xfrm rot="900211">
            <a:off x="1609725" y="2752725"/>
            <a:ext cx="336550" cy="333375"/>
          </a:xfrm>
          <a:prstGeom prst="star4">
            <a:avLst>
              <a:gd name="adj" fmla="val 1257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016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-1548680" y="4171156"/>
            <a:ext cx="12954001" cy="5373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83596"/>
              </a:avLst>
            </a:prstTxWarp>
          </a:bodyPr>
          <a:lstStyle/>
          <a:p>
            <a:pPr algn="ctr"/>
            <a:endParaRPr lang="ru-RU" sz="8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>
            <a:off x="1691680" y="3481168"/>
            <a:ext cx="5976664" cy="194728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92964"/>
              </a:avLst>
            </a:prstTxWarp>
          </a:bodyPr>
          <a:lstStyle/>
          <a:p>
            <a:pPr algn="ctr"/>
            <a:r>
              <a:rPr lang="ru-RU" sz="1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СВОЯ </a:t>
            </a:r>
            <a:r>
              <a:rPr lang="ru-RU" sz="1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ИГРА</a:t>
            </a:r>
          </a:p>
          <a:p>
            <a:pPr algn="ctr"/>
            <a:r>
              <a:rPr lang="ru-RU" sz="1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Память и Гордость</a:t>
            </a:r>
            <a:endParaRPr lang="ru-RU" sz="16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2056" name="WordArt 23"/>
          <p:cNvSpPr>
            <a:spLocks noChangeArrowheads="1" noChangeShapeType="1" noTextEdit="1"/>
          </p:cNvSpPr>
          <p:nvPr/>
        </p:nvSpPr>
        <p:spPr bwMode="auto">
          <a:xfrm>
            <a:off x="2771775" y="5157788"/>
            <a:ext cx="3313113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 autoUpdateAnimBg="0"/>
      <p:bldP spid="207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2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181475" y="1773238"/>
            <a:ext cx="1177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/>
              <a:t>  </a:t>
            </a:r>
            <a:r>
              <a:rPr lang="ru-RU" b="1">
                <a:latin typeface="Arial" charset="0"/>
              </a:rPr>
              <a:t>       </a:t>
            </a:r>
            <a:r>
              <a:rPr lang="ru-RU">
                <a:latin typeface="Arial" charset="0"/>
              </a:rPr>
              <a:t> </a:t>
            </a:r>
            <a:endParaRPr lang="ru-RU" sz="4400" b="1"/>
          </a:p>
          <a:p>
            <a:pPr algn="ctr"/>
            <a:endParaRPr lang="ru-RU" sz="4400" b="1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5576" y="3831717"/>
            <a:ext cx="26885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8002B"/>
                </a:solidFill>
              </a:rPr>
              <a:t>Екатерина </a:t>
            </a:r>
            <a:endParaRPr lang="ru-RU" sz="3600" b="1" dirty="0" smtClean="0">
              <a:solidFill>
                <a:srgbClr val="C8002B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8002B"/>
                </a:solidFill>
              </a:rPr>
              <a:t>Зеленко </a:t>
            </a:r>
            <a:endParaRPr lang="ru-RU" sz="3600" b="1" dirty="0">
              <a:solidFill>
                <a:srgbClr val="C8002B"/>
              </a:solidFill>
            </a:endParaRPr>
          </a:p>
        </p:txBody>
      </p:sp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18932"/>
            <a:ext cx="109696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916832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зовут женщину-летчицу, совершившую ночной таран немецкого бомбардировщика?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8388" y="477728"/>
            <a:ext cx="57620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Герои Великой Отечественной войны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 descr="C:\Users\USER\Desktop\Екатерина Зеленк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48" y="3707751"/>
            <a:ext cx="1795028" cy="24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3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386964" y="3016692"/>
            <a:ext cx="331236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Михаил Егоров </a:t>
            </a:r>
            <a:endParaRPr lang="ru-RU" sz="4400" b="1" dirty="0" smtClean="0">
              <a:solidFill>
                <a:srgbClr val="C8002B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и </a:t>
            </a:r>
            <a:r>
              <a:rPr lang="ru-RU" sz="4400" b="1" dirty="0" err="1">
                <a:solidFill>
                  <a:srgbClr val="C8002B"/>
                </a:solidFill>
              </a:rPr>
              <a:t>Мелитон</a:t>
            </a:r>
            <a:r>
              <a:rPr lang="ru-RU" sz="4400" b="1" dirty="0">
                <a:solidFill>
                  <a:srgbClr val="C8002B"/>
                </a:solidFill>
              </a:rPr>
              <a:t> </a:t>
            </a:r>
            <a:r>
              <a:rPr lang="ru-RU" sz="4400" b="1" dirty="0" err="1">
                <a:solidFill>
                  <a:srgbClr val="C8002B"/>
                </a:solidFill>
              </a:rPr>
              <a:t>Кантария</a:t>
            </a:r>
            <a:r>
              <a:rPr lang="ru-RU" sz="4400" b="1" dirty="0">
                <a:solidFill>
                  <a:srgbClr val="C8002B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9332" y="1716849"/>
            <a:ext cx="8265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Кто из советских солдат водрузил Знамя Победы над Рейхстагом?</a:t>
            </a:r>
          </a:p>
        </p:txBody>
      </p:sp>
      <p:pic>
        <p:nvPicPr>
          <p:cNvPr id="717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73" y="5589240"/>
            <a:ext cx="109696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48049"/>
            <a:ext cx="65527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Герои Великой </a:t>
            </a:r>
            <a:r>
              <a:rPr lang="ru-RU" sz="3200" dirty="0" smtClean="0">
                <a:solidFill>
                  <a:srgbClr val="0033CC"/>
                </a:solidFill>
              </a:rPr>
              <a:t>Отечественной </a:t>
            </a:r>
            <a:r>
              <a:rPr lang="ru-RU" sz="3200" dirty="0">
                <a:solidFill>
                  <a:srgbClr val="0033CC"/>
                </a:solidFill>
              </a:rPr>
              <a:t>войны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2" name="Picture 4" descr="C:\Users\USER\Desktop\Михаил Егоров и Мелитон Кантар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16692"/>
            <a:ext cx="4074846" cy="271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4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11560" y="3455134"/>
            <a:ext cx="294663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Николай </a:t>
            </a:r>
            <a:endParaRPr lang="ru-RU" sz="4400" b="1" dirty="0" smtClean="0">
              <a:solidFill>
                <a:srgbClr val="C8002B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Кузнецов </a:t>
            </a:r>
            <a:endParaRPr lang="ru-RU" sz="4400" b="1" dirty="0">
              <a:solidFill>
                <a:srgbClr val="C8002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звали знаменитого разведчика, работавшего в тылу врага?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59766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Герои Великой Отечественной войны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USER\Desktop\Николай Кузнец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19" y="3079455"/>
            <a:ext cx="2232248" cy="322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CECFF"/>
                </a:solidFill>
              </a:rPr>
              <a:t>5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69643" y="3455134"/>
            <a:ext cx="243047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Георгий</a:t>
            </a: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Жуков</a:t>
            </a:r>
            <a:endParaRPr lang="ru-RU" sz="4400" b="1" dirty="0">
              <a:solidFill>
                <a:srgbClr val="C8002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Кто руководил обороной </a:t>
            </a:r>
            <a:r>
              <a:rPr lang="ru-RU" sz="3600" dirty="0" smtClean="0"/>
              <a:t>Ленинграда </a:t>
            </a:r>
            <a:r>
              <a:rPr lang="ru-RU" sz="3600" dirty="0"/>
              <a:t>в блокаду?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59766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Герои Великой Отечественной войны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USER\Desktop\Георгий Жук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27" y="3284984"/>
            <a:ext cx="2030004" cy="28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0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1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61679" y="3455134"/>
            <a:ext cx="324640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Дмитрий </a:t>
            </a:r>
            <a:endParaRPr lang="ru-RU" sz="4400" b="1" dirty="0" smtClean="0">
              <a:solidFill>
                <a:srgbClr val="C8002B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Менделеев</a:t>
            </a:r>
            <a:endParaRPr lang="ru-RU" sz="4400" b="1" dirty="0">
              <a:solidFill>
                <a:srgbClr val="C8002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Кто открыл периодическую систему элементов?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Выдающиеся ученые и исследователи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USER\Desktop\Дмитрий Менделее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914094"/>
            <a:ext cx="2552855" cy="33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2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79076" y="3455134"/>
            <a:ext cx="26116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Юрий</a:t>
            </a: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 Гагарин</a:t>
            </a:r>
            <a:endParaRPr lang="ru-RU" sz="4400" b="1" dirty="0">
              <a:solidFill>
                <a:srgbClr val="C8002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зовут первого космонавта Земли?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Выдающиеся ученые и исследователи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USER\Desktop\Гагари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88" y="3067743"/>
            <a:ext cx="4347559" cy="278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3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06377" y="3455134"/>
            <a:ext cx="335700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Александр </a:t>
            </a:r>
            <a:endParaRPr lang="ru-RU" sz="4400" b="1" dirty="0" smtClean="0">
              <a:solidFill>
                <a:srgbClr val="C8002B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Попов</a:t>
            </a:r>
            <a:endParaRPr lang="ru-RU" sz="4400" b="1" dirty="0">
              <a:solidFill>
                <a:srgbClr val="C8002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Кто изобрел радио?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Выдающиеся ученые и исследователи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USER\Desktop\Александр Поп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36971"/>
            <a:ext cx="1752600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4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07128" y="3455134"/>
            <a:ext cx="25555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Валерий</a:t>
            </a: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 </a:t>
            </a:r>
            <a:r>
              <a:rPr lang="ru-RU" sz="4400" b="1" dirty="0">
                <a:solidFill>
                  <a:srgbClr val="C8002B"/>
                </a:solidFill>
              </a:rPr>
              <a:t>Чкалов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Кто первым доказал возможность перелета через Северный полюс?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Выдающиеся ученые и исследователи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USER\Desktop\Валерий Чкалов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r="26803"/>
          <a:stretch/>
        </p:blipFill>
        <p:spPr bwMode="auto">
          <a:xfrm>
            <a:off x="4211960" y="3093635"/>
            <a:ext cx="2088232" cy="299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5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47204" y="3429000"/>
            <a:ext cx="247535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Сергей </a:t>
            </a:r>
            <a:endParaRPr lang="ru-RU" sz="4400" b="1" dirty="0" smtClean="0">
              <a:solidFill>
                <a:srgbClr val="C8002B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Королев</a:t>
            </a:r>
            <a:endParaRPr lang="ru-RU" sz="4400" b="1" dirty="0">
              <a:solidFill>
                <a:srgbClr val="C8002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Кто заложил основы современной авиации?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Выдающиеся ученые и исследователи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USER\Desktop\Сергей Короле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12269"/>
            <a:ext cx="2334063" cy="27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6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CECFF"/>
                </a:solidFill>
              </a:rPr>
              <a:t>1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80866" y="3429000"/>
            <a:ext cx="24080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Дамир </a:t>
            </a:r>
            <a:endParaRPr lang="ru-RU" sz="4400" b="1" dirty="0" smtClean="0">
              <a:solidFill>
                <a:srgbClr val="C8002B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Юсупов</a:t>
            </a:r>
            <a:endParaRPr lang="ru-RU" sz="4400" b="1" dirty="0">
              <a:solidFill>
                <a:srgbClr val="C8002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Кто удостоен звания Героя России за спасение пассажиров самолёта?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Герои современных дней</a:t>
            </a:r>
            <a:endParaRPr lang="ru-RU" dirty="0"/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USER\Desktop\Дамир Юсуп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87" y="3044948"/>
            <a:ext cx="3674365" cy="245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428750" y="571500"/>
            <a:ext cx="6553200" cy="30876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8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1 </a:t>
            </a:r>
            <a:r>
              <a:rPr lang="ru-RU" sz="8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тур</a:t>
            </a:r>
          </a:p>
          <a:p>
            <a:pPr algn="ctr"/>
            <a:r>
              <a:rPr lang="ru-RU" sz="8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Герои прошлого</a:t>
            </a:r>
            <a:endParaRPr lang="ru-RU" sz="8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2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61306" y="3429000"/>
            <a:ext cx="36471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Андрей </a:t>
            </a:r>
            <a:endParaRPr lang="ru-RU" sz="4400" b="1" dirty="0" smtClean="0">
              <a:solidFill>
                <a:srgbClr val="C8002B"/>
              </a:solidFill>
            </a:endParaRPr>
          </a:p>
          <a:p>
            <a:pPr algn="ctr"/>
            <a:r>
              <a:rPr lang="ru-RU" sz="4400" b="1" dirty="0" err="1" smtClean="0">
                <a:solidFill>
                  <a:srgbClr val="C8002B"/>
                </a:solidFill>
              </a:rPr>
              <a:t>Тимошенков</a:t>
            </a:r>
            <a:endParaRPr lang="ru-RU" sz="4400" b="1" dirty="0">
              <a:solidFill>
                <a:srgbClr val="C8002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Кто пожертвовал собой, закрыв телом гранату, чтобы спасти товарищей?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Герои современных дней</a:t>
            </a:r>
            <a:endParaRPr lang="ru-RU" dirty="0"/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USER\Desktop\Андрей Тимошенков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1" t="3577" r="2782" b="13949"/>
          <a:stretch/>
        </p:blipFill>
        <p:spPr bwMode="auto">
          <a:xfrm>
            <a:off x="4139952" y="3095625"/>
            <a:ext cx="3052286" cy="271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3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15996" y="3429000"/>
            <a:ext cx="33377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Елена </a:t>
            </a:r>
            <a:endParaRPr lang="ru-RU" sz="4400" b="1" dirty="0" smtClean="0">
              <a:solidFill>
                <a:srgbClr val="C8002B"/>
              </a:solidFill>
            </a:endParaRPr>
          </a:p>
          <a:p>
            <a:pPr algn="ctr"/>
            <a:r>
              <a:rPr lang="ru-RU" sz="4400" b="1" dirty="0" err="1" smtClean="0">
                <a:solidFill>
                  <a:srgbClr val="C8002B"/>
                </a:solidFill>
              </a:rPr>
              <a:t>Шатковская</a:t>
            </a:r>
            <a:endParaRPr lang="ru-RU" sz="4400" b="1" dirty="0">
              <a:solidFill>
                <a:srgbClr val="C8002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Кто организовал помощь пострадавшим от наводнения в Крымске?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Герои современных дней</a:t>
            </a:r>
            <a:endParaRPr lang="ru-RU" dirty="0"/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Users\USER\Desktop\Елена Шатковска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6636" y="3095625"/>
            <a:ext cx="2806952" cy="28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4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67292" y="3429000"/>
            <a:ext cx="32351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Владимир </a:t>
            </a:r>
            <a:endParaRPr lang="ru-RU" sz="4400" b="1" dirty="0" smtClean="0">
              <a:solidFill>
                <a:srgbClr val="C8002B"/>
              </a:solidFill>
            </a:endParaRPr>
          </a:p>
          <a:p>
            <a:pPr algn="ctr"/>
            <a:r>
              <a:rPr lang="ru-RU" sz="4400" b="1" dirty="0" err="1" smtClean="0">
                <a:solidFill>
                  <a:srgbClr val="C8002B"/>
                </a:solidFill>
              </a:rPr>
              <a:t>Правик</a:t>
            </a:r>
            <a:endParaRPr lang="ru-RU" sz="4400" b="1" dirty="0">
              <a:solidFill>
                <a:srgbClr val="C8002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Кто участвовал в ликвидации последствий аварии на Чернобыльской АЭС?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Герои современных дней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C:\Users\USER\Desktop\Владимир Прав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3506720"/>
            <a:ext cx="1953174" cy="24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6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" y="-353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5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96525" y="3429000"/>
            <a:ext cx="27767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Андрей </a:t>
            </a:r>
          </a:p>
          <a:p>
            <a:pPr algn="ctr"/>
            <a:r>
              <a:rPr lang="ru-RU" sz="4400" b="1" dirty="0" err="1" smtClean="0">
                <a:solidFill>
                  <a:srgbClr val="C8002B"/>
                </a:solidFill>
              </a:rPr>
              <a:t>Логвинов</a:t>
            </a:r>
            <a:endParaRPr lang="ru-RU" sz="4400" b="1" dirty="0">
              <a:solidFill>
                <a:srgbClr val="C8002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/>
                <a:ea typeface="Calibri"/>
              </a:rPr>
              <a:t>44-летний командир экипажа Ил-18, потерпевшего крушение в Якутии, сумел посадить самолёт без крыльев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Герои современных дней</a:t>
            </a:r>
            <a:endParaRPr lang="ru-RU" dirty="0"/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документы для аттестации педагогов\7455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3329152" cy="197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3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428750" y="571500"/>
            <a:ext cx="6553200" cy="30876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8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2 тур</a:t>
            </a:r>
          </a:p>
          <a:p>
            <a:pPr algn="ctr"/>
            <a:r>
              <a:rPr lang="ru-RU" sz="8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Родные просторы</a:t>
            </a:r>
            <a:endParaRPr lang="ru-RU" sz="8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6875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47" name="Group 5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19970159"/>
              </p:ext>
            </p:extLst>
          </p:nvPr>
        </p:nvGraphicFramePr>
        <p:xfrm>
          <a:off x="899591" y="1052737"/>
          <a:ext cx="7200801" cy="3744721"/>
        </p:xfrm>
        <a:graphic>
          <a:graphicData uri="http://schemas.openxmlformats.org/drawingml/2006/table">
            <a:tbl>
              <a:tblPr/>
              <a:tblGrid>
                <a:gridCol w="2559439"/>
                <a:gridCol w="939292"/>
                <a:gridCol w="924862"/>
                <a:gridCol w="927485"/>
                <a:gridCol w="924862"/>
                <a:gridCol w="924861"/>
              </a:tblGrid>
              <a:tr h="93579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Города-герои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3" action="ppaction://hlinksldjump"/>
                        </a:rPr>
                        <a:t>1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4" action="ppaction://hlinksldjump"/>
                        </a:rPr>
                        <a:t>2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5" action="ppaction://hlinksldjump"/>
                        </a:rPr>
                        <a:t>3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6" action="ppaction://hlinksldjump"/>
                        </a:rPr>
                        <a:t>4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7" action="ppaction://hlinksldjump"/>
                        </a:rPr>
                        <a:t>5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79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</a:rPr>
                        <a:t>Природные чудеса России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8" action="ppaction://hlinksldjump"/>
                        </a:rPr>
                        <a:t>1</a:t>
                      </a:r>
                      <a:endParaRPr kumimoji="0" lang="ru-RU" sz="3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9" action="ppaction://hlinksldjump"/>
                        </a:rPr>
                        <a:t>2</a:t>
                      </a:r>
                      <a:endParaRPr kumimoji="0" lang="ru-RU" sz="3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0" action="ppaction://hlinksldjump"/>
                        </a:rPr>
                        <a:t>3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1" action="ppaction://hlinksldjump"/>
                        </a:rPr>
                        <a:t>4</a:t>
                      </a:r>
                      <a:endParaRPr kumimoji="0" lang="ru-RU" sz="3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2" action="ppaction://hlinksldjump"/>
                        </a:rPr>
                        <a:t>5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79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Исторические памятники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3" action="ppaction://hlinksldjump"/>
                        </a:rPr>
                        <a:t>1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4" action="ppaction://hlinksldjump"/>
                        </a:rPr>
                        <a:t>2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5" action="ppaction://hlinksldjump"/>
                        </a:rPr>
                        <a:t>3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6" action="ppaction://hlinksldjump"/>
                        </a:rPr>
                        <a:t>4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7" action="ppaction://hlinksldjump"/>
                        </a:rPr>
                        <a:t>5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32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Национальные символы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8" action="ppaction://hlinksldjump"/>
                        </a:rPr>
                        <a:t>1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9" action="ppaction://hlinksldjump"/>
                        </a:rPr>
                        <a:t>2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20" action="ppaction://hlinksldjump"/>
                        </a:rPr>
                        <a:t>3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21" action="ppaction://hlinksldjump"/>
                        </a:rPr>
                        <a:t>4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22" action="ppaction://hlinksldjump"/>
                        </a:rPr>
                        <a:t>5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42" name="AutoShape 533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576263" cy="504825"/>
          </a:xfrm>
          <a:prstGeom prst="actionButtonEnd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6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1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084881" y="3938890"/>
            <a:ext cx="41953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8002B"/>
                </a:solidFill>
              </a:rPr>
              <a:t>Ленинград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Какой город получил звание «Город-герой» 8 мая 1965 </a:t>
            </a:r>
            <a:r>
              <a:rPr lang="ru-RU" sz="3600" dirty="0" smtClean="0"/>
              <a:t>года?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Города-герои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9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CECFF"/>
                </a:solidFill>
              </a:rPr>
              <a:t>2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81396" y="3573016"/>
            <a:ext cx="71465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Волгоград (Сталинград).</a:t>
            </a:r>
            <a:endParaRPr lang="ru-RU" sz="4400" b="1" dirty="0" smtClean="0">
              <a:solidFill>
                <a:srgbClr val="C8002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Город, ставший символом победы в Сталинградской битве?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Города-герои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5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CECFF"/>
                </a:solidFill>
              </a:rPr>
              <a:t>3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115044" y="3573016"/>
            <a:ext cx="36792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Севастополь</a:t>
            </a:r>
            <a:endParaRPr lang="ru-RU" sz="4400" b="1" dirty="0" smtClean="0">
              <a:solidFill>
                <a:srgbClr val="C8002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Какой город геройски защищался от фашистских захватчиков в 1941 году?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Города-герои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58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4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392365" y="3573016"/>
            <a:ext cx="31245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Ленинград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Город, переживший 900-дневную блокаду?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Города-герои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1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47" name="Group 5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02811484"/>
              </p:ext>
            </p:extLst>
          </p:nvPr>
        </p:nvGraphicFramePr>
        <p:xfrm>
          <a:off x="899591" y="1052737"/>
          <a:ext cx="7200801" cy="3814762"/>
        </p:xfrm>
        <a:graphic>
          <a:graphicData uri="http://schemas.openxmlformats.org/drawingml/2006/table">
            <a:tbl>
              <a:tblPr/>
              <a:tblGrid>
                <a:gridCol w="2559439"/>
                <a:gridCol w="939292"/>
                <a:gridCol w="924862"/>
                <a:gridCol w="927485"/>
                <a:gridCol w="924862"/>
                <a:gridCol w="924861"/>
              </a:tblGrid>
              <a:tr h="93579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Полководцы и военачальники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3" action="ppaction://hlinksldjump"/>
                        </a:rPr>
                        <a:t>1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4" action="ppaction://hlinksldjump"/>
                        </a:rPr>
                        <a:t>2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5" action="ppaction://hlinksldjump"/>
                        </a:rPr>
                        <a:t>3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6" action="ppaction://hlinksldjump"/>
                        </a:rPr>
                        <a:t>4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7" action="ppaction://hlinksldjump"/>
                        </a:rPr>
                        <a:t>5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79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</a:rPr>
                        <a:t>Герои Великой Отечественной войны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8" action="ppaction://hlinksldjump"/>
                        </a:rPr>
                        <a:t>3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9" action="ppaction://hlinksldjump"/>
                        </a:rPr>
                        <a:t>5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79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Выдающиеся ученые и исследователи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0" action="ppaction://hlinksldjump"/>
                        </a:rPr>
                        <a:t>1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9" action="ppaction://hlinksldjump"/>
                        </a:rPr>
                        <a:t>2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1" action="ppaction://hlinksldjump"/>
                        </a:rPr>
                        <a:t>3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2" action="ppaction://hlinksldjump"/>
                        </a:rPr>
                        <a:t>4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3" action="ppaction://hlinksldjump"/>
                        </a:rPr>
                        <a:t>5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32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Герои современных дней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4" action="ppaction://hlinksldjump"/>
                        </a:rPr>
                        <a:t>1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5" action="ppaction://hlinksldjump"/>
                        </a:rPr>
                        <a:t>2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6" action="ppaction://hlinksldjump"/>
                        </a:rPr>
                        <a:t>3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7" action="ppaction://hlinksldjump"/>
                        </a:rPr>
                        <a:t>4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8" action="ppaction://hlinksldjump"/>
                        </a:rPr>
                        <a:t>5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42" name="AutoShape 533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576263" cy="504825"/>
          </a:xfrm>
          <a:prstGeom prst="actionButtonEnd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CECFF"/>
                </a:solidFill>
              </a:rPr>
              <a:t>5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130490" y="3573016"/>
            <a:ext cx="1699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Брест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Город, прославившийся подвигом защитников Брестской крепости?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Города-герои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0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1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901431" y="3188295"/>
            <a:ext cx="21563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Байкал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называется самое глубокое озеро в мире?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Природные чудеса России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C:\Users\USER\Desktop\байк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88295"/>
            <a:ext cx="3816424" cy="21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5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CECFF"/>
                </a:solidFill>
              </a:rPr>
              <a:t>2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13508" y="3188295"/>
            <a:ext cx="293221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C8002B"/>
                </a:solidFill>
              </a:rPr>
              <a:t>Кавказкие</a:t>
            </a:r>
            <a:endParaRPr lang="ru-RU" sz="4400" b="1" dirty="0" smtClean="0">
              <a:solidFill>
                <a:srgbClr val="C8002B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 горы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Какие горы являются самыми высокими в России?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Природные чудеса России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C:\Users\USER\Desktop\кавка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3092250"/>
            <a:ext cx="3473486" cy="23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2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CECFF"/>
                </a:solidFill>
              </a:rPr>
              <a:t>3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07285" y="3188295"/>
            <a:ext cx="27446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Камчатка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Где расположена Долина гейзеров?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Природные чудеса России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C:\Users\USER\Desktop\кмчатка долина гейзер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15" y="2912269"/>
            <a:ext cx="4113535" cy="260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4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64243" y="3188295"/>
            <a:ext cx="34307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Ладожское </a:t>
            </a:r>
            <a:endParaRPr lang="ru-RU" sz="4400" b="1" dirty="0" smtClean="0">
              <a:solidFill>
                <a:srgbClr val="C8002B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озеро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Самое большое пресноводное озеро Европы?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Природные чудеса России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C:\Users\USER\Desktop\Ладожское озер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73" y="2996952"/>
            <a:ext cx="4367587" cy="234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CECFF"/>
                </a:solidFill>
              </a:rPr>
              <a:t>5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028876" y="3188295"/>
            <a:ext cx="19014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Алтай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Где растут самые древние кедровые леса?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Природные чудеса России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C:\Users\USER\Desktop\алтайский кед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45649"/>
            <a:ext cx="3550704" cy="182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1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68203" y="3188295"/>
            <a:ext cx="262283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Красная </a:t>
            </a: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площадь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называется главная площадь Москвы?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Исторические памятники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 descr="C:\Users\USER\Desktop\Красная площад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34432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2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830058" y="2912269"/>
            <a:ext cx="50273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Петропавловская</a:t>
            </a: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 </a:t>
            </a:r>
            <a:r>
              <a:rPr lang="ru-RU" sz="4400" b="1" dirty="0">
                <a:solidFill>
                  <a:srgbClr val="C8002B"/>
                </a:solidFill>
              </a:rPr>
              <a:t>крепость</a:t>
            </a:r>
            <a:endParaRPr lang="ru-RU" sz="4400" b="1" dirty="0" smtClean="0">
              <a:solidFill>
                <a:srgbClr val="C8002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Крепость, построенная в центре Санкт-Петербурга?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Исторические памятники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C:\Users\USER\Desktop\Петропавловская крепост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896232" cy="24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5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3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608316" y="2912269"/>
            <a:ext cx="347082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Храм</a:t>
            </a: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 </a:t>
            </a:r>
            <a:r>
              <a:rPr lang="ru-RU" sz="4400" b="1" dirty="0">
                <a:solidFill>
                  <a:srgbClr val="C8002B"/>
                </a:solidFill>
              </a:rPr>
              <a:t>Василия </a:t>
            </a:r>
            <a:endParaRPr lang="ru-RU" sz="4400" b="1" dirty="0" smtClean="0">
              <a:solidFill>
                <a:srgbClr val="C8002B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Блаженного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Главный храм России, расположенный на Красной площади</a:t>
            </a:r>
            <a:r>
              <a:rPr lang="ru-RU" sz="3600" dirty="0" smtClean="0"/>
              <a:t>?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Исторические памятники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C:\Users\USER\Desktop\Храм Василия Блаженног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9" y="3573016"/>
            <a:ext cx="4214442" cy="28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4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923928" y="2916581"/>
            <a:ext cx="52347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Троице-Сергиева </a:t>
            </a:r>
            <a:endParaRPr lang="ru-RU" sz="4400" b="1" dirty="0" smtClean="0">
              <a:solidFill>
                <a:srgbClr val="C8002B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лавра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Самый большой православный монастырь в России?</a:t>
            </a:r>
            <a:endParaRPr lang="ru-RU" sz="3600" dirty="0" smtClean="0"/>
          </a:p>
          <a:p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Исторические памятники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C:\Users\USER\Desktop\Троице-Сергиева лавр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2" y="3650121"/>
            <a:ext cx="4296798" cy="28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1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21339" y="1819275"/>
            <a:ext cx="869661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dirty="0"/>
              <a:t>Кто командовал русской </a:t>
            </a:r>
          </a:p>
          <a:p>
            <a:pPr algn="ctr"/>
            <a:r>
              <a:rPr lang="ru-RU" sz="4000" dirty="0"/>
              <a:t>армией в Бородинском сражении?</a:t>
            </a:r>
          </a:p>
          <a:p>
            <a:pPr algn="ctr"/>
            <a:endParaRPr lang="ru-RU" sz="4000" b="1" dirty="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23528" y="4030115"/>
            <a:ext cx="50193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F42"/>
                </a:solidFill>
              </a:rPr>
              <a:t>Михаил Кутузов </a:t>
            </a:r>
            <a:endParaRPr lang="ru-RU" sz="4400" b="1" dirty="0">
              <a:solidFill>
                <a:srgbClr val="FF0F4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11524"/>
            <a:ext cx="208438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artworks-000018840199-kq1g0r-t500x50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40461"/>
            <a:ext cx="1100064" cy="11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2363" y="476672"/>
            <a:ext cx="5780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Полководцы и военачальники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5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923928" y="2916581"/>
            <a:ext cx="5234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Петергоф</a:t>
            </a:r>
            <a:endParaRPr lang="ru-RU" sz="4400" b="1" dirty="0" smtClean="0">
              <a:solidFill>
                <a:srgbClr val="C8002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Дворцово-парковый ансамбль в пригороде Санкт-Петербурга?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Исторические памятники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 descr="C:\Users\USER\Desktop\Петерго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71505"/>
            <a:ext cx="4104456" cy="263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CECFF"/>
                </a:solidFill>
              </a:rPr>
              <a:t>1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923928" y="2916581"/>
            <a:ext cx="5234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Медведь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Какое животное является символом России?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Национальные символы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06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 descr="C:\Users\USER\Desktop\1496418832_preview_Медвед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2" y="3095625"/>
            <a:ext cx="3153247" cy="31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26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2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Какого цвета полосы на российском флаге?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Национальные символы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C:\Users\USER\Desktop\фла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6" y="2901137"/>
            <a:ext cx="4880994" cy="34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3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99592" y="3095625"/>
            <a:ext cx="523479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"Россия — священная наша держава...".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Какими словами начинается гимн России?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Национальные символы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4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4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686241" y="2916581"/>
            <a:ext cx="5234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Двуглавый орел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Что изображено на гербе России?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Национальные символы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 r="15105"/>
          <a:stretch/>
        </p:blipFill>
        <p:spPr bwMode="auto">
          <a:xfrm>
            <a:off x="592866" y="2731351"/>
            <a:ext cx="2899014" cy="301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5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686241" y="2916581"/>
            <a:ext cx="5234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Ромашка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Какой цветок считается символом России?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Национальные символы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 descr="C:\Users\USER\Desktop\ромаш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8" y="3140968"/>
            <a:ext cx="3996109" cy="266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7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428750" y="571500"/>
            <a:ext cx="6553200" cy="30876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8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3</a:t>
            </a:r>
            <a:r>
              <a:rPr lang="ru-RU" sz="8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 тур</a:t>
            </a:r>
          </a:p>
          <a:p>
            <a:pPr algn="ctr"/>
            <a:r>
              <a:rPr lang="ru-RU" sz="8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  </a:t>
            </a:r>
            <a:r>
              <a:rPr lang="ru-RU" sz="8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Патриотизм и единство</a:t>
            </a:r>
          </a:p>
        </p:txBody>
      </p:sp>
    </p:spTree>
    <p:extLst>
      <p:ext uri="{BB962C8B-B14F-4D97-AF65-F5344CB8AC3E}">
        <p14:creationId xmlns:p14="http://schemas.microsoft.com/office/powerpoint/2010/main" val="29365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47" name="Group 5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43192597"/>
              </p:ext>
            </p:extLst>
          </p:nvPr>
        </p:nvGraphicFramePr>
        <p:xfrm>
          <a:off x="899591" y="1052737"/>
          <a:ext cx="7200801" cy="3744721"/>
        </p:xfrm>
        <a:graphic>
          <a:graphicData uri="http://schemas.openxmlformats.org/drawingml/2006/table">
            <a:tbl>
              <a:tblPr/>
              <a:tblGrid>
                <a:gridCol w="2559439"/>
                <a:gridCol w="939292"/>
                <a:gridCol w="924862"/>
                <a:gridCol w="927485"/>
                <a:gridCol w="924862"/>
                <a:gridCol w="924861"/>
              </a:tblGrid>
              <a:tr h="93579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Символы патриотизма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3" action="ppaction://hlinksldjump"/>
                        </a:rPr>
                        <a:t>1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4" action="ppaction://hlinksldjump"/>
                        </a:rPr>
                        <a:t>2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5" action="ppaction://hlinksldjump"/>
                        </a:rPr>
                        <a:t>3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6" action="ppaction://hlinksldjump"/>
                        </a:rPr>
                        <a:t>4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7" action="ppaction://hlinksldjump"/>
                        </a:rPr>
                        <a:t>5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79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</a:rPr>
                        <a:t>Единство народов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8" action="ppaction://hlinksldjump"/>
                        </a:rPr>
                        <a:t>1</a:t>
                      </a:r>
                      <a:endParaRPr kumimoji="0" lang="ru-RU" sz="3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9" action="ppaction://hlinksldjump"/>
                        </a:rPr>
                        <a:t>2</a:t>
                      </a:r>
                      <a:endParaRPr kumimoji="0" lang="ru-RU" sz="3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0" action="ppaction://hlinksldjump"/>
                        </a:rPr>
                        <a:t>3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1" action="ppaction://hlinksldjump"/>
                        </a:rPr>
                        <a:t>4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2" action="ppaction://hlinksldjump"/>
                        </a:rPr>
                        <a:t>5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79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Молодежное движение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3" action="ppaction://hlinksldjump"/>
                        </a:rPr>
                        <a:t>1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4" action="ppaction://hlinksldjump"/>
                        </a:rPr>
                        <a:t>2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5" action="ppaction://hlinksldjump"/>
                        </a:rPr>
                        <a:t>3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6" action="ppaction://hlinksldjump"/>
                        </a:rPr>
                        <a:t>4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7" action="ppaction://hlinksldjump"/>
                        </a:rPr>
                        <a:t>5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32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Служба Отечеству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8" action="ppaction://hlinksldjump"/>
                        </a:rPr>
                        <a:t>1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19" action="ppaction://hlinksldjump"/>
                        </a:rPr>
                        <a:t>2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20" action="ppaction://hlinksldjump"/>
                        </a:rPr>
                        <a:t>3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21" action="ppaction://hlinksldjump"/>
                        </a:rPr>
                        <a:t>4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  <a:hlinkClick r:id="rId22" action="ppaction://hlinksldjump"/>
                        </a:rPr>
                        <a:t>5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42" name="AutoShape 533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576263" cy="504825"/>
          </a:xfrm>
          <a:prstGeom prst="actionButtonEnd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80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" y="-2315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CECFF"/>
                </a:solidFill>
              </a:rPr>
              <a:t>1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403648" y="2916967"/>
            <a:ext cx="52347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Никто не забыт, ничто не забыто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звучит девиз Дня Победы?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Символы патриотизма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3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" y="-2315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2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403648" y="2916967"/>
            <a:ext cx="5234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4 ноября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Когда отмечается День народного единства?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Символы патриотизма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0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0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2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68000" y="1019443"/>
            <a:ext cx="772679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dirty="0"/>
              <a:t>Великий князь Новгородский </a:t>
            </a:r>
            <a:endParaRPr lang="ru-RU" sz="4000" dirty="0" smtClean="0"/>
          </a:p>
          <a:p>
            <a:pPr algn="ctr"/>
            <a:r>
              <a:rPr lang="ru-RU" sz="4000" dirty="0" smtClean="0"/>
              <a:t>и </a:t>
            </a:r>
            <a:r>
              <a:rPr lang="ru-RU" sz="4000" dirty="0"/>
              <a:t>Владимирский,</a:t>
            </a:r>
          </a:p>
          <a:p>
            <a:pPr algn="ctr"/>
            <a:r>
              <a:rPr lang="ru-RU" sz="4000" dirty="0"/>
              <a:t> известный своими победами </a:t>
            </a:r>
            <a:endParaRPr lang="ru-RU" sz="4000" dirty="0" smtClean="0"/>
          </a:p>
          <a:p>
            <a:pPr algn="ctr"/>
            <a:r>
              <a:rPr lang="ru-RU" sz="4000" dirty="0" smtClean="0"/>
              <a:t>в </a:t>
            </a:r>
            <a:r>
              <a:rPr lang="ru-RU" sz="4000" dirty="0"/>
              <a:t>Невской битве </a:t>
            </a:r>
            <a:endParaRPr lang="ru-RU" sz="4000" dirty="0" smtClean="0"/>
          </a:p>
          <a:p>
            <a:pPr algn="ctr"/>
            <a:r>
              <a:rPr lang="ru-RU" sz="4000" dirty="0" smtClean="0"/>
              <a:t>и </a:t>
            </a:r>
            <a:r>
              <a:rPr lang="ru-RU" sz="4000" dirty="0"/>
              <a:t>Ледовом побоище      </a:t>
            </a:r>
            <a:r>
              <a:rPr lang="ru-RU" sz="4000" b="1" dirty="0">
                <a:latin typeface="Arial" charset="0"/>
              </a:rPr>
              <a:t>       </a:t>
            </a:r>
            <a:r>
              <a:rPr lang="ru-RU" sz="4000" dirty="0">
                <a:latin typeface="Arial" charset="0"/>
              </a:rPr>
              <a:t> </a:t>
            </a:r>
            <a:endParaRPr lang="ru-RU" sz="4000" b="1" dirty="0"/>
          </a:p>
          <a:p>
            <a:pPr algn="ctr"/>
            <a:endParaRPr lang="ru-RU" sz="4000" b="1" dirty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410491" y="4420374"/>
            <a:ext cx="335700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F42"/>
                </a:solidFill>
              </a:rPr>
              <a:t>Александр </a:t>
            </a:r>
          </a:p>
          <a:p>
            <a:pPr algn="ctr"/>
            <a:r>
              <a:rPr lang="ru-RU" sz="4400" b="1" dirty="0" smtClean="0">
                <a:solidFill>
                  <a:srgbClr val="FF0F42"/>
                </a:solidFill>
              </a:rPr>
              <a:t>Невский</a:t>
            </a:r>
            <a:endParaRPr lang="ru-RU" sz="4400" b="1" dirty="0">
              <a:solidFill>
                <a:srgbClr val="FF0F4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4221088"/>
            <a:ext cx="148113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6513" y="470745"/>
            <a:ext cx="5975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Полководцы и военачальники</a:t>
            </a:r>
          </a:p>
        </p:txBody>
      </p:sp>
      <p:pic>
        <p:nvPicPr>
          <p:cNvPr id="3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13" y="5445224"/>
            <a:ext cx="109696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3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41463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называется символический огонь, зажжённый в память о погибших в Великой Отечественной войне?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Символы патриотизма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 descr="C:\Users\USER\Desktop\вечный огон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35470"/>
            <a:ext cx="298005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4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4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41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называется праздник, отмечаемый 23 февраля?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Символы патриотизма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43608" y="3789040"/>
            <a:ext cx="52347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День защитников Отечества</a:t>
            </a:r>
          </a:p>
        </p:txBody>
      </p:sp>
    </p:spTree>
    <p:extLst>
      <p:ext uri="{BB962C8B-B14F-4D97-AF65-F5344CB8AC3E}">
        <p14:creationId xmlns:p14="http://schemas.microsoft.com/office/powerpoint/2010/main" val="27698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5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41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называется знаковая песня о России</a:t>
            </a:r>
            <a:r>
              <a:rPr lang="ru-RU" sz="3600" dirty="0" smtClean="0"/>
              <a:t>?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Символы патриотизма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43608" y="3789040"/>
            <a:ext cx="5234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Катюша</a:t>
            </a:r>
          </a:p>
        </p:txBody>
      </p:sp>
    </p:spTree>
    <p:extLst>
      <p:ext uri="{BB962C8B-B14F-4D97-AF65-F5344CB8AC3E}">
        <p14:creationId xmlns:p14="http://schemas.microsoft.com/office/powerpoint/2010/main" val="16648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1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41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Сколько национальностей проживает в России?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Единство народов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43608" y="3789040"/>
            <a:ext cx="52347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Более 190 национальностей</a:t>
            </a:r>
          </a:p>
        </p:txBody>
      </p:sp>
    </p:spTree>
    <p:extLst>
      <p:ext uri="{BB962C8B-B14F-4D97-AF65-F5344CB8AC3E}">
        <p14:creationId xmlns:p14="http://schemas.microsoft.com/office/powerpoint/2010/main" val="145922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2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41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Какие народы </a:t>
            </a:r>
            <a:r>
              <a:rPr lang="ru-RU" sz="3600" dirty="0"/>
              <a:t>населяет северные регионы России?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Единство народов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43608" y="3789040"/>
            <a:ext cx="523479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Народы Севера, такие как ненцы, ханты, манси</a:t>
            </a:r>
            <a:endParaRPr lang="ru-RU" sz="4400" b="1" dirty="0" smtClean="0">
              <a:solidFill>
                <a:srgbClr val="C80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3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41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называется традиционный татарский головной убор?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Единство народов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3568" y="3212976"/>
            <a:ext cx="5234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Тюбетейка</a:t>
            </a:r>
            <a:endParaRPr lang="ru-RU" sz="4400" b="1" dirty="0" smtClean="0">
              <a:solidFill>
                <a:srgbClr val="C8002B"/>
              </a:solidFill>
            </a:endParaRPr>
          </a:p>
        </p:txBody>
      </p:sp>
      <p:pic>
        <p:nvPicPr>
          <p:cNvPr id="35842" name="Picture 2" descr="C:\Users\USER\Desktop\Тюбетей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73" y="4221088"/>
            <a:ext cx="3418070" cy="23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4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41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называется национальный танец Кавказа?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Единство народов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3568" y="3212976"/>
            <a:ext cx="5234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Лезгинка</a:t>
            </a:r>
          </a:p>
        </p:txBody>
      </p:sp>
      <p:pic>
        <p:nvPicPr>
          <p:cNvPr id="36866" name="Picture 2" descr="C:\Users\USER\Desktop\лезгин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82417"/>
            <a:ext cx="3672408" cy="24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5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41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Какой праздник отмечается всеми народами России?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Единство народов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5287" y="3141792"/>
            <a:ext cx="246900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Новый</a:t>
            </a:r>
          </a:p>
          <a:p>
            <a:pPr algn="ctr"/>
            <a:r>
              <a:rPr lang="ru-RU" sz="4400" b="1" dirty="0" smtClean="0">
                <a:solidFill>
                  <a:srgbClr val="C8002B"/>
                </a:solidFill>
              </a:rPr>
              <a:t> год</a:t>
            </a:r>
          </a:p>
        </p:txBody>
      </p:sp>
      <p:pic>
        <p:nvPicPr>
          <p:cNvPr id="37890" name="Picture 2" descr="C:\Users\USER\Desktop\нг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r="17625" b="6246"/>
          <a:stretch/>
        </p:blipFill>
        <p:spPr bwMode="auto">
          <a:xfrm>
            <a:off x="3563888" y="3169236"/>
            <a:ext cx="3334862" cy="33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1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41463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называется молодежное движение, организующее волонтерские акции?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Молодежное движение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 descr="C:\Users\USER\Desktop\волонте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01" y="4110365"/>
            <a:ext cx="2602907" cy="19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2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41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Какое мероприятие проводится ежегодно в честь ветеранов??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Молодежное движение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 descr="C:\Users\USER\Desktop\б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2" y="3415469"/>
            <a:ext cx="4445000" cy="277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3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27584" y="1340768"/>
            <a:ext cx="77139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Кто возглавлял </a:t>
            </a:r>
            <a:endParaRPr lang="ru-RU" sz="4400" dirty="0" smtClean="0"/>
          </a:p>
          <a:p>
            <a:pPr algn="ctr"/>
            <a:r>
              <a:rPr lang="ru-RU" sz="4400" dirty="0" smtClean="0"/>
              <a:t>оборону </a:t>
            </a:r>
            <a:r>
              <a:rPr lang="ru-RU" sz="4400" dirty="0"/>
              <a:t>Севастополя </a:t>
            </a:r>
            <a:endParaRPr lang="ru-RU" sz="4400" dirty="0" smtClean="0"/>
          </a:p>
          <a:p>
            <a:pPr algn="ctr"/>
            <a:r>
              <a:rPr lang="ru-RU" sz="4400" dirty="0" smtClean="0"/>
              <a:t>во </a:t>
            </a:r>
            <a:r>
              <a:rPr lang="ru-RU" sz="4400" dirty="0"/>
              <a:t>время Крымской войны?</a:t>
            </a:r>
            <a:endParaRPr lang="ru-RU" sz="4400" b="1" dirty="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139952" y="4487288"/>
            <a:ext cx="33682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Павел Нахимов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Pavel_Nakhim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3616325"/>
            <a:ext cx="1905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3375"/>
            <a:ext cx="59070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09696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3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37601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называется организация, занимающаяся военно-патриотическим воспитанием молодежи?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Молодежное движение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 descr="C:\Users\USER\Desktop\ю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43806"/>
            <a:ext cx="3284527" cy="246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3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4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37601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Каким образом молодежь участвует в сохранении исторической памяти?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Молодежное движение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71601" y="3356993"/>
            <a:ext cx="583264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Участие в поисковых отрядах, восстановление памятников</a:t>
            </a:r>
            <a:endParaRPr lang="ru-RU" sz="4400" b="1" dirty="0" smtClean="0">
              <a:solidFill>
                <a:srgbClr val="C80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5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3760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называется акция, посвящённая Дню Победы?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Молодежное движение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 descr="C:\Users\USER\Desktop\г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95625"/>
            <a:ext cx="51205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1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3760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называется высшая государственная награда России?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Служба Отечеству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 descr="C:\Users\USER\Desktop\геолй росси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12269"/>
            <a:ext cx="416588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0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2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3760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называется основной документ гражданина России?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Служба Отечеству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 descr="C:\Users\USER\Desktop\паспор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28913"/>
            <a:ext cx="4762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0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3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37601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называется служба, обеспечивающая безопасность государства?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Служба Отечеству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 descr="C:\Users\USER\Desktop\3451249f17e1ceba682a04a21c7dbbb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05" y="3559174"/>
            <a:ext cx="3605559" cy="27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0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4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3760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называется военный парад, проводимый в Москве 9 мая?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Служба Отечеству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 descr="C:\Users\USER\Desktop\пара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05528"/>
            <a:ext cx="5312590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0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5287" y="316921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5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3760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называется главное управление вооруженных сил России?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157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Служба Отечеству</a:t>
            </a:r>
          </a:p>
        </p:txBody>
      </p:sp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 descr="C:\Users\USER\Desktop\гш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73350"/>
            <a:ext cx="4599186" cy="34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0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3760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Спасибо командам за игру</a:t>
            </a:r>
            <a:endParaRPr lang="ru-RU" sz="3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69160"/>
            <a:ext cx="150346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72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Oval 7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4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902448" y="1143000"/>
            <a:ext cx="769152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Назовите имя полководца, </a:t>
            </a:r>
            <a:endParaRPr lang="ru-RU" sz="4400" dirty="0" smtClean="0"/>
          </a:p>
          <a:p>
            <a:pPr algn="ctr"/>
            <a:r>
              <a:rPr lang="ru-RU" sz="4400" dirty="0" smtClean="0"/>
              <a:t>командовавшего </a:t>
            </a:r>
          </a:p>
          <a:p>
            <a:pPr algn="ctr"/>
            <a:r>
              <a:rPr lang="ru-RU" sz="4400" dirty="0" smtClean="0"/>
              <a:t>русской </a:t>
            </a:r>
            <a:r>
              <a:rPr lang="ru-RU" sz="4400" dirty="0"/>
              <a:t>армией </a:t>
            </a:r>
            <a:endParaRPr lang="ru-RU" sz="4400" dirty="0" smtClean="0"/>
          </a:p>
          <a:p>
            <a:pPr algn="ctr"/>
            <a:r>
              <a:rPr lang="ru-RU" sz="4400" dirty="0" smtClean="0"/>
              <a:t>в </a:t>
            </a:r>
            <a:r>
              <a:rPr lang="ru-RU" sz="4400" dirty="0"/>
              <a:t>Полтавском сражении?</a:t>
            </a:r>
            <a:endParaRPr lang="ru-RU" sz="4400" b="1" dirty="0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123449" y="4365104"/>
            <a:ext cx="171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F42"/>
                </a:solidFill>
              </a:rPr>
              <a:t>Петр </a:t>
            </a:r>
            <a:r>
              <a:rPr lang="en-US" sz="3600" dirty="0" smtClean="0">
                <a:solidFill>
                  <a:srgbClr val="FF0F42"/>
                </a:solidFill>
              </a:rPr>
              <a:t>I</a:t>
            </a:r>
            <a:endParaRPr lang="ru-RU" sz="3600" dirty="0">
              <a:solidFill>
                <a:srgbClr val="FF0F42"/>
              </a:solidFill>
            </a:endParaRPr>
          </a:p>
        </p:txBody>
      </p:sp>
      <p:pic>
        <p:nvPicPr>
          <p:cNvPr id="3074" name="Picture 2" descr="C:\Users\USER\Desktop\1779345412_0_0_895_504_1920x0_80_0_0_538b93eff30edf3f35251bfffccd8a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20" y="4101106"/>
            <a:ext cx="3186188" cy="18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700"/>
            <a:ext cx="59070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17232"/>
            <a:ext cx="109696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0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95288" y="333375"/>
            <a:ext cx="15843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CECFF"/>
                </a:solidFill>
              </a:rPr>
              <a:t>5</a:t>
            </a:r>
            <a:endParaRPr lang="ru-RU" sz="3600" b="1" dirty="0">
              <a:solidFill>
                <a:srgbClr val="CCECFF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39236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1560" y="3861048"/>
            <a:ext cx="43172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8002B"/>
                </a:solidFill>
              </a:rPr>
              <a:t>Фёдор Ушаков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7" y="1484784"/>
            <a:ext cx="72264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Кто был выдающимся адмиралом Российского флота в XVIII веке?</a:t>
            </a:r>
          </a:p>
        </p:txBody>
      </p:sp>
      <p:pic>
        <p:nvPicPr>
          <p:cNvPr id="4098" name="Picture 2" descr="C:\Users\USER\Desktop\Ушак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39110"/>
            <a:ext cx="3154174" cy="294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4121"/>
            <a:ext cx="59070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27" y="5517232"/>
            <a:ext cx="109696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314" cy="686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50503"/>
            <a:ext cx="5616624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rgbClr val="0033CC"/>
                </a:solidFill>
              </a:rPr>
              <a:t>Герои </a:t>
            </a:r>
            <a:r>
              <a:rPr lang="ru-RU" sz="3600" dirty="0" smtClean="0">
                <a:solidFill>
                  <a:srgbClr val="0033CC"/>
                </a:solidFill>
              </a:rPr>
              <a:t>Великой Отечественной </a:t>
            </a:r>
            <a:r>
              <a:rPr lang="ru-RU" sz="3600" dirty="0">
                <a:solidFill>
                  <a:srgbClr val="0033CC"/>
                </a:solidFill>
              </a:rPr>
              <a:t>войны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5970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916832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Кто стал символом мужества и стойкости во время обороны Сталинграда?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0032" y="4182675"/>
            <a:ext cx="395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Василий Зайцев</a:t>
            </a:r>
          </a:p>
        </p:txBody>
      </p:sp>
      <p:pic>
        <p:nvPicPr>
          <p:cNvPr id="5125" name="Picture 5" descr="C:\Users\USER\Desktop\Василий Зайце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52271"/>
            <a:ext cx="1946667" cy="26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73216"/>
            <a:ext cx="109696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5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4718</TotalTime>
  <Words>929</Words>
  <Application>Microsoft Office PowerPoint</Application>
  <PresentationFormat>Экран (4:3)</PresentationFormat>
  <Paragraphs>341</Paragraphs>
  <Slides>68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Герои Великой Отечественной войны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USER</cp:lastModifiedBy>
  <cp:revision>413</cp:revision>
  <dcterms:modified xsi:type="dcterms:W3CDTF">2025-04-08T07:31:13Z</dcterms:modified>
</cp:coreProperties>
</file>