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31"/>
  </p:notesMasterIdLst>
  <p:sldIdLst>
    <p:sldId id="708" r:id="rId2"/>
    <p:sldId id="706" r:id="rId3"/>
    <p:sldId id="705" r:id="rId4"/>
    <p:sldId id="707" r:id="rId5"/>
    <p:sldId id="749" r:id="rId6"/>
    <p:sldId id="711" r:id="rId7"/>
    <p:sldId id="725" r:id="rId8"/>
    <p:sldId id="750" r:id="rId9"/>
    <p:sldId id="727" r:id="rId10"/>
    <p:sldId id="728" r:id="rId11"/>
    <p:sldId id="729" r:id="rId12"/>
    <p:sldId id="720" r:id="rId13"/>
    <p:sldId id="735" r:id="rId14"/>
    <p:sldId id="730" r:id="rId15"/>
    <p:sldId id="713" r:id="rId16"/>
    <p:sldId id="716" r:id="rId17"/>
    <p:sldId id="718" r:id="rId18"/>
    <p:sldId id="747" r:id="rId19"/>
    <p:sldId id="751" r:id="rId20"/>
    <p:sldId id="752" r:id="rId21"/>
    <p:sldId id="724" r:id="rId22"/>
    <p:sldId id="748" r:id="rId23"/>
    <p:sldId id="753" r:id="rId24"/>
    <p:sldId id="741" r:id="rId25"/>
    <p:sldId id="743" r:id="rId26"/>
    <p:sldId id="742" r:id="rId27"/>
    <p:sldId id="744" r:id="rId28"/>
    <p:sldId id="745" r:id="rId29"/>
    <p:sldId id="746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16" userDrawn="1">
          <p15:clr>
            <a:srgbClr val="A4A3A4"/>
          </p15:clr>
        </p15:guide>
        <p15:guide id="3" orient="horz" pos="888" userDrawn="1">
          <p15:clr>
            <a:srgbClr val="A4A3A4"/>
          </p15:clr>
        </p15:guide>
        <p15:guide id="4" pos="384" userDrawn="1">
          <p15:clr>
            <a:srgbClr val="A4A3A4"/>
          </p15:clr>
        </p15:guide>
        <p15:guide id="5" pos="7296" userDrawn="1">
          <p15:clr>
            <a:srgbClr val="A4A3A4"/>
          </p15:clr>
        </p15:guide>
        <p15:guide id="6" orient="horz" pos="39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BF3"/>
    <a:srgbClr val="591F85"/>
    <a:srgbClr val="765B7A"/>
    <a:srgbClr val="FFFFFF"/>
    <a:srgbClr val="583853"/>
    <a:srgbClr val="BEB2BC"/>
    <a:srgbClr val="6B5D79"/>
    <a:srgbClr val="405666"/>
    <a:srgbClr val="009999"/>
    <a:srgbClr val="4B7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15" autoAdjust="0"/>
    <p:restoredTop sz="97495" autoAdjust="0"/>
  </p:normalViewPr>
  <p:slideViewPr>
    <p:cSldViewPr snapToGrid="0" showGuides="1">
      <p:cViewPr varScale="1">
        <p:scale>
          <a:sx n="78" d="100"/>
          <a:sy n="78" d="100"/>
        </p:scale>
        <p:origin x="970" y="72"/>
      </p:cViewPr>
      <p:guideLst>
        <p:guide orient="horz" pos="2136"/>
        <p:guide pos="3816"/>
        <p:guide orient="horz" pos="888"/>
        <p:guide pos="384"/>
        <p:guide pos="7296"/>
        <p:guide orient="horz" pos="39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139DF-E491-4002-8892-F4956FCF0ECB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16B68-CB25-4A0E-81D3-204B622FF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89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6B68-CB25-4A0E-81D3-204B622FFC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5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6B68-CB25-4A0E-81D3-204B622FFCA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8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6B68-CB25-4A0E-81D3-204B622FFCA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493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6B68-CB25-4A0E-81D3-204B622FFCA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39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6B68-CB25-4A0E-81D3-204B622FFCA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83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6B68-CB25-4A0E-81D3-204B622FFCA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384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6B68-CB25-4A0E-81D3-204B622FFCA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240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6B68-CB25-4A0E-81D3-204B622FFCA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734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6B68-CB25-4A0E-81D3-204B622FFCA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627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6B68-CB25-4A0E-81D3-204B622FFCA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91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6B68-CB25-4A0E-81D3-204B622FFCA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48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6B68-CB25-4A0E-81D3-204B622FFC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269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6B68-CB25-4A0E-81D3-204B622FFCA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931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6B68-CB25-4A0E-81D3-204B622FFCA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387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6B68-CB25-4A0E-81D3-204B622FFCA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39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6B68-CB25-4A0E-81D3-204B622FFC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850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6B68-CB25-4A0E-81D3-204B622FFC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49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6B68-CB25-4A0E-81D3-204B622FFC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79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6B68-CB25-4A0E-81D3-204B622FFCA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96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6B68-CB25-4A0E-81D3-204B622FFC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28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6B68-CB25-4A0E-81D3-204B622FFCA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6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16B68-CB25-4A0E-81D3-204B622FFCA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855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FA9473-1ACD-3251-0F7A-00786C62B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931BF7-4669-C8BD-43A2-DE9138E934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BF73D9-709C-E9AE-0410-9D464A258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56FF-CFCE-4242-B48C-03C5266B983E}" type="datetime1">
              <a:rPr lang="en-US" smtClean="0"/>
              <a:t>2/3/2024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E6D669-35A2-5E0A-33DD-275F85664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F3A839-D953-52F5-4F0A-0C5A81399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A5971-35D0-4E4A-8828-902432655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26074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88C48E-60CB-6892-502E-EB2BCE7DA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6BCD67-8C95-9412-C3FF-2FFE199AB2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859F59-4F6B-4E96-8DEC-E6F1B6E0C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56FF-CFCE-4242-B48C-03C5266B983E}" type="datetime1">
              <a:rPr lang="en-US" smtClean="0"/>
              <a:t>2/3/2024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3CC622-364D-9B00-7508-3ECCFF0F9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FEB9E1-B341-0336-020F-04E57C524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A5971-35D0-4E4A-8828-902432655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8085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BF2C9E9-4437-827A-11E7-518ED4FC23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C0529B-B582-9874-64E0-095115B8B8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2E4F70-45FE-02F4-E63B-CEDAFCDB4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56FF-CFCE-4242-B48C-03C5266B983E}" type="datetime1">
              <a:rPr lang="en-US" smtClean="0"/>
              <a:t>2/3/2024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CA4D74-C758-5912-4DDD-6342DFC13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C0E7FC-1BA9-9B8A-E7D5-52C50BAE2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A5971-35D0-4E4A-8828-902432655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02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500438"/>
            <a:ext cx="4229100" cy="185712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3638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C5CEA96-E94F-4C2F-8DEA-BB3075F1A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38" y="307975"/>
            <a:ext cx="10982325" cy="892175"/>
          </a:xfrm>
        </p:spPr>
        <p:txBody>
          <a:bodyPr>
            <a:normAutofit/>
          </a:bodyPr>
          <a:lstStyle>
            <a:lvl1pPr algn="ctr">
              <a:defRPr sz="3200" b="1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D95873-E204-4C27-B521-5A43E6414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838" y="1825625"/>
            <a:ext cx="10982325" cy="4351338"/>
          </a:xfrm>
        </p:spPr>
        <p:txBody>
          <a:bodyPr>
            <a:normAutofit/>
          </a:bodyPr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40C6DAB-50DE-40B6-9922-E04F3070A1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838" y="6356350"/>
            <a:ext cx="2743200" cy="365125"/>
          </a:xfrm>
        </p:spPr>
        <p:txBody>
          <a:bodyPr/>
          <a:lstStyle/>
          <a:p>
            <a:fld id="{2DF00E12-67DA-40AE-B463-3A2BEE5892B9}" type="datetime1">
              <a:rPr lang="en-US" smtClean="0"/>
              <a:t>2/3/2024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F6A333A-21A2-4349-A5CF-024C53F03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87B4EDB-95A8-4CA0-A842-825F84A051A5}"/>
              </a:ext>
            </a:extLst>
          </p:cNvPr>
          <p:cNvSpPr/>
          <p:nvPr userDrawn="1"/>
        </p:nvSpPr>
        <p:spPr>
          <a:xfrm>
            <a:off x="11508068" y="6244824"/>
            <a:ext cx="586815" cy="526105"/>
          </a:xfrm>
          <a:custGeom>
            <a:avLst/>
            <a:gdLst>
              <a:gd name="connsiteX0" fmla="*/ 594951 w 594951"/>
              <a:gd name="connsiteY0" fmla="*/ 0 h 533400"/>
              <a:gd name="connsiteX1" fmla="*/ 594951 w 594951"/>
              <a:gd name="connsiteY1" fmla="*/ 533400 h 533400"/>
              <a:gd name="connsiteX2" fmla="*/ 0 w 594951"/>
              <a:gd name="connsiteY2" fmla="*/ 533400 h 533400"/>
              <a:gd name="connsiteX3" fmla="*/ 5328 w 594951"/>
              <a:gd name="connsiteY3" fmla="*/ 480557 h 533400"/>
              <a:gd name="connsiteX4" fmla="*/ 594951 w 594951"/>
              <a:gd name="connsiteY4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951" h="533400">
                <a:moveTo>
                  <a:pt x="594951" y="0"/>
                </a:moveTo>
                <a:lnTo>
                  <a:pt x="594951" y="533400"/>
                </a:lnTo>
                <a:lnTo>
                  <a:pt x="0" y="533400"/>
                </a:lnTo>
                <a:lnTo>
                  <a:pt x="5328" y="480557"/>
                </a:lnTo>
                <a:cubicBezTo>
                  <a:pt x="61448" y="206304"/>
                  <a:pt x="304107" y="0"/>
                  <a:pt x="594951" y="0"/>
                </a:cubicBezTo>
                <a:close/>
              </a:path>
            </a:pathLst>
          </a:custGeom>
          <a:solidFill>
            <a:srgbClr val="FD5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B3F8127-6208-4CD9-B7ED-A677A59A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7650" y="6384925"/>
            <a:ext cx="395288" cy="365125"/>
          </a:xfr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803A5971-35D0-4E4A-8828-90243265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671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2BFC978-B996-459D-BCF0-F22C2E413C01}"/>
              </a:ext>
            </a:extLst>
          </p:cNvPr>
          <p:cNvGrpSpPr/>
          <p:nvPr userDrawn="1"/>
        </p:nvGrpSpPr>
        <p:grpSpPr>
          <a:xfrm>
            <a:off x="-593721" y="3690907"/>
            <a:ext cx="3604881" cy="4440403"/>
            <a:chOff x="-593721" y="3690907"/>
            <a:chExt cx="3604881" cy="444040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553C576-F934-4166-AB17-344413522F1F}"/>
                </a:ext>
              </a:extLst>
            </p:cNvPr>
            <p:cNvSpPr/>
            <p:nvPr/>
          </p:nvSpPr>
          <p:spPr>
            <a:xfrm rot="18900000">
              <a:off x="-593721" y="4583741"/>
              <a:ext cx="1354347" cy="1354347"/>
            </a:xfrm>
            <a:prstGeom prst="round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B5652C-1DC8-4D78-B762-3A80D5B57344}"/>
                </a:ext>
              </a:extLst>
            </p:cNvPr>
            <p:cNvSpPr/>
            <p:nvPr/>
          </p:nvSpPr>
          <p:spPr>
            <a:xfrm rot="18900000">
              <a:off x="-593720" y="6369410"/>
              <a:ext cx="1354347" cy="1354347"/>
            </a:xfrm>
            <a:prstGeom prst="round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DA7A6C2-4EEE-4AC8-9A1B-741C1DE2E446}"/>
                </a:ext>
              </a:extLst>
            </p:cNvPr>
            <p:cNvSpPr/>
            <p:nvPr/>
          </p:nvSpPr>
          <p:spPr>
            <a:xfrm rot="18900000">
              <a:off x="531546" y="3690907"/>
              <a:ext cx="1354347" cy="1354347"/>
            </a:xfrm>
            <a:prstGeom prst="round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BE8859B-D620-4D3F-88BD-169E8E728135}"/>
                </a:ext>
              </a:extLst>
            </p:cNvPr>
            <p:cNvSpPr/>
            <p:nvPr/>
          </p:nvSpPr>
          <p:spPr>
            <a:xfrm rot="18900000">
              <a:off x="531547" y="5476576"/>
              <a:ext cx="1354347" cy="1354347"/>
            </a:xfrm>
            <a:prstGeom prst="roundRect">
              <a:avLst/>
            </a:prstGeom>
            <a:noFill/>
            <a:ln>
              <a:solidFill>
                <a:srgbClr val="1AA3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08C0260-EDCE-41B7-A5E8-932C42F5D4ED}"/>
                </a:ext>
              </a:extLst>
            </p:cNvPr>
            <p:cNvSpPr/>
            <p:nvPr/>
          </p:nvSpPr>
          <p:spPr>
            <a:xfrm rot="18900000">
              <a:off x="1656812" y="4583741"/>
              <a:ext cx="1354347" cy="1354347"/>
            </a:xfrm>
            <a:prstGeom prst="round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6FAD573-7540-407E-A530-DB6CA6A80BDC}"/>
                </a:ext>
              </a:extLst>
            </p:cNvPr>
            <p:cNvSpPr/>
            <p:nvPr/>
          </p:nvSpPr>
          <p:spPr>
            <a:xfrm rot="18900000">
              <a:off x="1656813" y="6369410"/>
              <a:ext cx="1354347" cy="1354347"/>
            </a:xfrm>
            <a:prstGeom prst="round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C9E3436-BF30-4145-A538-A38F2EF9D385}"/>
                </a:ext>
              </a:extLst>
            </p:cNvPr>
            <p:cNvSpPr/>
            <p:nvPr/>
          </p:nvSpPr>
          <p:spPr>
            <a:xfrm rot="18900000">
              <a:off x="123991" y="5961858"/>
              <a:ext cx="2169452" cy="2169452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F9B11AE-6FB6-4B87-8E89-E1D065DB0E34}"/>
              </a:ext>
            </a:extLst>
          </p:cNvPr>
          <p:cNvSpPr/>
          <p:nvPr userDrawn="1"/>
        </p:nvSpPr>
        <p:spPr>
          <a:xfrm>
            <a:off x="0" y="3429000"/>
            <a:ext cx="4432300" cy="342900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37C02-0FE9-4694-A7B5-DAA2E7F92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D4DD3-678E-4AFD-A40F-E4DACEA77179}" type="datetime1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59E44-CD78-4CC7-8AA4-C4FF8D368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3EE96-960C-45FC-BB52-209ED244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EBBE-1EFA-4D2E-88F5-083B206EF4A4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2EF540-DE6E-4F6A-A782-50F96103DA3E}"/>
              </a:ext>
            </a:extLst>
          </p:cNvPr>
          <p:cNvSpPr/>
          <p:nvPr userDrawn="1"/>
        </p:nvSpPr>
        <p:spPr>
          <a:xfrm>
            <a:off x="11747500" y="366740"/>
            <a:ext cx="444500" cy="444500"/>
          </a:xfrm>
          <a:prstGeom prst="rect">
            <a:avLst/>
          </a:prstGeom>
          <a:solidFill>
            <a:srgbClr val="F6AF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91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4A472-7800-78DA-7729-CD531DBF0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02F3F8-B746-5EC7-387C-6FDEA0858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87C54D-9E32-F924-9E4D-D1115D717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56FF-CFCE-4242-B48C-03C5266B983E}" type="datetime1">
              <a:rPr lang="en-US" smtClean="0"/>
              <a:t>2/3/2024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7D8C37-C61F-1C52-1324-9C4473742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CFA69E-3180-72D6-CCAB-475C197AC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A5971-35D0-4E4A-8828-902432655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6532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D53C23-3615-A551-BA65-2F8BCD026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079540-2279-883D-F4F0-B19F7B8A2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13BAE3-63CE-84DB-3C66-7ABF04CAA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56FF-CFCE-4242-B48C-03C5266B983E}" type="datetime1">
              <a:rPr lang="en-US" smtClean="0"/>
              <a:t>2/3/2024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FF6239-0D31-71FC-9576-FA4FABBB5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F65952-0421-C369-C50F-E661A1AA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A5971-35D0-4E4A-8828-902432655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8852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F7FDAD-4AAC-2C0C-A9C8-E2366E3EE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B3C55D-FA59-1683-4284-545CEF8A7E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9BFB87-FE5A-8980-07E9-142CA3100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EAED27-E8F5-8F0A-40E1-24DB2E022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56FF-CFCE-4242-B48C-03C5266B983E}" type="datetime1">
              <a:rPr lang="en-US" smtClean="0"/>
              <a:t>2/3/2024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D6AF40-0D8E-F623-8DDE-F4B86AC72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A7BC10-8CFF-ACB7-3371-DC542D366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A5971-35D0-4E4A-8828-902432655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9717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E44D0-0D53-E08D-F09E-3C2A7EF67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CDEF90-D082-7FBC-6F8D-9D50A78AC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D62980-754A-7C21-B1CF-D05AA4382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2DC962F-C8DE-A344-3DAD-EDC391FAAB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EAB6881-389F-BE83-411C-1BC3AFB440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6748748-0B4C-649C-D932-380B962EA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56FF-CFCE-4242-B48C-03C5266B983E}" type="datetime1">
              <a:rPr lang="en-US" smtClean="0"/>
              <a:t>2/3/2024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ABE677D-A25D-14CF-4EFC-F1FC5251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16191F3-E00F-E5C8-C6C1-6A4961673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A5971-35D0-4E4A-8828-902432655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9214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92F8F-7787-139D-E5AF-E3D0D22DA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BE83364-1652-B3FD-9409-0AEBC7F29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56FF-CFCE-4242-B48C-03C5266B983E}" type="datetime1">
              <a:rPr lang="en-US" smtClean="0"/>
              <a:t>2/3/2024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1C656D-1E67-B0CB-E10C-E537DF6F7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456FB4-3CB6-DFEA-5102-A5C03C3B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A5971-35D0-4E4A-8828-902432655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5789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7FF1FFB-6955-E6FC-63E9-53542967C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56FF-CFCE-4242-B48C-03C5266B983E}" type="datetime1">
              <a:rPr lang="en-US" smtClean="0"/>
              <a:t>2/3/2024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34A7B90-8C52-16B3-0CBB-47736CBFD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55BD91-9A8D-B547-28CF-FE35565FA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A5971-35D0-4E4A-8828-902432655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6848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685FAD-0826-FC88-4F75-9D93FD671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857059-63B9-6014-C42F-F391646F4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D7D722-5EAE-58F4-1107-4FDA60D08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615353-D366-4B8A-5924-9A8EB1F75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56FF-CFCE-4242-B48C-03C5266B983E}" type="datetime1">
              <a:rPr lang="en-US" smtClean="0"/>
              <a:t>2/3/2024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32B201-576D-0A70-9F32-B60898B7D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AEF9CF-EEC0-C011-0F95-DA83F3EDF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A5971-35D0-4E4A-8828-902432655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85696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19206C-FDB7-6BAE-A029-13C2460C3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11ED9D8-8FBF-6C5F-2E1C-81CDC50E42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646F50-56EC-3566-5BA1-734C95A7BE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585BA8-4CE9-CC52-9351-E6B63CF8B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56FF-CFCE-4242-B48C-03C5266B983E}" type="datetime1">
              <a:rPr lang="en-US" smtClean="0"/>
              <a:t>2/3/2024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6E4E0-E6DB-1D77-DF84-BBBA50A4F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308AEB-52AB-818E-C462-8812C729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A5971-35D0-4E4A-8828-902432655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24943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EDC958-56EE-80AC-FA1F-1AA43A52D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E44F37-3147-D3F9-7399-2E36436D0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0C9D52-D314-7A93-5A48-09CC171F98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756FF-CFCE-4242-B48C-03C5266B983E}" type="datetime1">
              <a:rPr lang="en-US" smtClean="0"/>
              <a:t>2/3/2024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A2F563-0DFD-D21E-3693-2D02A4B0D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5DF2F6-6B5F-E7C0-D649-98775F035C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A5971-35D0-4E4A-8828-902432655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988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60" r:id="rId13"/>
    <p:sldLayoutId id="2147483661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media" Target="../media/media1.mp3"/><Relationship Id="rId7" Type="http://schemas.openxmlformats.org/officeDocument/2006/relationships/slide" Target="slide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.mp3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8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8.xml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" Target="slide8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microsoft.com/office/2007/relationships/media" Target="../media/media1.mp3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9.xml"/><Relationship Id="rId11" Type="http://schemas.openxmlformats.org/officeDocument/2006/relationships/slide" Target="slide8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2.jpeg"/><Relationship Id="rId4" Type="http://schemas.openxmlformats.org/officeDocument/2006/relationships/audio" Target="../media/media1.mp3"/><Relationship Id="rId9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8.xml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8.xml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8.xml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8.xml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8.xml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8.xml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8.xml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" Target="slide8.xml"/><Relationship Id="rId4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" Target="slide3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5" Type="http://schemas.openxmlformats.org/officeDocument/2006/relationships/slide" Target="slide3.xml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8.xml"/><Relationship Id="rId18" Type="http://schemas.openxmlformats.org/officeDocument/2006/relationships/slide" Target="slide23.xml"/><Relationship Id="rId3" Type="http://schemas.openxmlformats.org/officeDocument/2006/relationships/image" Target="../media/image11.png"/><Relationship Id="rId21" Type="http://schemas.openxmlformats.org/officeDocument/2006/relationships/slide" Target="slide26.xml"/><Relationship Id="rId7" Type="http://schemas.openxmlformats.org/officeDocument/2006/relationships/slide" Target="slide12.xml"/><Relationship Id="rId12" Type="http://schemas.openxmlformats.org/officeDocument/2006/relationships/slide" Target="slide17.xml"/><Relationship Id="rId17" Type="http://schemas.openxmlformats.org/officeDocument/2006/relationships/slide" Target="slide22.xml"/><Relationship Id="rId2" Type="http://schemas.openxmlformats.org/officeDocument/2006/relationships/slide" Target="slide9.xml"/><Relationship Id="rId16" Type="http://schemas.openxmlformats.org/officeDocument/2006/relationships/slide" Target="slide21.xml"/><Relationship Id="rId20" Type="http://schemas.openxmlformats.org/officeDocument/2006/relationships/slide" Target="slide25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1.xml"/><Relationship Id="rId11" Type="http://schemas.openxmlformats.org/officeDocument/2006/relationships/slide" Target="slide16.xml"/><Relationship Id="rId24" Type="http://schemas.openxmlformats.org/officeDocument/2006/relationships/slide" Target="slide29.xml"/><Relationship Id="rId5" Type="http://schemas.openxmlformats.org/officeDocument/2006/relationships/slide" Target="slide10.xml"/><Relationship Id="rId15" Type="http://schemas.openxmlformats.org/officeDocument/2006/relationships/slide" Target="slide20.xml"/><Relationship Id="rId23" Type="http://schemas.openxmlformats.org/officeDocument/2006/relationships/slide" Target="slide28.xml"/><Relationship Id="rId10" Type="http://schemas.openxmlformats.org/officeDocument/2006/relationships/slide" Target="slide15.xml"/><Relationship Id="rId19" Type="http://schemas.openxmlformats.org/officeDocument/2006/relationships/slide" Target="slide24.xml"/><Relationship Id="rId4" Type="http://schemas.openxmlformats.org/officeDocument/2006/relationships/image" Target="../media/image12.png"/><Relationship Id="rId9" Type="http://schemas.openxmlformats.org/officeDocument/2006/relationships/slide" Target="slide14.xml"/><Relationship Id="rId14" Type="http://schemas.openxmlformats.org/officeDocument/2006/relationships/slide" Target="slide19.xml"/><Relationship Id="rId22" Type="http://schemas.openxmlformats.org/officeDocument/2006/relationships/slide" Target="slide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8.xml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05540D4D-9FA8-CFA6-F085-D38AC9A6A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652" y="40558"/>
            <a:ext cx="9035845" cy="67768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758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9D3486-D312-E86E-CFE6-2F22454B6CC8}"/>
              </a:ext>
            </a:extLst>
          </p:cNvPr>
          <p:cNvSpPr txBox="1"/>
          <p:nvPr/>
        </p:nvSpPr>
        <p:spPr>
          <a:xfrm>
            <a:off x="1919541" y="4121602"/>
            <a:ext cx="885769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500" dirty="0">
                <a:solidFill>
                  <a:srgbClr val="002060"/>
                </a:solidFill>
              </a:rPr>
              <a:t>О каком симфоническом сочинение говорит автор? </a:t>
            </a:r>
          </a:p>
          <a:p>
            <a:pPr algn="ctr"/>
            <a:r>
              <a:rPr lang="ru-RU" altLang="ru-RU" sz="2500" dirty="0">
                <a:solidFill>
                  <a:srgbClr val="002060"/>
                </a:solidFill>
              </a:rPr>
              <a:t>Назовите имя и фамилию автора симфонического сочинения.</a:t>
            </a:r>
            <a:endParaRPr lang="ru-RU" sz="2500" dirty="0"/>
          </a:p>
        </p:txBody>
      </p:sp>
      <p:sp>
        <p:nvSpPr>
          <p:cNvPr id="4" name="Стрелка: вправо 3">
            <a:hlinkClick r:id="rId7" action="ppaction://hlinksldjump"/>
            <a:extLst>
              <a:ext uri="{FF2B5EF4-FFF2-40B4-BE49-F238E27FC236}">
                <a16:creationId xmlns:a16="http://schemas.microsoft.com/office/drawing/2014/main" id="{69C970F2-2B7C-A8ED-6F9E-9186622E2030}"/>
              </a:ext>
            </a:extLst>
          </p:cNvPr>
          <p:cNvSpPr/>
          <p:nvPr/>
        </p:nvSpPr>
        <p:spPr>
          <a:xfrm>
            <a:off x="11253833" y="6180255"/>
            <a:ext cx="717360" cy="48463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40D8FF-53A4-2149-66A1-462BC8DCD895}"/>
              </a:ext>
            </a:extLst>
          </p:cNvPr>
          <p:cNvSpPr txBox="1"/>
          <p:nvPr/>
        </p:nvSpPr>
        <p:spPr>
          <a:xfrm>
            <a:off x="2979716" y="5890666"/>
            <a:ext cx="673734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2060"/>
                </a:solidFill>
              </a:rPr>
              <a:t>Ленинградская симфония или Симфония № 7, автор Дмитрий Шостакович.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3ED1934-8A33-30BB-CD87-94941D55C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254" y="-1502"/>
            <a:ext cx="9048271" cy="581809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C0B483-8B94-988E-4CCF-42710F077633}"/>
              </a:ext>
            </a:extLst>
          </p:cNvPr>
          <p:cNvSpPr txBox="1"/>
          <p:nvPr/>
        </p:nvSpPr>
        <p:spPr>
          <a:xfrm>
            <a:off x="216925" y="177914"/>
            <a:ext cx="4424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pic>
        <p:nvPicPr>
          <p:cNvPr id="6" name="Дмитрий Шостакович - Обращение к Ленинградцам 16 сентября 1941">
            <a:hlinkClick r:id="" action="ppaction://media"/>
            <a:extLst>
              <a:ext uri="{FF2B5EF4-FFF2-40B4-BE49-F238E27FC236}">
                <a16:creationId xmlns:a16="http://schemas.microsoft.com/office/drawing/2014/main" id="{4D2E141B-1591-06F2-4A32-6B74C07B1E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22393" y="6295855"/>
            <a:ext cx="487363" cy="487363"/>
          </a:xfrm>
          <a:prstGeom prst="rect">
            <a:avLst/>
          </a:prstGeom>
        </p:spPr>
      </p:pic>
      <p:pic>
        <p:nvPicPr>
          <p:cNvPr id="5" name="Фон - Для Викторины">
            <a:hlinkClick r:id="" action="ppaction://media"/>
            <a:extLst>
              <a:ext uri="{FF2B5EF4-FFF2-40B4-BE49-F238E27FC236}">
                <a16:creationId xmlns:a16="http://schemas.microsoft.com/office/drawing/2014/main" id="{D12EA9EA-B661-259D-D856-9AD38C4885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5695" y="61775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6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3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9D3486-D312-E86E-CFE6-2F22454B6CC8}"/>
              </a:ext>
            </a:extLst>
          </p:cNvPr>
          <p:cNvSpPr txBox="1"/>
          <p:nvPr/>
        </p:nvSpPr>
        <p:spPr>
          <a:xfrm>
            <a:off x="521725" y="1026407"/>
            <a:ext cx="11346426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altLang="ru-RU" sz="2500" dirty="0">
                <a:solidFill>
                  <a:srgbClr val="002060"/>
                </a:solidFill>
              </a:rPr>
              <a:t>В годы Великой Отечественной войны против немецких захватчиков на фронте сражались выдающиеся деятели культуры и искусства СССР. На Ленинградском фронте в дни блокады служил известный советский актер и артист цирка (клоун). Играл во многих любимых народом фильмах. Самыми известными являются кинокомедии с его участием - «Бриллиантовая рука», «12 стульев», «Старики-разбойники», «Операция «Ы» и другие приключения Шурика», «Кавказская пленница, или Новые приключения Шурика». </a:t>
            </a:r>
          </a:p>
          <a:p>
            <a:pPr algn="just"/>
            <a:endParaRPr lang="ru-RU" altLang="ru-RU" sz="2500" dirty="0">
              <a:solidFill>
                <a:srgbClr val="002060"/>
              </a:solidFill>
            </a:endParaRPr>
          </a:p>
          <a:p>
            <a:pPr algn="just"/>
            <a:r>
              <a:rPr lang="ru-RU" altLang="ru-RU" sz="2500" dirty="0">
                <a:solidFill>
                  <a:srgbClr val="002060"/>
                </a:solidFill>
              </a:rPr>
              <a:t>Назовите имя и фамилию актера?</a:t>
            </a:r>
            <a:endParaRPr lang="ru-RU" sz="25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8EB75D-2FBC-70A5-73D0-E7F03D63F48F}"/>
              </a:ext>
            </a:extLst>
          </p:cNvPr>
          <p:cNvSpPr txBox="1"/>
          <p:nvPr/>
        </p:nvSpPr>
        <p:spPr>
          <a:xfrm>
            <a:off x="3647766" y="6138648"/>
            <a:ext cx="589100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0" i="0" dirty="0">
                <a:solidFill>
                  <a:srgbClr val="002060"/>
                </a:solidFill>
                <a:effectLst/>
              </a:rPr>
              <a:t>Никулин Юрий Владимирович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88A3608-5364-FCA6-617E-1ACEEAB9E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75" y="177914"/>
            <a:ext cx="9386903" cy="565367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A70F04-96EE-D4E2-9B57-79EFB02015F8}"/>
              </a:ext>
            </a:extLst>
          </p:cNvPr>
          <p:cNvSpPr txBox="1"/>
          <p:nvPr/>
        </p:nvSpPr>
        <p:spPr>
          <a:xfrm>
            <a:off x="216925" y="177914"/>
            <a:ext cx="4424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5" name="Стрелка: вправо 4">
            <a:hlinkClick r:id="rId6" action="ppaction://hlinksldjump"/>
            <a:extLst>
              <a:ext uri="{FF2B5EF4-FFF2-40B4-BE49-F238E27FC236}">
                <a16:creationId xmlns:a16="http://schemas.microsoft.com/office/drawing/2014/main" id="{86DBED5D-A18D-B5E0-F654-4D6D929C2303}"/>
              </a:ext>
            </a:extLst>
          </p:cNvPr>
          <p:cNvSpPr/>
          <p:nvPr/>
        </p:nvSpPr>
        <p:spPr>
          <a:xfrm>
            <a:off x="11253833" y="6180255"/>
            <a:ext cx="717360" cy="48463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Фон - Для Викторины">
            <a:hlinkClick r:id="" action="ppaction://media"/>
            <a:extLst>
              <a:ext uri="{FF2B5EF4-FFF2-40B4-BE49-F238E27FC236}">
                <a16:creationId xmlns:a16="http://schemas.microsoft.com/office/drawing/2014/main" id="{20D3A034-D05F-9470-8107-5EE106E80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9377" y="61927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7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57593600-11CC-8DD8-72D6-37D12E6EA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60" y="3084013"/>
            <a:ext cx="7188547" cy="377398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9D3486-D312-E86E-CFE6-2F22454B6CC8}"/>
              </a:ext>
            </a:extLst>
          </p:cNvPr>
          <p:cNvSpPr txBox="1"/>
          <p:nvPr/>
        </p:nvSpPr>
        <p:spPr>
          <a:xfrm>
            <a:off x="624767" y="506846"/>
            <a:ext cx="11346426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altLang="ru-RU" sz="2500" dirty="0">
                <a:solidFill>
                  <a:srgbClr val="002060"/>
                </a:solidFill>
              </a:rPr>
              <a:t>Эта ленинградская поэтесса, оставаясь в осажденном городе во время блокады, работала на радио, почти ежедневно обращаясь к мужеству жителей города. В это время она создала свои лучшие поэмы, посвящённые защитникам Ленинграда: «Февральский дневник» (1942), «Ленинградскую поэму». После войны на гранитной стеле Пискаревского мемориального кладбища, где покоятся 470 000 ленинградцев, умерших во время блокады и в боях при защите города, были высечены именно её слова.</a:t>
            </a:r>
            <a:endParaRPr lang="ru-RU" sz="2500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F3E1A00D-2361-C7C9-CFA1-F7F820A90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949" y="102410"/>
            <a:ext cx="4517051" cy="526684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8EB75D-2FBC-70A5-73D0-E7F03D63F48F}"/>
              </a:ext>
            </a:extLst>
          </p:cNvPr>
          <p:cNvSpPr txBox="1"/>
          <p:nvPr/>
        </p:nvSpPr>
        <p:spPr>
          <a:xfrm>
            <a:off x="8234123" y="5360773"/>
            <a:ext cx="323481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0" i="0" dirty="0">
                <a:solidFill>
                  <a:srgbClr val="002060"/>
                </a:solidFill>
                <a:effectLst/>
              </a:rPr>
              <a:t>Берггольц</a:t>
            </a:r>
          </a:p>
          <a:p>
            <a:pPr algn="ctr"/>
            <a:r>
              <a:rPr lang="ru-RU" sz="2600" b="0" i="0" dirty="0">
                <a:solidFill>
                  <a:srgbClr val="002060"/>
                </a:solidFill>
                <a:effectLst/>
              </a:rPr>
              <a:t> Ольга Фёдоровна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47C651-9FDA-7484-CC4D-21133431D550}"/>
              </a:ext>
            </a:extLst>
          </p:cNvPr>
          <p:cNvSpPr txBox="1"/>
          <p:nvPr/>
        </p:nvSpPr>
        <p:spPr>
          <a:xfrm>
            <a:off x="216925" y="177914"/>
            <a:ext cx="4424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4" name="Стрелка: вправо 3">
            <a:hlinkClick r:id="rId7" action="ppaction://hlinksldjump"/>
            <a:extLst>
              <a:ext uri="{FF2B5EF4-FFF2-40B4-BE49-F238E27FC236}">
                <a16:creationId xmlns:a16="http://schemas.microsoft.com/office/drawing/2014/main" id="{F2E52728-DBD0-E554-8D1E-44537D0A5357}"/>
              </a:ext>
            </a:extLst>
          </p:cNvPr>
          <p:cNvSpPr/>
          <p:nvPr/>
        </p:nvSpPr>
        <p:spPr>
          <a:xfrm>
            <a:off x="11253833" y="6180255"/>
            <a:ext cx="717360" cy="48463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Фон - Для Викторины">
            <a:hlinkClick r:id="" action="ppaction://media"/>
            <a:extLst>
              <a:ext uri="{FF2B5EF4-FFF2-40B4-BE49-F238E27FC236}">
                <a16:creationId xmlns:a16="http://schemas.microsoft.com/office/drawing/2014/main" id="{27EBFAA9-2C8B-DF42-E082-7E8DF1E04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9377" y="62533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5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9D3486-D312-E86E-CFE6-2F22454B6CC8}"/>
              </a:ext>
            </a:extLst>
          </p:cNvPr>
          <p:cNvSpPr txBox="1"/>
          <p:nvPr/>
        </p:nvSpPr>
        <p:spPr>
          <a:xfrm>
            <a:off x="659377" y="1263445"/>
            <a:ext cx="796386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altLang="ru-RU" sz="2500" dirty="0">
                <a:solidFill>
                  <a:srgbClr val="002060"/>
                </a:solidFill>
              </a:rPr>
              <a:t>Михаил Бобров, </a:t>
            </a:r>
            <a:r>
              <a:rPr lang="ru-RU" altLang="ru-RU" sz="2500" dirty="0" err="1">
                <a:solidFill>
                  <a:srgbClr val="002060"/>
                </a:solidFill>
              </a:rPr>
              <a:t>Алоизий</a:t>
            </a:r>
            <a:r>
              <a:rPr lang="ru-RU" altLang="ru-RU" sz="2500" dirty="0">
                <a:solidFill>
                  <a:srgbClr val="002060"/>
                </a:solidFill>
              </a:rPr>
              <a:t> </a:t>
            </a:r>
            <a:r>
              <a:rPr lang="ru-RU" altLang="ru-RU" sz="2500" dirty="0" err="1">
                <a:solidFill>
                  <a:srgbClr val="002060"/>
                </a:solidFill>
              </a:rPr>
              <a:t>Земба</a:t>
            </a:r>
            <a:r>
              <a:rPr lang="ru-RU" altLang="ru-RU" sz="2500" dirty="0">
                <a:solidFill>
                  <a:srgbClr val="002060"/>
                </a:solidFill>
              </a:rPr>
              <a:t>, Александра </a:t>
            </a:r>
            <a:r>
              <a:rPr lang="ru-RU" altLang="ru-RU" sz="2500" dirty="0" err="1">
                <a:solidFill>
                  <a:srgbClr val="002060"/>
                </a:solidFill>
              </a:rPr>
              <a:t>Пригожева</a:t>
            </a:r>
            <a:r>
              <a:rPr lang="ru-RU" altLang="ru-RU" sz="2500" dirty="0">
                <a:solidFill>
                  <a:srgbClr val="002060"/>
                </a:solidFill>
              </a:rPr>
              <a:t>, Ольга Фирсова, Михаил Шестаков. Эти имена мы можем увидеть на памятном знаке, установленный рядом с Петропавловским собором. </a:t>
            </a:r>
          </a:p>
          <a:p>
            <a:pPr algn="just"/>
            <a:endParaRPr lang="ru-RU" altLang="ru-RU" sz="2500" dirty="0">
              <a:solidFill>
                <a:srgbClr val="002060"/>
              </a:solidFill>
            </a:endParaRPr>
          </a:p>
          <a:p>
            <a:pPr algn="just"/>
            <a:r>
              <a:rPr lang="ru-RU" altLang="ru-RU" sz="2500" dirty="0">
                <a:solidFill>
                  <a:srgbClr val="002060"/>
                </a:solidFill>
              </a:rPr>
              <a:t>Кто эти люди и что они сделали во время блокады? </a:t>
            </a:r>
            <a:endParaRPr lang="ru-RU" sz="25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8EB75D-2FBC-70A5-73D0-E7F03D63F48F}"/>
              </a:ext>
            </a:extLst>
          </p:cNvPr>
          <p:cNvSpPr txBox="1"/>
          <p:nvPr/>
        </p:nvSpPr>
        <p:spPr>
          <a:xfrm>
            <a:off x="708538" y="5629489"/>
            <a:ext cx="934533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0" i="0" dirty="0">
                <a:solidFill>
                  <a:srgbClr val="002060"/>
                </a:solidFill>
                <a:effectLst/>
              </a:rPr>
              <a:t>Альпинисты, которые маскировали высотные здания города.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BA9D41E-007F-F7B2-5745-FF1CBFBA5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306" y="168376"/>
            <a:ext cx="3599366" cy="542617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8EB2AE-0BC8-E117-383D-FB5B92380141}"/>
              </a:ext>
            </a:extLst>
          </p:cNvPr>
          <p:cNvSpPr txBox="1"/>
          <p:nvPr/>
        </p:nvSpPr>
        <p:spPr>
          <a:xfrm>
            <a:off x="216925" y="177914"/>
            <a:ext cx="4424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4" name="Стрелка: вправо 3">
            <a:hlinkClick r:id="rId6" action="ppaction://hlinksldjump"/>
            <a:extLst>
              <a:ext uri="{FF2B5EF4-FFF2-40B4-BE49-F238E27FC236}">
                <a16:creationId xmlns:a16="http://schemas.microsoft.com/office/drawing/2014/main" id="{0227AE91-E277-C25A-76F5-C876CF5553E2}"/>
              </a:ext>
            </a:extLst>
          </p:cNvPr>
          <p:cNvSpPr/>
          <p:nvPr/>
        </p:nvSpPr>
        <p:spPr>
          <a:xfrm>
            <a:off x="11253833" y="6180255"/>
            <a:ext cx="717360" cy="48463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Фон - Для Викторины">
            <a:hlinkClick r:id="" action="ppaction://media"/>
            <a:extLst>
              <a:ext uri="{FF2B5EF4-FFF2-40B4-BE49-F238E27FC236}">
                <a16:creationId xmlns:a16="http://schemas.microsoft.com/office/drawing/2014/main" id="{5443C9FB-DD5E-3497-B4FC-041F8586B9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9377" y="6301351"/>
            <a:ext cx="487363" cy="48736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D4A2C7C-9C20-979D-3E26-6F43B9FCA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2" y="217342"/>
            <a:ext cx="7650248" cy="523272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09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834391-BEAC-8A46-1A86-6E3148DF3A2D}"/>
              </a:ext>
            </a:extLst>
          </p:cNvPr>
          <p:cNvSpPr txBox="1"/>
          <p:nvPr/>
        </p:nvSpPr>
        <p:spPr>
          <a:xfrm>
            <a:off x="772251" y="997974"/>
            <a:ext cx="110416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0" i="0" dirty="0">
                <a:solidFill>
                  <a:srgbClr val="002060"/>
                </a:solidFill>
                <a:effectLst/>
              </a:rPr>
              <a:t>Она была дороже денег, картин живописцев, шедевров искусства. На ней была суровая надпись «При утере не возобновляется». О чем идет речь?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7714FC42-57DC-709E-CD9C-C8D9C4C70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356" y="177914"/>
            <a:ext cx="7371191" cy="509217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0FD9B8-AA1C-C73E-3FE9-AE037E5ABE9D}"/>
              </a:ext>
            </a:extLst>
          </p:cNvPr>
          <p:cNvSpPr txBox="1"/>
          <p:nvPr/>
        </p:nvSpPr>
        <p:spPr>
          <a:xfrm>
            <a:off x="5053780" y="5828540"/>
            <a:ext cx="31168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Хлебная карточка.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999B1-8E74-88E8-D00C-FA51317E7A26}"/>
              </a:ext>
            </a:extLst>
          </p:cNvPr>
          <p:cNvSpPr txBox="1"/>
          <p:nvPr/>
        </p:nvSpPr>
        <p:spPr>
          <a:xfrm>
            <a:off x="216925" y="177914"/>
            <a:ext cx="4424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2" name="Стрелка: вправо 1">
            <a:hlinkClick r:id="rId5" action="ppaction://hlinksldjump"/>
            <a:extLst>
              <a:ext uri="{FF2B5EF4-FFF2-40B4-BE49-F238E27FC236}">
                <a16:creationId xmlns:a16="http://schemas.microsoft.com/office/drawing/2014/main" id="{AE7D06A9-1CCB-A682-19DF-6234B4C7E9E4}"/>
              </a:ext>
            </a:extLst>
          </p:cNvPr>
          <p:cNvSpPr/>
          <p:nvPr/>
        </p:nvSpPr>
        <p:spPr>
          <a:xfrm>
            <a:off x="11096517" y="6257187"/>
            <a:ext cx="717360" cy="48463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Фон - Для Викторины">
            <a:hlinkClick r:id="" action="ppaction://media"/>
            <a:extLst>
              <a:ext uri="{FF2B5EF4-FFF2-40B4-BE49-F238E27FC236}">
                <a16:creationId xmlns:a16="http://schemas.microsoft.com/office/drawing/2014/main" id="{A68CBACD-64D5-B8E2-89A9-CF4A230CD1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8569" y="60901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6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адиосигналы блокадного Ленинграда - Метроном редкий_ В городе все спокойно">
            <a:hlinkClick r:id="" action="ppaction://media"/>
            <a:extLst>
              <a:ext uri="{FF2B5EF4-FFF2-40B4-BE49-F238E27FC236}">
                <a16:creationId xmlns:a16="http://schemas.microsoft.com/office/drawing/2014/main" id="{38359F46-E2D6-6330-CFF9-847011539F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18030" y="6291823"/>
            <a:ext cx="487363" cy="487363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D419EC-569A-A7BD-4F7A-D28D8A30DE02}"/>
              </a:ext>
            </a:extLst>
          </p:cNvPr>
          <p:cNvSpPr txBox="1"/>
          <p:nvPr/>
        </p:nvSpPr>
        <p:spPr>
          <a:xfrm>
            <a:off x="580103" y="925855"/>
            <a:ext cx="11336593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500" dirty="0">
                <a:solidFill>
                  <a:srgbClr val="002060"/>
                </a:solidFill>
              </a:rPr>
              <a:t>В осажденном городе радио являлось единственным средством круглосуточного оповещения граждан. Однако в то время, когда на радио эфиров не было, через него транслировали звук этого прибора, целью которого было оповещать жителей города о приближающейся атаки немецких самолетов. Медленное тиканье означало отсутствие воздушной атаки, а быстрые «шаги» говорил о том, что необходимо искать укрытие, поскольку с минуты на минуту начнется бомбардировка города. Этот простой прибор, с виду ничем не примечательный, в те годы стал сердцем Ленинграда – символом жизни и надежды, упорства и мужества.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B4956F51-BE3F-1341-08A6-D8FDEFA71B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C7788580-0065-7FA6-667F-DC8A67448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484" y="3861128"/>
            <a:ext cx="4994786" cy="299687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937DFD3-DF53-D20E-DF90-B0475CA6F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682" y="153364"/>
            <a:ext cx="8551901" cy="568701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823AAF-0DBF-F10D-8735-03DBD1FC3ACB}"/>
              </a:ext>
            </a:extLst>
          </p:cNvPr>
          <p:cNvSpPr txBox="1"/>
          <p:nvPr/>
        </p:nvSpPr>
        <p:spPr>
          <a:xfrm>
            <a:off x="216925" y="177914"/>
            <a:ext cx="4424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6" name="Стрелка: вправо 5">
            <a:hlinkClick r:id="rId11" action="ppaction://hlinksldjump"/>
            <a:extLst>
              <a:ext uri="{FF2B5EF4-FFF2-40B4-BE49-F238E27FC236}">
                <a16:creationId xmlns:a16="http://schemas.microsoft.com/office/drawing/2014/main" id="{349D90F1-1AD9-FF1B-A71C-B55F9EBA79F6}"/>
              </a:ext>
            </a:extLst>
          </p:cNvPr>
          <p:cNvSpPr/>
          <p:nvPr/>
        </p:nvSpPr>
        <p:spPr>
          <a:xfrm>
            <a:off x="11096517" y="6257187"/>
            <a:ext cx="717360" cy="48463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059EFD-E4F5-6E45-94E5-F0D77FCA9289}"/>
              </a:ext>
            </a:extLst>
          </p:cNvPr>
          <p:cNvSpPr txBox="1"/>
          <p:nvPr/>
        </p:nvSpPr>
        <p:spPr>
          <a:xfrm>
            <a:off x="2679291" y="6018269"/>
            <a:ext cx="683341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90170" algn="r"/>
            <a:r>
              <a:rPr lang="ru-RU" sz="2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Метроном - сердце блокадного Ленинграда.</a:t>
            </a:r>
            <a:endParaRPr lang="ru-RU" sz="2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Фон - Для Викторины">
            <a:hlinkClick r:id="" action="ppaction://media"/>
            <a:extLst>
              <a:ext uri="{FF2B5EF4-FFF2-40B4-BE49-F238E27FC236}">
                <a16:creationId xmlns:a16="http://schemas.microsoft.com/office/drawing/2014/main" id="{7EC83640-23CA-30AE-B736-A7FC5E155C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8151" y="62197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2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9263D72-C9E5-F141-7F8A-BD749361D3D5}"/>
              </a:ext>
            </a:extLst>
          </p:cNvPr>
          <p:cNvSpPr txBox="1"/>
          <p:nvPr/>
        </p:nvSpPr>
        <p:spPr>
          <a:xfrm>
            <a:off x="568439" y="1021750"/>
            <a:ext cx="1129234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002060"/>
                </a:solidFill>
              </a:rPr>
              <a:t>Как только в январе 1943 года частично прорвали блокаду и проложили от Шлиссельбурга до Морозовки железную дорогу, одним из первых стратегически важных грузов серого, белого, черного, коричневого цвета, находившийся в четырех вагонах, доставленный в Ленинград позволил спасти в уцелевшие продовольственные склады. Что это был за груз?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D29AEB-9D5D-57CE-CBF7-4D396A02F1E3}"/>
              </a:ext>
            </a:extLst>
          </p:cNvPr>
          <p:cNvSpPr txBox="1"/>
          <p:nvPr/>
        </p:nvSpPr>
        <p:spPr>
          <a:xfrm>
            <a:off x="2646579" y="5724883"/>
            <a:ext cx="77362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апреле 1943 г. в Ленинград прибыло четыре вагона дымчатых </a:t>
            </a:r>
            <a:r>
              <a:rPr lang="ru-RU" sz="2800" dirty="0">
                <a:solidFill>
                  <a:srgbClr val="002060"/>
                </a:solidFill>
              </a:rPr>
              <a:t>дымчатых котов из Ярославля</a:t>
            </a:r>
            <a:r>
              <a:rPr lang="ru-RU" sz="2800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F9403A5-754F-628A-DF11-EC39FAE30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61" y="289281"/>
            <a:ext cx="10599304" cy="554696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B8E897-C31C-DE41-866B-EE80DD070EAC}"/>
              </a:ext>
            </a:extLst>
          </p:cNvPr>
          <p:cNvSpPr txBox="1"/>
          <p:nvPr/>
        </p:nvSpPr>
        <p:spPr>
          <a:xfrm>
            <a:off x="216925" y="177914"/>
            <a:ext cx="4424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3" name="Стрелка: вправо 2">
            <a:hlinkClick r:id="rId6" action="ppaction://hlinksldjump"/>
            <a:extLst>
              <a:ext uri="{FF2B5EF4-FFF2-40B4-BE49-F238E27FC236}">
                <a16:creationId xmlns:a16="http://schemas.microsoft.com/office/drawing/2014/main" id="{56E84051-3982-90B8-9B9F-137683FCE98C}"/>
              </a:ext>
            </a:extLst>
          </p:cNvPr>
          <p:cNvSpPr/>
          <p:nvPr/>
        </p:nvSpPr>
        <p:spPr>
          <a:xfrm>
            <a:off x="11096517" y="6257187"/>
            <a:ext cx="717360" cy="48463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Фон - Для Викторины">
            <a:hlinkClick r:id="" action="ppaction://media"/>
            <a:extLst>
              <a:ext uri="{FF2B5EF4-FFF2-40B4-BE49-F238E27FC236}">
                <a16:creationId xmlns:a16="http://schemas.microsoft.com/office/drawing/2014/main" id="{F36A5330-D7FA-A2BD-4F34-9E10F0327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7229" y="6215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0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9263D72-C9E5-F141-7F8A-BD749361D3D5}"/>
              </a:ext>
            </a:extLst>
          </p:cNvPr>
          <p:cNvSpPr txBox="1"/>
          <p:nvPr/>
        </p:nvSpPr>
        <p:spPr>
          <a:xfrm>
            <a:off x="521529" y="913595"/>
            <a:ext cx="1129234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002060"/>
                </a:solidFill>
              </a:rPr>
              <a:t>В апреле 1942 года немецкие самолеты разбрасывали над советскими частями листовки: «Ленинград-город мертвых. Мы не берем его пока, потому что боимся трупной эпидемии. Мы стерли этот город с лица земли». А спустя несколько дней немцы с ужасом слушали из приемника радиотрансляцию из «города мертвых». Этой трансляцией ленинградцы нанесли сильнейший удар по немцам, даже сильнее бомбёжки. </a:t>
            </a:r>
          </a:p>
          <a:p>
            <a:pPr algn="just"/>
            <a:endParaRPr lang="ru-RU" sz="2800" dirty="0">
              <a:solidFill>
                <a:srgbClr val="002060"/>
              </a:solidFill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</a:rPr>
              <a:t>Что это было? На чем основывалось это мнение.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D29AEB-9D5D-57CE-CBF7-4D396A02F1E3}"/>
              </a:ext>
            </a:extLst>
          </p:cNvPr>
          <p:cNvSpPr txBox="1"/>
          <p:nvPr/>
        </p:nvSpPr>
        <p:spPr>
          <a:xfrm>
            <a:off x="1900709" y="6036909"/>
            <a:ext cx="89246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Трансляция по радио футбольного матча – «матч жизни»</a:t>
            </a:r>
            <a:endParaRPr lang="ru-RU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E4BACC3F-8E55-DFB7-FCB2-71C93F2D1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865" y="0"/>
            <a:ext cx="8067675" cy="572452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6C9671-FB69-1016-62F9-1BAACDC4271D}"/>
              </a:ext>
            </a:extLst>
          </p:cNvPr>
          <p:cNvSpPr txBox="1"/>
          <p:nvPr/>
        </p:nvSpPr>
        <p:spPr>
          <a:xfrm>
            <a:off x="216925" y="177914"/>
            <a:ext cx="4424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3" name="Стрелка: вправо 2">
            <a:hlinkClick r:id="rId6" action="ppaction://hlinksldjump"/>
            <a:extLst>
              <a:ext uri="{FF2B5EF4-FFF2-40B4-BE49-F238E27FC236}">
                <a16:creationId xmlns:a16="http://schemas.microsoft.com/office/drawing/2014/main" id="{7AFB1AE9-0D00-D374-A462-2992AA6D69F5}"/>
              </a:ext>
            </a:extLst>
          </p:cNvPr>
          <p:cNvSpPr/>
          <p:nvPr/>
        </p:nvSpPr>
        <p:spPr>
          <a:xfrm>
            <a:off x="11096517" y="6257187"/>
            <a:ext cx="717360" cy="48463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Фон - Для Викторины">
            <a:hlinkClick r:id="" action="ppaction://media"/>
            <a:extLst>
              <a:ext uri="{FF2B5EF4-FFF2-40B4-BE49-F238E27FC236}">
                <a16:creationId xmlns:a16="http://schemas.microsoft.com/office/drawing/2014/main" id="{5BFB29EA-7C2B-7969-7D7E-E9BBD586D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9377" y="61927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0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9D3486-D312-E86E-CFE6-2F22454B6CC8}"/>
              </a:ext>
            </a:extLst>
          </p:cNvPr>
          <p:cNvSpPr txBox="1"/>
          <p:nvPr/>
        </p:nvSpPr>
        <p:spPr>
          <a:xfrm>
            <a:off x="727588" y="1056650"/>
            <a:ext cx="6518786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altLang="ru-RU" sz="2500" dirty="0">
                <a:solidFill>
                  <a:srgbClr val="002060"/>
                </a:solidFill>
              </a:rPr>
              <a:t>В отделе рукописи Публичной библиотеки хранится «Поваренная книга Блокады». В ней рассказана как приготовить блокадную еду из малосъедобных суррогатов, ремней и кожи. А также подробно объясняется как приготовить напиток из хвои. </a:t>
            </a:r>
          </a:p>
          <a:p>
            <a:pPr algn="just"/>
            <a:endParaRPr lang="ru-RU" altLang="ru-RU" sz="2500" dirty="0">
              <a:solidFill>
                <a:srgbClr val="002060"/>
              </a:solidFill>
            </a:endParaRPr>
          </a:p>
          <a:p>
            <a:pPr algn="just"/>
            <a:r>
              <a:rPr lang="ru-RU" altLang="ru-RU" sz="2500" dirty="0">
                <a:solidFill>
                  <a:srgbClr val="002060"/>
                </a:solidFill>
              </a:rPr>
              <a:t>С какой целью его варили в блокадном Ленинграде?</a:t>
            </a:r>
            <a:endParaRPr lang="ru-RU" sz="25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8EB75D-2FBC-70A5-73D0-E7F03D63F48F}"/>
              </a:ext>
            </a:extLst>
          </p:cNvPr>
          <p:cNvSpPr txBox="1"/>
          <p:nvPr/>
        </p:nvSpPr>
        <p:spPr>
          <a:xfrm>
            <a:off x="1170655" y="4821014"/>
            <a:ext cx="1028454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600" b="0" i="0" dirty="0">
                <a:solidFill>
                  <a:srgbClr val="002060"/>
                </a:solidFill>
                <a:effectLst/>
              </a:rPr>
              <a:t>Приготовление хвойного витаминного напитка необходимого для борьбы с цингой, вызванный дефицитом витамина </a:t>
            </a:r>
            <a:r>
              <a:rPr lang="en-US" sz="2600" b="0" i="0" dirty="0">
                <a:solidFill>
                  <a:srgbClr val="002060"/>
                </a:solidFill>
                <a:effectLst/>
              </a:rPr>
              <a:t>C</a:t>
            </a:r>
            <a:r>
              <a:rPr lang="ru-RU" sz="2600" b="0" i="0" dirty="0">
                <a:solidFill>
                  <a:srgbClr val="002060"/>
                </a:solidFill>
                <a:effectLst/>
              </a:rPr>
              <a:t>, а также напиток использовался как обезболивающее и противомикробное средство.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79A528-892D-D4A4-3D64-1E56EBAF5973}"/>
              </a:ext>
            </a:extLst>
          </p:cNvPr>
          <p:cNvSpPr txBox="1"/>
          <p:nvPr/>
        </p:nvSpPr>
        <p:spPr>
          <a:xfrm>
            <a:off x="216925" y="177914"/>
            <a:ext cx="4424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6CB06E75-94C8-3396-686D-C9D851161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013" y="439524"/>
            <a:ext cx="4689987" cy="396240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>
            <a:extLst>
              <a:ext uri="{FF2B5EF4-FFF2-40B4-BE49-F238E27FC236}">
                <a16:creationId xmlns:a16="http://schemas.microsoft.com/office/drawing/2014/main" id="{51EE20D4-C7E6-EA66-83B1-B9F245B03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78" y="441636"/>
            <a:ext cx="6037006" cy="455146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: вправо 4">
            <a:hlinkClick r:id="rId7" action="ppaction://hlinksldjump"/>
            <a:extLst>
              <a:ext uri="{FF2B5EF4-FFF2-40B4-BE49-F238E27FC236}">
                <a16:creationId xmlns:a16="http://schemas.microsoft.com/office/drawing/2014/main" id="{7A147F74-8E63-18B2-19AD-2C70D533DE12}"/>
              </a:ext>
            </a:extLst>
          </p:cNvPr>
          <p:cNvSpPr/>
          <p:nvPr/>
        </p:nvSpPr>
        <p:spPr>
          <a:xfrm>
            <a:off x="11096517" y="6257187"/>
            <a:ext cx="717360" cy="48463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Фон - Для Викторины">
            <a:hlinkClick r:id="" action="ppaction://media"/>
            <a:extLst>
              <a:ext uri="{FF2B5EF4-FFF2-40B4-BE49-F238E27FC236}">
                <a16:creationId xmlns:a16="http://schemas.microsoft.com/office/drawing/2014/main" id="{2644ACB2-460C-1571-C0D4-A3943A4B79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1111" y="62571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4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4D419EC-569A-A7BD-4F7A-D28D8A30DE02}"/>
              </a:ext>
            </a:extLst>
          </p:cNvPr>
          <p:cNvSpPr txBox="1"/>
          <p:nvPr/>
        </p:nvSpPr>
        <p:spPr>
          <a:xfrm>
            <a:off x="754028" y="1326964"/>
            <a:ext cx="10988744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500" dirty="0">
                <a:solidFill>
                  <a:srgbClr val="002060"/>
                </a:solidFill>
              </a:rPr>
              <a:t>Современные системы ПВО в считанные секунды могут перехватить вражеский самолёт и отправить его в небытие одним-единственным залпом. Но компьютеры появились лишь в середине XX века, да и ракеты - не слишком давнее изобретение. В блокадном Ленинграде тоже было грозное оружие, которое помогало защитить город от вражеских самолетов. </a:t>
            </a:r>
          </a:p>
          <a:p>
            <a:pPr algn="just"/>
            <a:endParaRPr lang="ru-RU" sz="2500" dirty="0">
              <a:solidFill>
                <a:srgbClr val="002060"/>
              </a:solidFill>
            </a:endParaRPr>
          </a:p>
          <a:p>
            <a:pPr algn="just"/>
            <a:r>
              <a:rPr lang="ru-RU" sz="2500" dirty="0">
                <a:solidFill>
                  <a:srgbClr val="002060"/>
                </a:solidFill>
              </a:rPr>
              <a:t>С помощью чего боролись с самолетами в блокадном Ленинграде? 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B4956F51-BE3F-1341-08A6-D8FDEFA71B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823AAF-0DBF-F10D-8735-03DBD1FC3ACB}"/>
              </a:ext>
            </a:extLst>
          </p:cNvPr>
          <p:cNvSpPr txBox="1"/>
          <p:nvPr/>
        </p:nvSpPr>
        <p:spPr>
          <a:xfrm>
            <a:off x="216925" y="177914"/>
            <a:ext cx="4424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FC6F080-A43D-91D2-0516-5AD15D8E0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675" y="439524"/>
            <a:ext cx="6688650" cy="516812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796A69-9086-2B13-51DF-1D7B6D773B48}"/>
              </a:ext>
            </a:extLst>
          </p:cNvPr>
          <p:cNvSpPr txBox="1"/>
          <p:nvPr/>
        </p:nvSpPr>
        <p:spPr>
          <a:xfrm>
            <a:off x="5437239" y="5905186"/>
            <a:ext cx="228108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500" dirty="0">
                <a:solidFill>
                  <a:srgbClr val="002060"/>
                </a:solidFill>
              </a:rPr>
              <a:t> Аэростаты</a:t>
            </a:r>
          </a:p>
        </p:txBody>
      </p:sp>
      <p:sp>
        <p:nvSpPr>
          <p:cNvPr id="12" name="Стрелка: вправо 11">
            <a:hlinkClick r:id="rId6" action="ppaction://hlinksldjump"/>
            <a:extLst>
              <a:ext uri="{FF2B5EF4-FFF2-40B4-BE49-F238E27FC236}">
                <a16:creationId xmlns:a16="http://schemas.microsoft.com/office/drawing/2014/main" id="{D7EF3EE1-9AE4-5025-082D-6156826ADCB8}"/>
              </a:ext>
            </a:extLst>
          </p:cNvPr>
          <p:cNvSpPr/>
          <p:nvPr/>
        </p:nvSpPr>
        <p:spPr>
          <a:xfrm>
            <a:off x="11253833" y="6180255"/>
            <a:ext cx="717360" cy="48463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Фон - Для Викторины">
            <a:hlinkClick r:id="" action="ppaction://media"/>
            <a:extLst>
              <a:ext uri="{FF2B5EF4-FFF2-40B4-BE49-F238E27FC236}">
                <a16:creationId xmlns:a16="http://schemas.microsoft.com/office/drawing/2014/main" id="{852DAF3A-02F7-B67C-417F-70CCF03C62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0346" y="61437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6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C6E1977-C0DC-7CCA-2E5E-B738C22DADF8}"/>
              </a:ext>
            </a:extLst>
          </p:cNvPr>
          <p:cNvSpPr txBox="1"/>
          <p:nvPr/>
        </p:nvSpPr>
        <p:spPr>
          <a:xfrm>
            <a:off x="5943600" y="1138659"/>
            <a:ext cx="6096000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нужно - не мертвым!</a:t>
            </a:r>
          </a:p>
          <a:p>
            <a:pPr algn="ctr"/>
            <a:r>
              <a:rPr lang="ru-RU" sz="1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</a:p>
          <a:p>
            <a:pPr algn="ctr"/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Это надо - живым! </a:t>
            </a:r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283CBE44-10AE-F803-2EF6-3B818038C0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C05E6FA5-C571-4963-986C-EB8C53DB3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02" y="3246450"/>
            <a:ext cx="5406766" cy="361155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39607024-6769-55FB-26CB-E100489E7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28619" cy="377558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77FE5952-BC8A-4F20-CFE9-BA7797E3D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844" y="3082412"/>
            <a:ext cx="6712156" cy="377558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022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B4956F51-BE3F-1341-08A6-D8FDEFA71B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823AAF-0DBF-F10D-8735-03DBD1FC3ACB}"/>
              </a:ext>
            </a:extLst>
          </p:cNvPr>
          <p:cNvSpPr txBox="1"/>
          <p:nvPr/>
        </p:nvSpPr>
        <p:spPr>
          <a:xfrm>
            <a:off x="216925" y="177914"/>
            <a:ext cx="4424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86F443-BD8A-6014-ECDD-6FAD8D18B40F}"/>
              </a:ext>
            </a:extLst>
          </p:cNvPr>
          <p:cNvSpPr txBox="1"/>
          <p:nvPr/>
        </p:nvSpPr>
        <p:spPr>
          <a:xfrm>
            <a:off x="870153" y="875473"/>
            <a:ext cx="10918723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500" dirty="0">
                <a:solidFill>
                  <a:srgbClr val="002060"/>
                </a:solidFill>
              </a:rPr>
              <a:t>Летом 1941 года немцы стремительно наступали. В этих условиях одной из важнейших задач стала эвакуация за Урал культурных ценностей из музеев города Ленинграда. Многое успели вывести, но в пригородных дворцах-музеях находилось еще много ценностей, которые не успевали эвакуировать. Местом хранения оставшихся музейных ценностей был выбран  крупнейший православный храм города. Благодаря храму в годы Великой Отечественной войны в его подвалах удалось сохранить немало бесценных шедевров. </a:t>
            </a:r>
          </a:p>
          <a:p>
            <a:pPr algn="just"/>
            <a:endParaRPr lang="ru-RU" sz="2500" dirty="0">
              <a:solidFill>
                <a:srgbClr val="002060"/>
              </a:solidFill>
            </a:endParaRPr>
          </a:p>
          <a:p>
            <a:pPr algn="just"/>
            <a:r>
              <a:rPr lang="ru-RU" sz="2500" dirty="0">
                <a:solidFill>
                  <a:srgbClr val="002060"/>
                </a:solidFill>
              </a:rPr>
              <a:t>Назовите православный храм в котором удалось сохранить немало бесценных шедевров.</a:t>
            </a:r>
          </a:p>
        </p:txBody>
      </p:sp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6BA109DC-70AB-3739-24BD-79F90B227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587" y="177914"/>
            <a:ext cx="8459225" cy="560402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AE891A-3C4D-7802-65B1-6B6902FEF6CB}"/>
              </a:ext>
            </a:extLst>
          </p:cNvPr>
          <p:cNvSpPr txBox="1"/>
          <p:nvPr/>
        </p:nvSpPr>
        <p:spPr>
          <a:xfrm>
            <a:off x="4318817" y="6002445"/>
            <a:ext cx="417871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Исаакиевский собор</a:t>
            </a:r>
            <a:endParaRPr lang="ru-RU" dirty="0"/>
          </a:p>
        </p:txBody>
      </p:sp>
      <p:sp>
        <p:nvSpPr>
          <p:cNvPr id="4" name="Стрелка: вправо 3">
            <a:hlinkClick r:id="rId6" action="ppaction://hlinksldjump"/>
            <a:extLst>
              <a:ext uri="{FF2B5EF4-FFF2-40B4-BE49-F238E27FC236}">
                <a16:creationId xmlns:a16="http://schemas.microsoft.com/office/drawing/2014/main" id="{FEEDF5D9-D814-EFFD-7320-5A79C8357B67}"/>
              </a:ext>
            </a:extLst>
          </p:cNvPr>
          <p:cNvSpPr/>
          <p:nvPr/>
        </p:nvSpPr>
        <p:spPr>
          <a:xfrm>
            <a:off x="11253833" y="6180255"/>
            <a:ext cx="717360" cy="48463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Фон - Для Викторины">
            <a:hlinkClick r:id="" action="ppaction://media"/>
            <a:extLst>
              <a:ext uri="{FF2B5EF4-FFF2-40B4-BE49-F238E27FC236}">
                <a16:creationId xmlns:a16="http://schemas.microsoft.com/office/drawing/2014/main" id="{3DF844B7-5C62-3413-A7DB-0FD99FEF1A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9377" y="61106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5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EA2478F-2AE0-B9E0-81A2-7E8A72AC43EE}"/>
              </a:ext>
            </a:extLst>
          </p:cNvPr>
          <p:cNvSpPr txBox="1"/>
          <p:nvPr/>
        </p:nvSpPr>
        <p:spPr>
          <a:xfrm>
            <a:off x="829654" y="555450"/>
            <a:ext cx="1106737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500" dirty="0">
                <a:solidFill>
                  <a:srgbClr val="002060"/>
                </a:solidFill>
              </a:rPr>
              <a:t>Во время блокады Ленинграда шутили, что эти изделия в осажденном городе делают Кировский завод и Кировский театр (Мариинский театр). Изделия были примерно одинакового размера, но очень существенно отличались по массе.  Да и в обслуживании изделие Кировского театра было явно попроще. </a:t>
            </a:r>
          </a:p>
          <a:p>
            <a:pPr algn="just"/>
            <a:endParaRPr lang="ru-RU" sz="2500" dirty="0">
              <a:solidFill>
                <a:srgbClr val="002060"/>
              </a:solidFill>
            </a:endParaRPr>
          </a:p>
          <a:p>
            <a:pPr algn="just"/>
            <a:r>
              <a:rPr lang="ru-RU" sz="2500" dirty="0">
                <a:solidFill>
                  <a:srgbClr val="002060"/>
                </a:solidFill>
              </a:rPr>
              <a:t>Что это было? 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141BEA5-E058-5D6B-0304-679ADD2AD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77" y="2956107"/>
            <a:ext cx="5564442" cy="388913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EFCC72BA-E1CD-A400-FC5D-27C1010C5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819" y="3137162"/>
            <a:ext cx="5564442" cy="370807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69978C12-AAAB-49AE-7C07-1BEE60FB3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476" y="177914"/>
            <a:ext cx="9663734" cy="630624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27E84A-2429-6FE6-F51C-C5EEC70AF9D3}"/>
              </a:ext>
            </a:extLst>
          </p:cNvPr>
          <p:cNvSpPr txBox="1"/>
          <p:nvPr/>
        </p:nvSpPr>
        <p:spPr>
          <a:xfrm>
            <a:off x="216925" y="177914"/>
            <a:ext cx="4424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4" name="Стрелка: вправо 3">
            <a:hlinkClick r:id="rId8" action="ppaction://hlinksldjump"/>
            <a:extLst>
              <a:ext uri="{FF2B5EF4-FFF2-40B4-BE49-F238E27FC236}">
                <a16:creationId xmlns:a16="http://schemas.microsoft.com/office/drawing/2014/main" id="{E07059C1-601F-4706-2D7E-6D275132AEE2}"/>
              </a:ext>
            </a:extLst>
          </p:cNvPr>
          <p:cNvSpPr/>
          <p:nvPr/>
        </p:nvSpPr>
        <p:spPr>
          <a:xfrm>
            <a:off x="11253833" y="6180255"/>
            <a:ext cx="717360" cy="48463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Фон - Для Викторины">
            <a:hlinkClick r:id="" action="ppaction://media"/>
            <a:extLst>
              <a:ext uri="{FF2B5EF4-FFF2-40B4-BE49-F238E27FC236}">
                <a16:creationId xmlns:a16="http://schemas.microsoft.com/office/drawing/2014/main" id="{168AE28F-C737-D1FA-FE39-DC273088FD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9689" y="61927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5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EA2478F-2AE0-B9E0-81A2-7E8A72AC43EE}"/>
              </a:ext>
            </a:extLst>
          </p:cNvPr>
          <p:cNvSpPr txBox="1"/>
          <p:nvPr/>
        </p:nvSpPr>
        <p:spPr>
          <a:xfrm>
            <a:off x="659377" y="701134"/>
            <a:ext cx="1131569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600" dirty="0">
                <a:solidFill>
                  <a:srgbClr val="002060"/>
                </a:solidFill>
              </a:rPr>
              <a:t>В января 1943 года, советские воска прорвали блокаду Ленинграда, и освободили от врага всё южное побережье Ладожского озера. Сухопутная связь с Ленинграда со страной была восстановлена. В тот же день Государственный комитет обороны принял постановление о строительстве на освобождённом побережье Ладоги временной железной дороги длинной 33 километра. В сильный мороз и под вражескими обстрелами в пробитом советскими войсками коридоре в кратчайшие сроки была проложена железная дорога. Дорога позволила существенно расширить снабжение Ленинграда, который ещё был частично блокирован гитлеровскими войсками. </a:t>
            </a:r>
          </a:p>
          <a:p>
            <a:pPr algn="just"/>
            <a:endParaRPr lang="ru-RU" sz="2600" dirty="0">
              <a:solidFill>
                <a:srgbClr val="002060"/>
              </a:solidFill>
            </a:endParaRPr>
          </a:p>
          <a:p>
            <a:pPr algn="just"/>
            <a:r>
              <a:rPr lang="ru-RU" sz="2600" dirty="0">
                <a:solidFill>
                  <a:srgbClr val="002060"/>
                </a:solidFill>
              </a:rPr>
              <a:t>Какое неофициальное название получила временная железная дорога, построенная в январе 1943 года после прорыва блокады?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27E84A-2429-6FE6-F51C-C5EEC70AF9D3}"/>
              </a:ext>
            </a:extLst>
          </p:cNvPr>
          <p:cNvSpPr txBox="1"/>
          <p:nvPr/>
        </p:nvSpPr>
        <p:spPr>
          <a:xfrm>
            <a:off x="216925" y="177914"/>
            <a:ext cx="4424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C8F0A6-AC17-E171-9F03-89A08A662A0A}"/>
              </a:ext>
            </a:extLst>
          </p:cNvPr>
          <p:cNvSpPr txBox="1"/>
          <p:nvPr/>
        </p:nvSpPr>
        <p:spPr>
          <a:xfrm>
            <a:off x="4458929" y="6004729"/>
            <a:ext cx="37165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«Дорога победы»</a:t>
            </a:r>
            <a:endParaRPr lang="ru-RU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745254B-D9B0-33F8-7CE7-A179AF813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07" y="448806"/>
            <a:ext cx="11618686" cy="526318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: вправо 7">
            <a:hlinkClick r:id="rId6" action="ppaction://hlinksldjump"/>
            <a:extLst>
              <a:ext uri="{FF2B5EF4-FFF2-40B4-BE49-F238E27FC236}">
                <a16:creationId xmlns:a16="http://schemas.microsoft.com/office/drawing/2014/main" id="{9EEF4C84-B6C4-6308-FBBF-5B620DD492B9}"/>
              </a:ext>
            </a:extLst>
          </p:cNvPr>
          <p:cNvSpPr/>
          <p:nvPr/>
        </p:nvSpPr>
        <p:spPr>
          <a:xfrm>
            <a:off x="11253833" y="6180255"/>
            <a:ext cx="717360" cy="48463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Фон - Для Викторины">
            <a:hlinkClick r:id="" action="ppaction://media"/>
            <a:extLst>
              <a:ext uri="{FF2B5EF4-FFF2-40B4-BE49-F238E27FC236}">
                <a16:creationId xmlns:a16="http://schemas.microsoft.com/office/drawing/2014/main" id="{2510568E-BB4B-6D1E-FF54-426EB00AE7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9377" y="61747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5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4D419EC-569A-A7BD-4F7A-D28D8A30DE02}"/>
              </a:ext>
            </a:extLst>
          </p:cNvPr>
          <p:cNvSpPr txBox="1"/>
          <p:nvPr/>
        </p:nvSpPr>
        <p:spPr>
          <a:xfrm>
            <a:off x="742335" y="701134"/>
            <a:ext cx="11012129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500" dirty="0">
                <a:solidFill>
                  <a:srgbClr val="002060"/>
                </a:solidFill>
              </a:rPr>
              <a:t>В 1941 г. была проведена большая работа по защите памятников Ленинграда от авианалетов. Самые ценные были обложены несколькими рядами мешков с песком и зашиты фанерными щитами. Однако некоторые статуи остались некрытыми. Штаб обороны города решил, что они должны стоять среди бомбежек и обстрелов на боевом посту. Мимо памятников проходили на близкий фронт батальоны морской пехоты, дивизии ополченцев. Можно сказать, что эти памятники выстояли блокаду вместе с живыми. </a:t>
            </a:r>
          </a:p>
          <a:p>
            <a:pPr algn="just"/>
            <a:endParaRPr lang="ru-RU" sz="2500" dirty="0">
              <a:solidFill>
                <a:srgbClr val="002060"/>
              </a:solidFill>
            </a:endParaRPr>
          </a:p>
          <a:p>
            <a:pPr algn="just"/>
            <a:r>
              <a:rPr lang="ru-RU" sz="2500" dirty="0">
                <a:solidFill>
                  <a:srgbClr val="002060"/>
                </a:solidFill>
              </a:rPr>
              <a:t>Что это за памятники?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B4956F51-BE3F-1341-08A6-D8FDEFA71B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823AAF-0DBF-F10D-8735-03DBD1FC3ACB}"/>
              </a:ext>
            </a:extLst>
          </p:cNvPr>
          <p:cNvSpPr txBox="1"/>
          <p:nvPr/>
        </p:nvSpPr>
        <p:spPr>
          <a:xfrm>
            <a:off x="216925" y="177914"/>
            <a:ext cx="4424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D2F9F-1EEC-CA59-392F-132BD8D49D76}"/>
              </a:ext>
            </a:extLst>
          </p:cNvPr>
          <p:cNvSpPr txBox="1"/>
          <p:nvPr/>
        </p:nvSpPr>
        <p:spPr>
          <a:xfrm>
            <a:off x="1426293" y="5179056"/>
            <a:ext cx="992996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90170" algn="just"/>
            <a:r>
              <a:rPr lang="ru-RU" sz="2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Это памятники великим полководцам: памятник А. В. Суворову на Марсовом поле, памятники М. И. Кутузову и М. Б. Барклаю де Толли у Казанского собора. Вдохновляя защитников го рода.</a:t>
            </a:r>
            <a:endParaRPr lang="ru-RU" sz="2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4BC70DD-1042-2A1F-DB6C-66CAF4F4C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51" y="142600"/>
            <a:ext cx="3342967" cy="497472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BBE40FE1-EC36-A530-CA61-0DBC9C1B2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934" y="168896"/>
            <a:ext cx="3720848" cy="496266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1DFE3442-F473-B659-8565-C462D13E5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343" y="168896"/>
            <a:ext cx="3724294" cy="496266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: вправо 3">
            <a:hlinkClick r:id="rId8" action="ppaction://hlinksldjump"/>
            <a:extLst>
              <a:ext uri="{FF2B5EF4-FFF2-40B4-BE49-F238E27FC236}">
                <a16:creationId xmlns:a16="http://schemas.microsoft.com/office/drawing/2014/main" id="{798C9DF3-B1AE-F817-8469-541D9BA55B05}"/>
              </a:ext>
            </a:extLst>
          </p:cNvPr>
          <p:cNvSpPr/>
          <p:nvPr/>
        </p:nvSpPr>
        <p:spPr>
          <a:xfrm>
            <a:off x="11253833" y="6180255"/>
            <a:ext cx="717360" cy="48463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Фон - Для Викторины">
            <a:hlinkClick r:id="" action="ppaction://media"/>
            <a:extLst>
              <a:ext uri="{FF2B5EF4-FFF2-40B4-BE49-F238E27FC236}">
                <a16:creationId xmlns:a16="http://schemas.microsoft.com/office/drawing/2014/main" id="{F7C615C9-C262-3D10-9C5F-E0B0A4393E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940" y="62280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9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EA2478F-2AE0-B9E0-81A2-7E8A72AC43EE}"/>
              </a:ext>
            </a:extLst>
          </p:cNvPr>
          <p:cNvSpPr txBox="1"/>
          <p:nvPr/>
        </p:nvSpPr>
        <p:spPr>
          <a:xfrm>
            <a:off x="659377" y="873145"/>
            <a:ext cx="1130709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500" dirty="0">
                <a:solidFill>
                  <a:srgbClr val="002060"/>
                </a:solidFill>
              </a:rPr>
              <a:t>Это было самое безопасное место в Ленинграде. Туда не долетали снаряды, и в этом районе не было заводов, которые могли быть подвергнуты бомбардировке. </a:t>
            </a:r>
          </a:p>
          <a:p>
            <a:pPr algn="just"/>
            <a:endParaRPr lang="ru-RU" sz="2500" dirty="0">
              <a:solidFill>
                <a:srgbClr val="002060"/>
              </a:solidFill>
            </a:endParaRPr>
          </a:p>
          <a:p>
            <a:pPr algn="just"/>
            <a:r>
              <a:rPr lang="ru-RU" sz="2500" dirty="0">
                <a:solidFill>
                  <a:srgbClr val="002060"/>
                </a:solidFill>
              </a:rPr>
              <a:t>Для чего было выбрано это место в декабре 1941 года? Как оно названо сейчас?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97C795-8B24-057B-C48E-EB48B121B8B9}"/>
              </a:ext>
            </a:extLst>
          </p:cNvPr>
          <p:cNvSpPr txBox="1"/>
          <p:nvPr/>
        </p:nvSpPr>
        <p:spPr>
          <a:xfrm>
            <a:off x="1592827" y="5791158"/>
            <a:ext cx="923249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массового захоронения жертв блокады Ленинграда и воинов Ленинградского фронта. Пискаревское мемориальное кладбище.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5AB1F600-C61D-5772-4114-7384B82F9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045" y="177914"/>
            <a:ext cx="7698658" cy="553934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4275BE-53EB-B31B-7015-064EE5356C5C}"/>
              </a:ext>
            </a:extLst>
          </p:cNvPr>
          <p:cNvSpPr txBox="1"/>
          <p:nvPr/>
        </p:nvSpPr>
        <p:spPr>
          <a:xfrm>
            <a:off x="216925" y="177914"/>
            <a:ext cx="4424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3" name="Стрелка: вправо 2">
            <a:hlinkClick r:id="rId6" action="ppaction://hlinksldjump"/>
            <a:extLst>
              <a:ext uri="{FF2B5EF4-FFF2-40B4-BE49-F238E27FC236}">
                <a16:creationId xmlns:a16="http://schemas.microsoft.com/office/drawing/2014/main" id="{A8FC5ED5-6FAE-7F34-6C79-0A9296BCC8E2}"/>
              </a:ext>
            </a:extLst>
          </p:cNvPr>
          <p:cNvSpPr/>
          <p:nvPr/>
        </p:nvSpPr>
        <p:spPr>
          <a:xfrm>
            <a:off x="11096517" y="6257187"/>
            <a:ext cx="717360" cy="48463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Фон - Для Викторины">
            <a:hlinkClick r:id="" action="ppaction://media"/>
            <a:extLst>
              <a:ext uri="{FF2B5EF4-FFF2-40B4-BE49-F238E27FC236}">
                <a16:creationId xmlns:a16="http://schemas.microsoft.com/office/drawing/2014/main" id="{3D8688B5-F425-BA62-1D9F-517B4C2AFF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8151" y="61655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8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EA2478F-2AE0-B9E0-81A2-7E8A72AC43EE}"/>
              </a:ext>
            </a:extLst>
          </p:cNvPr>
          <p:cNvSpPr txBox="1"/>
          <p:nvPr/>
        </p:nvSpPr>
        <p:spPr>
          <a:xfrm>
            <a:off x="363795" y="1881006"/>
            <a:ext cx="701039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600" dirty="0">
                <a:solidFill>
                  <a:srgbClr val="002060"/>
                </a:solidFill>
              </a:rPr>
              <a:t>Этот памятник установлен в память о погибших детях блокадного Ленинграда. </a:t>
            </a:r>
          </a:p>
          <a:p>
            <a:pPr algn="just"/>
            <a:endParaRPr lang="ru-RU" sz="2600" dirty="0">
              <a:solidFill>
                <a:srgbClr val="002060"/>
              </a:solidFill>
            </a:endParaRPr>
          </a:p>
          <a:p>
            <a:pPr algn="just"/>
            <a:r>
              <a:rPr lang="ru-RU" sz="2600" dirty="0">
                <a:solidFill>
                  <a:srgbClr val="002060"/>
                </a:solidFill>
              </a:rPr>
              <a:t>Как он называется?</a:t>
            </a:r>
          </a:p>
        </p:txBody>
      </p:sp>
      <p:pic>
        <p:nvPicPr>
          <p:cNvPr id="12298" name="Picture 10">
            <a:extLst>
              <a:ext uri="{FF2B5EF4-FFF2-40B4-BE49-F238E27FC236}">
                <a16:creationId xmlns:a16="http://schemas.microsoft.com/office/drawing/2014/main" id="{4036E5B5-C3AD-5D95-6D5C-E1E3080B1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309" y="177915"/>
            <a:ext cx="4588228" cy="613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CB955F-1C46-0383-1223-686090609721}"/>
              </a:ext>
            </a:extLst>
          </p:cNvPr>
          <p:cNvSpPr txBox="1"/>
          <p:nvPr/>
        </p:nvSpPr>
        <p:spPr>
          <a:xfrm>
            <a:off x="2465186" y="5150631"/>
            <a:ext cx="34904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i="0" dirty="0">
                <a:solidFill>
                  <a:srgbClr val="002060"/>
                </a:solidFill>
                <a:effectLst/>
              </a:rPr>
              <a:t>«Цветок жизни»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02B220-7A3D-9DEC-015E-73643A99E198}"/>
              </a:ext>
            </a:extLst>
          </p:cNvPr>
          <p:cNvSpPr txBox="1"/>
          <p:nvPr/>
        </p:nvSpPr>
        <p:spPr>
          <a:xfrm>
            <a:off x="216925" y="177914"/>
            <a:ext cx="4424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3" name="Стрелка: вправо 2">
            <a:hlinkClick r:id="rId6" action="ppaction://hlinksldjump"/>
            <a:extLst>
              <a:ext uri="{FF2B5EF4-FFF2-40B4-BE49-F238E27FC236}">
                <a16:creationId xmlns:a16="http://schemas.microsoft.com/office/drawing/2014/main" id="{15317492-D4CF-E56B-5023-D728D3B42120}"/>
              </a:ext>
            </a:extLst>
          </p:cNvPr>
          <p:cNvSpPr/>
          <p:nvPr/>
        </p:nvSpPr>
        <p:spPr>
          <a:xfrm>
            <a:off x="11096517" y="6257187"/>
            <a:ext cx="717360" cy="48463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Фон - Для Викторины">
            <a:hlinkClick r:id="" action="ppaction://media"/>
            <a:extLst>
              <a:ext uri="{FF2B5EF4-FFF2-40B4-BE49-F238E27FC236}">
                <a16:creationId xmlns:a16="http://schemas.microsoft.com/office/drawing/2014/main" id="{6FD40A9A-1FF5-2F81-501E-6CC1ACD681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8151" y="61927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8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EA2478F-2AE0-B9E0-81A2-7E8A72AC43EE}"/>
              </a:ext>
            </a:extLst>
          </p:cNvPr>
          <p:cNvSpPr txBox="1"/>
          <p:nvPr/>
        </p:nvSpPr>
        <p:spPr>
          <a:xfrm>
            <a:off x="554907" y="968088"/>
            <a:ext cx="737972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500" dirty="0">
                <a:solidFill>
                  <a:srgbClr val="002060"/>
                </a:solidFill>
              </a:rPr>
              <a:t>Этот комплекс памятников, расположенный по границам блокадного кольца, создан по инициативе поэта Михаила Дудина с целью увековечить память его героических защитников. В него входят 29 монументов и зеленые насаждения на протяжении 200 километров. </a:t>
            </a:r>
          </a:p>
          <a:p>
            <a:pPr algn="just"/>
            <a:endParaRPr lang="ru-RU" sz="2500" dirty="0">
              <a:solidFill>
                <a:srgbClr val="002060"/>
              </a:solidFill>
            </a:endParaRPr>
          </a:p>
          <a:p>
            <a:pPr algn="just"/>
            <a:r>
              <a:rPr lang="ru-RU" sz="2500" dirty="0">
                <a:solidFill>
                  <a:srgbClr val="002060"/>
                </a:solidFill>
              </a:rPr>
              <a:t>Как называется этот мемориальный комплекс?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84F2F7-2126-C017-BFDF-49466D78F9AC}"/>
              </a:ext>
            </a:extLst>
          </p:cNvPr>
          <p:cNvSpPr txBox="1"/>
          <p:nvPr/>
        </p:nvSpPr>
        <p:spPr>
          <a:xfrm>
            <a:off x="2515410" y="5889912"/>
            <a:ext cx="43261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90170" algn="ctr"/>
            <a:r>
              <a:rPr lang="ru-RU" sz="2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«Зелёный пояс Славы».</a:t>
            </a:r>
            <a:endParaRPr lang="ru-RU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FF6ADF-47D8-8D4A-D911-BE0800A44D8E}"/>
              </a:ext>
            </a:extLst>
          </p:cNvPr>
          <p:cNvSpPr txBox="1"/>
          <p:nvPr/>
        </p:nvSpPr>
        <p:spPr>
          <a:xfrm>
            <a:off x="216925" y="177914"/>
            <a:ext cx="4424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pic>
        <p:nvPicPr>
          <p:cNvPr id="8194" name="Picture 2" descr="Надпись на мемориальном обелиске в Лигово">
            <a:extLst>
              <a:ext uri="{FF2B5EF4-FFF2-40B4-BE49-F238E27FC236}">
                <a16:creationId xmlns:a16="http://schemas.microsoft.com/office/drawing/2014/main" id="{7BCB8B68-4106-0B0B-0E8F-5EBE91C9D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891" y="298622"/>
            <a:ext cx="3754457" cy="279528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565EF284-B89D-3A11-F1E2-24FF505F6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527" y="3172569"/>
            <a:ext cx="3672040" cy="338680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: вправо 2">
            <a:hlinkClick r:id="rId7" action="ppaction://hlinksldjump"/>
            <a:extLst>
              <a:ext uri="{FF2B5EF4-FFF2-40B4-BE49-F238E27FC236}">
                <a16:creationId xmlns:a16="http://schemas.microsoft.com/office/drawing/2014/main" id="{63B3DF1A-8A95-C838-5579-0529B4324009}"/>
              </a:ext>
            </a:extLst>
          </p:cNvPr>
          <p:cNvSpPr/>
          <p:nvPr/>
        </p:nvSpPr>
        <p:spPr>
          <a:xfrm>
            <a:off x="11096517" y="6257187"/>
            <a:ext cx="717360" cy="48463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Фон - Для Викторины">
            <a:hlinkClick r:id="" action="ppaction://media"/>
            <a:extLst>
              <a:ext uri="{FF2B5EF4-FFF2-40B4-BE49-F238E27FC236}">
                <a16:creationId xmlns:a16="http://schemas.microsoft.com/office/drawing/2014/main" id="{08336075-F3D0-929C-52E3-4AB527A37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8123" y="6138383"/>
            <a:ext cx="487363" cy="48736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E978B2C-0A22-A701-CC9A-3E8E93685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11" y="687817"/>
            <a:ext cx="7733490" cy="478703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51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EA2478F-2AE0-B9E0-81A2-7E8A72AC43EE}"/>
              </a:ext>
            </a:extLst>
          </p:cNvPr>
          <p:cNvSpPr txBox="1"/>
          <p:nvPr/>
        </p:nvSpPr>
        <p:spPr>
          <a:xfrm>
            <a:off x="4056225" y="439524"/>
            <a:ext cx="7757652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600" dirty="0">
                <a:solidFill>
                  <a:srgbClr val="002060"/>
                </a:solidFill>
              </a:rPr>
              <a:t>Медаль «За оборону Ленинграда» имеет форму правильного круга диаметром 32 мм. На лицевой стороне медали, на фоне виднеющегося очертания здания Адмиралтейства, изображена группа красноармейцев, краснофлотцев, рабочих и работниц с винтовками наперевес. </a:t>
            </a:r>
          </a:p>
          <a:p>
            <a:pPr algn="just"/>
            <a:r>
              <a:rPr lang="ru-RU" sz="2600" dirty="0">
                <a:solidFill>
                  <a:srgbClr val="002060"/>
                </a:solidFill>
              </a:rPr>
              <a:t>Медаль при помощи ушка и кольца соединяется с пяти-угольной колодкой, обтянутой шёлковой лентой оливкового цвета с продольной зелёной полоской посередине шириной 2 мм.</a:t>
            </a:r>
          </a:p>
          <a:p>
            <a:pPr algn="just"/>
            <a:endParaRPr lang="ru-RU" sz="1200" dirty="0">
              <a:solidFill>
                <a:srgbClr val="002060"/>
              </a:solidFill>
            </a:endParaRPr>
          </a:p>
          <a:p>
            <a:pPr algn="just"/>
            <a:r>
              <a:rPr lang="ru-RU" sz="2600" dirty="0">
                <a:solidFill>
                  <a:srgbClr val="002060"/>
                </a:solidFill>
              </a:rPr>
              <a:t>Что символизируют цвета ленты на медали?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64F5F8-DF13-EFF6-B1F2-AC7A1F3EA2B6}"/>
              </a:ext>
            </a:extLst>
          </p:cNvPr>
          <p:cNvSpPr txBox="1"/>
          <p:nvPr/>
        </p:nvSpPr>
        <p:spPr>
          <a:xfrm>
            <a:off x="216925" y="177914"/>
            <a:ext cx="4424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5" name="Стрелка: вправо 4">
            <a:hlinkClick r:id="rId5" action="ppaction://hlinksldjump"/>
            <a:extLst>
              <a:ext uri="{FF2B5EF4-FFF2-40B4-BE49-F238E27FC236}">
                <a16:creationId xmlns:a16="http://schemas.microsoft.com/office/drawing/2014/main" id="{375BDF91-4FF2-BC11-2E81-D96242DAA51B}"/>
              </a:ext>
            </a:extLst>
          </p:cNvPr>
          <p:cNvSpPr/>
          <p:nvPr/>
        </p:nvSpPr>
        <p:spPr>
          <a:xfrm>
            <a:off x="11096517" y="6257187"/>
            <a:ext cx="717360" cy="48463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9F81BACA-3100-415B-E03F-5A96EAC06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23" y="608221"/>
            <a:ext cx="3481202" cy="607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F7CBA0-4BB0-6A43-EBF7-6A02018757DB}"/>
              </a:ext>
            </a:extLst>
          </p:cNvPr>
          <p:cNvSpPr txBox="1"/>
          <p:nvPr/>
        </p:nvSpPr>
        <p:spPr>
          <a:xfrm>
            <a:off x="4491158" y="2517016"/>
            <a:ext cx="69246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90170" algn="ctr"/>
            <a:r>
              <a:rPr lang="ru-RU" sz="2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Оливковый – победу, зеленый – жизнь.</a:t>
            </a:r>
            <a:endParaRPr lang="ru-RU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Фон - Для Викторины">
            <a:hlinkClick r:id="" action="ppaction://media"/>
            <a:extLst>
              <a:ext uri="{FF2B5EF4-FFF2-40B4-BE49-F238E27FC236}">
                <a16:creationId xmlns:a16="http://schemas.microsoft.com/office/drawing/2014/main" id="{EFC049C2-27F4-2E1E-93D5-E9EBB38D50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7145" y="62590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0C9C12-DD50-AD76-6E95-10E6EE884B17}"/>
              </a:ext>
            </a:extLst>
          </p:cNvPr>
          <p:cNvSpPr txBox="1"/>
          <p:nvPr/>
        </p:nvSpPr>
        <p:spPr>
          <a:xfrm>
            <a:off x="216925" y="177914"/>
            <a:ext cx="4424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7B3830-0961-0166-FEAF-89BFBA826159}"/>
              </a:ext>
            </a:extLst>
          </p:cNvPr>
          <p:cNvSpPr txBox="1"/>
          <p:nvPr/>
        </p:nvSpPr>
        <p:spPr>
          <a:xfrm>
            <a:off x="1570702" y="5845652"/>
            <a:ext cx="978309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500" dirty="0">
                <a:solidFill>
                  <a:srgbClr val="002060"/>
                </a:solidFill>
              </a:rPr>
              <a:t>«Граждане! При артобстреле эта сторона улицы наиболее опасна».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EF9C63-6272-2F42-6050-2B0010894870}"/>
              </a:ext>
            </a:extLst>
          </p:cNvPr>
          <p:cNvSpPr txBox="1"/>
          <p:nvPr/>
        </p:nvSpPr>
        <p:spPr>
          <a:xfrm>
            <a:off x="526641" y="865447"/>
            <a:ext cx="11287236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500" dirty="0">
                <a:solidFill>
                  <a:srgbClr val="002060"/>
                </a:solidFill>
              </a:rPr>
              <a:t>В память о героизме и мужестве ленинградцев в дни блокады, на стенах многих зданий сохранена эта надпись. Такие надписи наносились в блокадном Ленинграде, для обеспечения безопасности граждан. В настоящее время все надписи в Санкт-Петербурге сопровождаются мраморными памятными досками с текстом «В память о героизме и мужестве ленинградцев в дни 900-дневной блокады города сохранена эта надпись».</a:t>
            </a:r>
          </a:p>
          <a:p>
            <a:pPr algn="just"/>
            <a:endParaRPr lang="ru-RU" sz="2500" dirty="0">
              <a:solidFill>
                <a:srgbClr val="002060"/>
              </a:solidFill>
            </a:endParaRPr>
          </a:p>
          <a:p>
            <a:pPr algn="just"/>
            <a:r>
              <a:rPr lang="ru-RU" sz="2500" dirty="0">
                <a:solidFill>
                  <a:srgbClr val="002060"/>
                </a:solidFill>
              </a:rPr>
              <a:t>Какую надпись наносили в период блокады Ленинграда на стены многих зданий города?</a:t>
            </a:r>
          </a:p>
        </p:txBody>
      </p:sp>
      <p:pic>
        <p:nvPicPr>
          <p:cNvPr id="10242" name="Picture 2" descr="Лесной проспект, дом 61">
            <a:extLst>
              <a:ext uri="{FF2B5EF4-FFF2-40B4-BE49-F238E27FC236}">
                <a16:creationId xmlns:a16="http://schemas.microsoft.com/office/drawing/2014/main" id="{93E8F343-5ED6-647E-9B45-96FF0D30D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168" y="701133"/>
            <a:ext cx="6236977" cy="440818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C5BEEAA9-1B7C-E627-B18C-9C0D616E9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318" y="500730"/>
            <a:ext cx="4608586" cy="460858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: вправо 3">
            <a:hlinkClick r:id="rId7" action="ppaction://hlinksldjump"/>
            <a:extLst>
              <a:ext uri="{FF2B5EF4-FFF2-40B4-BE49-F238E27FC236}">
                <a16:creationId xmlns:a16="http://schemas.microsoft.com/office/drawing/2014/main" id="{1F356D50-6D5E-0D6F-06FF-032FA3A8C228}"/>
              </a:ext>
            </a:extLst>
          </p:cNvPr>
          <p:cNvSpPr/>
          <p:nvPr/>
        </p:nvSpPr>
        <p:spPr>
          <a:xfrm>
            <a:off x="11096517" y="6257187"/>
            <a:ext cx="717360" cy="48463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Фон - Для Викторины">
            <a:hlinkClick r:id="" action="ppaction://media"/>
            <a:extLst>
              <a:ext uri="{FF2B5EF4-FFF2-40B4-BE49-F238E27FC236}">
                <a16:creationId xmlns:a16="http://schemas.microsoft.com/office/drawing/2014/main" id="{93A1EF84-6FB0-91E4-5B88-083238880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7620" y="62421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8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F03DBEE-DDF6-A6BA-E4CE-80C708E8E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A5971-35D0-4E4A-8828-9024326551F1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E74E26-8F69-5512-95D7-5AE551182392}"/>
              </a:ext>
            </a:extLst>
          </p:cNvPr>
          <p:cNvSpPr txBox="1"/>
          <p:nvPr/>
        </p:nvSpPr>
        <p:spPr>
          <a:xfrm>
            <a:off x="3501819" y="306302"/>
            <a:ext cx="5773189" cy="584775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Синквейн</a:t>
            </a:r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78D0CA-70C3-7661-64E1-509F7B842864}"/>
              </a:ext>
            </a:extLst>
          </p:cNvPr>
          <p:cNvSpPr txBox="1"/>
          <p:nvPr/>
        </p:nvSpPr>
        <p:spPr>
          <a:xfrm>
            <a:off x="1671483" y="1330778"/>
            <a:ext cx="9773265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2060"/>
                </a:solidFill>
              </a:rPr>
              <a:t>Правила написания </a:t>
            </a:r>
            <a:r>
              <a:rPr lang="ru-RU" sz="2600" dirty="0" err="1">
                <a:solidFill>
                  <a:srgbClr val="002060"/>
                </a:solidFill>
              </a:rPr>
              <a:t>синквейна</a:t>
            </a:r>
            <a:r>
              <a:rPr lang="ru-RU" sz="2600" dirty="0">
                <a:solidFill>
                  <a:srgbClr val="002060"/>
                </a:solidFill>
              </a:rPr>
              <a:t>:</a:t>
            </a:r>
          </a:p>
          <a:p>
            <a:pPr algn="ctr"/>
            <a:endParaRPr lang="ru-RU" sz="2600" dirty="0">
              <a:solidFill>
                <a:srgbClr val="002060"/>
              </a:solidFill>
            </a:endParaRPr>
          </a:p>
          <a:p>
            <a:pPr algn="ctr"/>
            <a:r>
              <a:rPr lang="ru-RU" sz="2600" dirty="0">
                <a:solidFill>
                  <a:srgbClr val="002060"/>
                </a:solidFill>
              </a:rPr>
              <a:t>1 строчка – существительное. Блокада.</a:t>
            </a:r>
          </a:p>
          <a:p>
            <a:pPr algn="ctr"/>
            <a:endParaRPr lang="ru-RU" sz="800" dirty="0">
              <a:solidFill>
                <a:srgbClr val="002060"/>
              </a:solidFill>
            </a:endParaRPr>
          </a:p>
          <a:p>
            <a:pPr algn="ctr"/>
            <a:r>
              <a:rPr lang="ru-RU" sz="2600" dirty="0">
                <a:solidFill>
                  <a:srgbClr val="002060"/>
                </a:solidFill>
              </a:rPr>
              <a:t>2 строчка – два прилагательных. (Какая она?)</a:t>
            </a:r>
          </a:p>
          <a:p>
            <a:pPr algn="ctr"/>
            <a:endParaRPr lang="ru-RU" sz="800" dirty="0">
              <a:solidFill>
                <a:srgbClr val="002060"/>
              </a:solidFill>
            </a:endParaRPr>
          </a:p>
          <a:p>
            <a:pPr algn="ctr"/>
            <a:r>
              <a:rPr lang="ru-RU" sz="2600" dirty="0">
                <a:solidFill>
                  <a:srgbClr val="002060"/>
                </a:solidFill>
              </a:rPr>
              <a:t>3 строчка – три глагола. (Что она делает?)</a:t>
            </a:r>
          </a:p>
          <a:p>
            <a:pPr algn="ctr"/>
            <a:endParaRPr lang="ru-RU" sz="800" dirty="0">
              <a:solidFill>
                <a:srgbClr val="002060"/>
              </a:solidFill>
            </a:endParaRPr>
          </a:p>
          <a:p>
            <a:pPr algn="ctr"/>
            <a:r>
              <a:rPr lang="ru-RU" sz="2600" dirty="0">
                <a:solidFill>
                  <a:srgbClr val="002060"/>
                </a:solidFill>
              </a:rPr>
              <a:t>4 строчка – четыре слова – предложение </a:t>
            </a:r>
            <a:endParaRPr lang="ru-RU" sz="800" dirty="0">
              <a:solidFill>
                <a:srgbClr val="002060"/>
              </a:solidFill>
            </a:endParaRPr>
          </a:p>
          <a:p>
            <a:pPr algn="ctr"/>
            <a:r>
              <a:rPr lang="ru-RU" sz="2600" dirty="0">
                <a:solidFill>
                  <a:srgbClr val="002060"/>
                </a:solidFill>
              </a:rPr>
              <a:t>(Предложение о событиях, связанных с блокадой)</a:t>
            </a:r>
          </a:p>
          <a:p>
            <a:pPr algn="ctr"/>
            <a:endParaRPr lang="ru-RU" sz="2600" dirty="0">
              <a:solidFill>
                <a:srgbClr val="002060"/>
              </a:solidFill>
            </a:endParaRPr>
          </a:p>
          <a:p>
            <a:pPr algn="ctr"/>
            <a:r>
              <a:rPr lang="ru-RU" sz="2600" dirty="0">
                <a:solidFill>
                  <a:srgbClr val="002060"/>
                </a:solidFill>
              </a:rPr>
              <a:t>5 строчка – одно слово</a:t>
            </a:r>
          </a:p>
          <a:p>
            <a:pPr algn="ctr"/>
            <a:r>
              <a:rPr lang="ru-RU" sz="2600" dirty="0">
                <a:solidFill>
                  <a:srgbClr val="002060"/>
                </a:solidFill>
              </a:rPr>
              <a:t>(Ассоциация, синоним, как по-другому можно назвать блокаду.)</a:t>
            </a:r>
          </a:p>
        </p:txBody>
      </p:sp>
    </p:spTree>
    <p:extLst>
      <p:ext uri="{BB962C8B-B14F-4D97-AF65-F5344CB8AC3E}">
        <p14:creationId xmlns:p14="http://schemas.microsoft.com/office/powerpoint/2010/main" val="2697645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8">
            <a:hlinkClick r:id="rId2" action="ppaction://hlinksldjump"/>
            <a:extLst>
              <a:ext uri="{FF2B5EF4-FFF2-40B4-BE49-F238E27FC236}">
                <a16:creationId xmlns:a16="http://schemas.microsoft.com/office/drawing/2014/main" id="{3B206496-585F-199A-573B-678E992AF14A}"/>
              </a:ext>
            </a:extLst>
          </p:cNvPr>
          <p:cNvSpPr/>
          <p:nvPr/>
        </p:nvSpPr>
        <p:spPr>
          <a:xfrm>
            <a:off x="8247295" y="3000169"/>
            <a:ext cx="875071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591F85"/>
                </a:solidFill>
              </a:rPr>
              <a:t>1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304B678-44C1-C007-C917-330A9831D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075288" cy="684177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Прямоугольник: скругленные углы 5">
            <a:hlinkClick r:id="rId4" action="ppaction://hlinksldjump"/>
            <a:extLst>
              <a:ext uri="{FF2B5EF4-FFF2-40B4-BE49-F238E27FC236}">
                <a16:creationId xmlns:a16="http://schemas.microsoft.com/office/drawing/2014/main" id="{EBC32EAD-4BBA-68E4-8BF5-B789FAABD4A4}"/>
              </a:ext>
            </a:extLst>
          </p:cNvPr>
          <p:cNvSpPr/>
          <p:nvPr/>
        </p:nvSpPr>
        <p:spPr>
          <a:xfrm>
            <a:off x="9362735" y="2971800"/>
            <a:ext cx="875071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591F85"/>
                </a:solidFill>
              </a:rPr>
              <a:t>2</a:t>
            </a:r>
          </a:p>
        </p:txBody>
      </p:sp>
      <p:sp>
        <p:nvSpPr>
          <p:cNvPr id="7" name="Прямоугольник: скругленные углы 6">
            <a:hlinkClick r:id="rId5" action="ppaction://hlinksldjump"/>
            <a:extLst>
              <a:ext uri="{FF2B5EF4-FFF2-40B4-BE49-F238E27FC236}">
                <a16:creationId xmlns:a16="http://schemas.microsoft.com/office/drawing/2014/main" id="{BE1B0484-1807-2FFB-6622-0AEBDC4E4141}"/>
              </a:ext>
            </a:extLst>
          </p:cNvPr>
          <p:cNvSpPr/>
          <p:nvPr/>
        </p:nvSpPr>
        <p:spPr>
          <a:xfrm>
            <a:off x="10553884" y="2926039"/>
            <a:ext cx="875071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591F85"/>
                </a:solidFill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616176-443E-66DA-CE1B-7F24042150C1}"/>
              </a:ext>
            </a:extLst>
          </p:cNvPr>
          <p:cNvSpPr txBox="1"/>
          <p:nvPr/>
        </p:nvSpPr>
        <p:spPr>
          <a:xfrm>
            <a:off x="7412477" y="626945"/>
            <a:ext cx="42770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ru-RU" sz="5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446429-AB86-E36B-8122-651389004B5A}"/>
              </a:ext>
            </a:extLst>
          </p:cNvPr>
          <p:cNvSpPr txBox="1"/>
          <p:nvPr/>
        </p:nvSpPr>
        <p:spPr>
          <a:xfrm>
            <a:off x="7412477" y="1847414"/>
            <a:ext cx="4540014" cy="584775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Капитанский фильтр. </a:t>
            </a:r>
          </a:p>
        </p:txBody>
      </p:sp>
      <p:sp>
        <p:nvSpPr>
          <p:cNvPr id="11" name="Стрелка: вправо 10">
            <a:hlinkClick r:id="rId6" action="ppaction://hlinksldjump"/>
            <a:extLst>
              <a:ext uri="{FF2B5EF4-FFF2-40B4-BE49-F238E27FC236}">
                <a16:creationId xmlns:a16="http://schemas.microsoft.com/office/drawing/2014/main" id="{AE2D82A1-81A4-0BD2-5216-AB285B42754C}"/>
              </a:ext>
            </a:extLst>
          </p:cNvPr>
          <p:cNvSpPr/>
          <p:nvPr/>
        </p:nvSpPr>
        <p:spPr>
          <a:xfrm>
            <a:off x="11169445" y="6189043"/>
            <a:ext cx="706727" cy="484632"/>
          </a:xfrm>
          <a:prstGeom prst="rightArrow">
            <a:avLst/>
          </a:prstGeom>
          <a:solidFill>
            <a:srgbClr val="E9EBF3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81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D63EC5-5B24-0DDD-3B0C-A7CF296E7FD8}"/>
              </a:ext>
            </a:extLst>
          </p:cNvPr>
          <p:cNvSpPr txBox="1"/>
          <p:nvPr/>
        </p:nvSpPr>
        <p:spPr>
          <a:xfrm>
            <a:off x="7249907" y="1662712"/>
            <a:ext cx="3909706" cy="4401205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002060"/>
                </a:solidFill>
              </a:rPr>
              <a:t>1. Г.К. Жуков.</a:t>
            </a:r>
          </a:p>
          <a:p>
            <a:pPr algn="just"/>
            <a:endParaRPr lang="ru-RU" sz="800" dirty="0">
              <a:solidFill>
                <a:srgbClr val="002060"/>
              </a:solidFill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</a:rPr>
              <a:t>2. К.Е. Ворошилов.</a:t>
            </a:r>
          </a:p>
          <a:p>
            <a:pPr algn="just"/>
            <a:endParaRPr lang="ru-RU" sz="800" dirty="0">
              <a:solidFill>
                <a:srgbClr val="002060"/>
              </a:solidFill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</a:rPr>
              <a:t>3. Л.А. Говоров.</a:t>
            </a:r>
          </a:p>
          <a:p>
            <a:pPr algn="just"/>
            <a:endParaRPr lang="ru-RU" sz="800" dirty="0">
              <a:solidFill>
                <a:srgbClr val="002060"/>
              </a:solidFill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</a:rPr>
              <a:t>4. К.К. Рокоссовский.</a:t>
            </a:r>
          </a:p>
          <a:p>
            <a:pPr algn="just"/>
            <a:endParaRPr lang="ru-RU" sz="800" dirty="0">
              <a:solidFill>
                <a:srgbClr val="002060"/>
              </a:solidFill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</a:rPr>
              <a:t>5. А.А. Жданов.</a:t>
            </a:r>
          </a:p>
          <a:p>
            <a:pPr algn="just"/>
            <a:endParaRPr lang="ru-RU" sz="800" dirty="0">
              <a:solidFill>
                <a:srgbClr val="002060"/>
              </a:solidFill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</a:rPr>
              <a:t>6. И.С. Конев.</a:t>
            </a:r>
          </a:p>
          <a:p>
            <a:pPr algn="just"/>
            <a:endParaRPr lang="ru-RU" sz="800" dirty="0">
              <a:solidFill>
                <a:srgbClr val="002060"/>
              </a:solidFill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</a:rPr>
              <a:t>7. В.И. Чуйков.</a:t>
            </a:r>
          </a:p>
          <a:p>
            <a:pPr algn="just"/>
            <a:endParaRPr lang="ru-RU" sz="800" dirty="0">
              <a:solidFill>
                <a:srgbClr val="002060"/>
              </a:solidFill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</a:rPr>
              <a:t>8. И.И. </a:t>
            </a:r>
            <a:r>
              <a:rPr lang="ru-RU" sz="2800" dirty="0" err="1">
                <a:solidFill>
                  <a:srgbClr val="002060"/>
                </a:solidFill>
              </a:rPr>
              <a:t>Федюнинский</a:t>
            </a:r>
            <a:r>
              <a:rPr lang="ru-RU" sz="2800" dirty="0">
                <a:solidFill>
                  <a:srgbClr val="002060"/>
                </a:solidFill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9D3486-D312-E86E-CFE6-2F22454B6CC8}"/>
              </a:ext>
            </a:extLst>
          </p:cNvPr>
          <p:cNvSpPr txBox="1"/>
          <p:nvPr/>
        </p:nvSpPr>
        <p:spPr>
          <a:xfrm>
            <a:off x="1710813" y="228288"/>
            <a:ext cx="914399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ru-RU" altLang="ru-RU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Политические и военные деятели СССР принимавшие участие в </a:t>
            </a:r>
            <a:r>
              <a:rPr lang="ru-RU" altLang="ru-RU" sz="2600" dirty="0">
                <a:solidFill>
                  <a:srgbClr val="002060"/>
                </a:solidFill>
              </a:rPr>
              <a:t>о</a:t>
            </a:r>
            <a:r>
              <a:rPr kumimoji="0" lang="ru-RU" altLang="ru-RU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бороне Ленинграда в годы Великой Отечественной войны. </a:t>
            </a:r>
            <a:endParaRPr lang="ru-RU" sz="26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D869942-94B7-305E-0936-7522937EF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7032"/>
            <a:ext cx="6548284" cy="518651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: вправо 2">
            <a:hlinkClick r:id="rId5" action="ppaction://hlinksldjump"/>
            <a:extLst>
              <a:ext uri="{FF2B5EF4-FFF2-40B4-BE49-F238E27FC236}">
                <a16:creationId xmlns:a16="http://schemas.microsoft.com/office/drawing/2014/main" id="{5F94E2F4-4A80-2558-E5E5-41AB240E6204}"/>
              </a:ext>
            </a:extLst>
          </p:cNvPr>
          <p:cNvSpPr/>
          <p:nvPr/>
        </p:nvSpPr>
        <p:spPr>
          <a:xfrm>
            <a:off x="11267767" y="6221233"/>
            <a:ext cx="619739" cy="484632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B0D7AE-9884-F65A-CC12-8259549CDED5}"/>
              </a:ext>
            </a:extLst>
          </p:cNvPr>
          <p:cNvSpPr txBox="1"/>
          <p:nvPr/>
        </p:nvSpPr>
        <p:spPr>
          <a:xfrm>
            <a:off x="216925" y="177914"/>
            <a:ext cx="4424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pic>
        <p:nvPicPr>
          <p:cNvPr id="6" name="Фон - Для Викторины">
            <a:hlinkClick r:id="" action="ppaction://media"/>
            <a:extLst>
              <a:ext uri="{FF2B5EF4-FFF2-40B4-BE49-F238E27FC236}">
                <a16:creationId xmlns:a16="http://schemas.microsoft.com/office/drawing/2014/main" id="{3269F1F0-3A9F-E334-E1E1-5DCC13F8F1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1602" y="62212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7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9D3486-D312-E86E-CFE6-2F22454B6CC8}"/>
              </a:ext>
            </a:extLst>
          </p:cNvPr>
          <p:cNvSpPr txBox="1"/>
          <p:nvPr/>
        </p:nvSpPr>
        <p:spPr>
          <a:xfrm>
            <a:off x="1243934" y="230480"/>
            <a:ext cx="1033370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altLang="ru-RU" sz="2600" b="1" dirty="0">
                <a:solidFill>
                  <a:srgbClr val="002060"/>
                </a:solidFill>
              </a:rPr>
              <a:t>Выберите исторические с</a:t>
            </a:r>
            <a:r>
              <a:rPr kumimoji="0" lang="ru-RU" altLang="ru-RU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обытия, относящиеся к обороне Ленинграда в годы Великой Отечественной войны. </a:t>
            </a:r>
            <a:endParaRPr lang="ru-RU" sz="2600" b="1" dirty="0"/>
          </a:p>
        </p:txBody>
      </p:sp>
      <p:sp>
        <p:nvSpPr>
          <p:cNvPr id="3" name="Стрелка: вправо 2">
            <a:hlinkClick r:id="rId5" action="ppaction://hlinksldjump"/>
            <a:extLst>
              <a:ext uri="{FF2B5EF4-FFF2-40B4-BE49-F238E27FC236}">
                <a16:creationId xmlns:a16="http://schemas.microsoft.com/office/drawing/2014/main" id="{44600468-6190-BF45-70C4-F67369955B5F}"/>
              </a:ext>
            </a:extLst>
          </p:cNvPr>
          <p:cNvSpPr/>
          <p:nvPr/>
        </p:nvSpPr>
        <p:spPr>
          <a:xfrm>
            <a:off x="11267766" y="6332818"/>
            <a:ext cx="619739" cy="484632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8163A40-A7F4-A523-C123-0ADE5C92F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0986"/>
            <a:ext cx="6302630" cy="472043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EA43CC-461B-167C-80CA-1EB748EF9F23}"/>
              </a:ext>
            </a:extLst>
          </p:cNvPr>
          <p:cNvSpPr txBox="1"/>
          <p:nvPr/>
        </p:nvSpPr>
        <p:spPr>
          <a:xfrm>
            <a:off x="6410785" y="1280986"/>
            <a:ext cx="5398216" cy="4832092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002060"/>
                </a:solidFill>
              </a:rPr>
              <a:t>1. «Дорога жизни».</a:t>
            </a:r>
          </a:p>
          <a:p>
            <a:pPr algn="just"/>
            <a:endParaRPr lang="ru-RU" sz="800" dirty="0">
              <a:solidFill>
                <a:srgbClr val="002060"/>
              </a:solidFill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</a:rPr>
              <a:t>2. «Невский пятачок».</a:t>
            </a:r>
          </a:p>
          <a:p>
            <a:pPr algn="just"/>
            <a:endParaRPr lang="ru-RU" sz="800" dirty="0">
              <a:solidFill>
                <a:srgbClr val="002060"/>
              </a:solidFill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</a:rPr>
              <a:t>3. Операция «Уран».</a:t>
            </a:r>
          </a:p>
          <a:p>
            <a:pPr algn="just"/>
            <a:endParaRPr lang="ru-RU" sz="800" dirty="0">
              <a:solidFill>
                <a:srgbClr val="002060"/>
              </a:solidFill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</a:rPr>
              <a:t>4. Операция «Искра».</a:t>
            </a:r>
          </a:p>
          <a:p>
            <a:pPr algn="just"/>
            <a:endParaRPr lang="ru-RU" sz="800" dirty="0">
              <a:solidFill>
                <a:srgbClr val="002060"/>
              </a:solidFill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</a:rPr>
              <a:t>5. Подвиг 28 панфиловцев.</a:t>
            </a:r>
          </a:p>
          <a:p>
            <a:pPr algn="just"/>
            <a:endParaRPr lang="ru-RU" sz="800" dirty="0">
              <a:solidFill>
                <a:srgbClr val="002060"/>
              </a:solidFill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</a:rPr>
              <a:t>6. Пожар Бадаевских складов.</a:t>
            </a:r>
          </a:p>
          <a:p>
            <a:pPr algn="just"/>
            <a:endParaRPr lang="ru-RU" sz="800" dirty="0">
              <a:solidFill>
                <a:srgbClr val="002060"/>
              </a:solidFill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</a:rPr>
              <a:t>7. Подвиг Н.Ф. Гастелло.</a:t>
            </a:r>
          </a:p>
          <a:p>
            <a:pPr algn="just"/>
            <a:endParaRPr lang="ru-RU" sz="800" dirty="0">
              <a:solidFill>
                <a:srgbClr val="002060"/>
              </a:solidFill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</a:rPr>
              <a:t>8. Захват немецко-фашистскими войсками города Шлиссельбурга.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BE8CE5-6B7B-7CF4-6370-244E48FDE366}"/>
              </a:ext>
            </a:extLst>
          </p:cNvPr>
          <p:cNvSpPr txBox="1"/>
          <p:nvPr/>
        </p:nvSpPr>
        <p:spPr>
          <a:xfrm>
            <a:off x="216925" y="177914"/>
            <a:ext cx="4424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pic>
        <p:nvPicPr>
          <p:cNvPr id="2" name="Фон - Для Викторины">
            <a:hlinkClick r:id="" action="ppaction://media"/>
            <a:extLst>
              <a:ext uri="{FF2B5EF4-FFF2-40B4-BE49-F238E27FC236}">
                <a16:creationId xmlns:a16="http://schemas.microsoft.com/office/drawing/2014/main" id="{71DE40F6-EAB0-85E4-F038-98B5B0CCC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8151" y="63300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6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D63EC5-5B24-0DDD-3B0C-A7CF296E7FD8}"/>
              </a:ext>
            </a:extLst>
          </p:cNvPr>
          <p:cNvSpPr txBox="1"/>
          <p:nvPr/>
        </p:nvSpPr>
        <p:spPr>
          <a:xfrm>
            <a:off x="6172750" y="1129227"/>
            <a:ext cx="5920927" cy="4832092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002060"/>
                </a:solidFill>
              </a:rPr>
              <a:t>1. Мемориал «Разорванное кольцо».</a:t>
            </a:r>
          </a:p>
          <a:p>
            <a:pPr algn="just"/>
            <a:endParaRPr lang="ru-RU" sz="800" dirty="0">
              <a:solidFill>
                <a:srgbClr val="002060"/>
              </a:solidFill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</a:rPr>
              <a:t>2. «Родина мать» на Пискарёвском мемориальном кладбище.</a:t>
            </a:r>
          </a:p>
          <a:p>
            <a:pPr algn="just"/>
            <a:endParaRPr lang="ru-RU" sz="800" dirty="0">
              <a:solidFill>
                <a:srgbClr val="002060"/>
              </a:solidFill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</a:rPr>
              <a:t>3. Мемориал «Тыл-фронту».</a:t>
            </a:r>
          </a:p>
          <a:p>
            <a:pPr algn="just"/>
            <a:endParaRPr lang="ru-RU" sz="800" dirty="0">
              <a:solidFill>
                <a:srgbClr val="002060"/>
              </a:solidFill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</a:rPr>
              <a:t>4. Памятник «Цветок жизни». </a:t>
            </a:r>
          </a:p>
          <a:p>
            <a:pPr algn="just"/>
            <a:endParaRPr lang="ru-RU" sz="800" dirty="0">
              <a:solidFill>
                <a:srgbClr val="002060"/>
              </a:solidFill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</a:rPr>
              <a:t>5. Монумент «Воин-освободитель».</a:t>
            </a:r>
          </a:p>
          <a:p>
            <a:pPr algn="just"/>
            <a:endParaRPr lang="ru-RU" sz="800" dirty="0">
              <a:solidFill>
                <a:srgbClr val="002060"/>
              </a:solidFill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</a:rPr>
              <a:t>6. Памятник «Полуторка».</a:t>
            </a:r>
          </a:p>
          <a:p>
            <a:pPr algn="just"/>
            <a:endParaRPr lang="ru-RU" sz="800" dirty="0">
              <a:solidFill>
                <a:srgbClr val="002060"/>
              </a:solidFill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</a:rPr>
              <a:t>7. Мемориал «Пулковские высоты».</a:t>
            </a:r>
          </a:p>
          <a:p>
            <a:pPr algn="just"/>
            <a:endParaRPr lang="ru-RU" sz="800" dirty="0">
              <a:solidFill>
                <a:srgbClr val="002060"/>
              </a:solidFill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</a:rPr>
              <a:t>8. Монумент «Танковый таран».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9D3486-D312-E86E-CFE6-2F22454B6CC8}"/>
              </a:ext>
            </a:extLst>
          </p:cNvPr>
          <p:cNvSpPr txBox="1"/>
          <p:nvPr/>
        </p:nvSpPr>
        <p:spPr>
          <a:xfrm>
            <a:off x="1612491" y="376870"/>
            <a:ext cx="1030420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altLang="ru-RU" sz="2600" dirty="0">
                <a:solidFill>
                  <a:srgbClr val="002060"/>
                </a:solidFill>
              </a:rPr>
              <a:t>Какие памятники, посвященные блокаде, установлены в Ленинграде?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C014DF63-431D-EA63-A7DF-BFABD50BA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34" y="1342333"/>
            <a:ext cx="6287507" cy="417333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: вправо 2">
            <a:hlinkClick r:id="rId6" action="ppaction://hlinksldjump"/>
            <a:extLst>
              <a:ext uri="{FF2B5EF4-FFF2-40B4-BE49-F238E27FC236}">
                <a16:creationId xmlns:a16="http://schemas.microsoft.com/office/drawing/2014/main" id="{33A662A0-962D-E234-CA97-0E37B64C34A0}"/>
              </a:ext>
            </a:extLst>
          </p:cNvPr>
          <p:cNvSpPr/>
          <p:nvPr/>
        </p:nvSpPr>
        <p:spPr>
          <a:xfrm>
            <a:off x="11267767" y="6221233"/>
            <a:ext cx="619739" cy="484632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2791B0-3957-5CAC-2EE9-9833D65DBCE3}"/>
              </a:ext>
            </a:extLst>
          </p:cNvPr>
          <p:cNvSpPr txBox="1"/>
          <p:nvPr/>
        </p:nvSpPr>
        <p:spPr>
          <a:xfrm>
            <a:off x="216925" y="177914"/>
            <a:ext cx="4424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pic>
        <p:nvPicPr>
          <p:cNvPr id="6" name="Фон - Для Викторины">
            <a:hlinkClick r:id="" action="ppaction://media"/>
            <a:extLst>
              <a:ext uri="{FF2B5EF4-FFF2-40B4-BE49-F238E27FC236}">
                <a16:creationId xmlns:a16="http://schemas.microsoft.com/office/drawing/2014/main" id="{BE0052B9-EB13-2C00-6445-75DDD409C5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2609" y="61568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1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D63EC5-5B24-0DDD-3B0C-A7CF296E7FD8}"/>
              </a:ext>
            </a:extLst>
          </p:cNvPr>
          <p:cNvSpPr txBox="1"/>
          <p:nvPr/>
        </p:nvSpPr>
        <p:spPr>
          <a:xfrm>
            <a:off x="7539436" y="1600799"/>
            <a:ext cx="4572000" cy="4401205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002060"/>
                </a:solidFill>
              </a:rPr>
              <a:t>1. «Освобождение».</a:t>
            </a:r>
          </a:p>
          <a:p>
            <a:pPr algn="just"/>
            <a:endParaRPr lang="ru-RU" sz="800" dirty="0">
              <a:solidFill>
                <a:srgbClr val="002060"/>
              </a:solidFill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</a:rPr>
              <a:t>2. «Подольские курсанты».</a:t>
            </a:r>
          </a:p>
          <a:p>
            <a:pPr algn="just"/>
            <a:endParaRPr lang="ru-RU" sz="800" dirty="0">
              <a:solidFill>
                <a:srgbClr val="002060"/>
              </a:solidFill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</a:rPr>
              <a:t>3. «Зеленые цепочки».</a:t>
            </a:r>
          </a:p>
          <a:p>
            <a:pPr algn="just"/>
            <a:endParaRPr lang="ru-RU" sz="800" dirty="0">
              <a:solidFill>
                <a:srgbClr val="002060"/>
              </a:solidFill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</a:rPr>
              <a:t>4. «Два бойца». </a:t>
            </a:r>
          </a:p>
          <a:p>
            <a:pPr algn="just"/>
            <a:endParaRPr lang="ru-RU" sz="800" dirty="0">
              <a:solidFill>
                <a:srgbClr val="002060"/>
              </a:solidFill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</a:rPr>
              <a:t>5. «Бессмертный гарнизон».</a:t>
            </a:r>
          </a:p>
          <a:p>
            <a:pPr algn="just"/>
            <a:endParaRPr lang="ru-RU" sz="800" dirty="0">
              <a:solidFill>
                <a:srgbClr val="002060"/>
              </a:solidFill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</a:rPr>
              <a:t>6. «Крик тишины».</a:t>
            </a:r>
          </a:p>
          <a:p>
            <a:pPr algn="just"/>
            <a:endParaRPr lang="ru-RU" sz="800" dirty="0">
              <a:solidFill>
                <a:srgbClr val="002060"/>
              </a:solidFill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</a:rPr>
              <a:t>7. «Коридор бессмертия»</a:t>
            </a:r>
          </a:p>
          <a:p>
            <a:pPr algn="just"/>
            <a:endParaRPr lang="ru-RU" sz="800" dirty="0">
              <a:solidFill>
                <a:srgbClr val="002060"/>
              </a:solidFill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</a:rPr>
              <a:t>8. «Три дня до весны».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9D3486-D312-E86E-CFE6-2F22454B6CC8}"/>
              </a:ext>
            </a:extLst>
          </p:cNvPr>
          <p:cNvSpPr txBox="1"/>
          <p:nvPr/>
        </p:nvSpPr>
        <p:spPr>
          <a:xfrm>
            <a:off x="993059" y="376870"/>
            <a:ext cx="1092363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altLang="ru-RU" sz="2600" dirty="0">
                <a:solidFill>
                  <a:srgbClr val="002060"/>
                </a:solidFill>
              </a:rPr>
              <a:t>Какие советские и российские фильмы, посвящены блокаде, Ленинграде?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3876987-72BA-5194-0C4B-58CA417CC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4" y="1451513"/>
            <a:ext cx="7304815" cy="455049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: вправо 2">
            <a:hlinkClick r:id="rId4" action="ppaction://hlinksldjump"/>
            <a:extLst>
              <a:ext uri="{FF2B5EF4-FFF2-40B4-BE49-F238E27FC236}">
                <a16:creationId xmlns:a16="http://schemas.microsoft.com/office/drawing/2014/main" id="{0893F14D-B45B-1358-0660-443F467F587D}"/>
              </a:ext>
            </a:extLst>
          </p:cNvPr>
          <p:cNvSpPr/>
          <p:nvPr/>
        </p:nvSpPr>
        <p:spPr>
          <a:xfrm>
            <a:off x="11267767" y="6221233"/>
            <a:ext cx="619739" cy="484632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7CA57C-F801-EE97-57BE-2D722E1D1C3D}"/>
              </a:ext>
            </a:extLst>
          </p:cNvPr>
          <p:cNvSpPr txBox="1"/>
          <p:nvPr/>
        </p:nvSpPr>
        <p:spPr>
          <a:xfrm>
            <a:off x="216925" y="177914"/>
            <a:ext cx="4424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80118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8">
            <a:hlinkClick r:id="rId2" action="ppaction://hlinksldjump"/>
            <a:extLst>
              <a:ext uri="{FF2B5EF4-FFF2-40B4-BE49-F238E27FC236}">
                <a16:creationId xmlns:a16="http://schemas.microsoft.com/office/drawing/2014/main" id="{3B206496-585F-199A-573B-678E992AF14A}"/>
              </a:ext>
            </a:extLst>
          </p:cNvPr>
          <p:cNvSpPr/>
          <p:nvPr/>
        </p:nvSpPr>
        <p:spPr>
          <a:xfrm>
            <a:off x="3969682" y="1857792"/>
            <a:ext cx="875071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591F85"/>
                </a:solidFill>
              </a:rPr>
              <a:t>1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95D6EB6-FAB7-812A-DEA8-07B6C4791829}"/>
              </a:ext>
            </a:extLst>
          </p:cNvPr>
          <p:cNvSpPr/>
          <p:nvPr/>
        </p:nvSpPr>
        <p:spPr>
          <a:xfrm>
            <a:off x="309041" y="5030763"/>
            <a:ext cx="3465053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Память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32EE7B4-D4FD-0CEF-1B36-C754E82A72D9}"/>
              </a:ext>
            </a:extLst>
          </p:cNvPr>
          <p:cNvSpPr/>
          <p:nvPr/>
        </p:nvSpPr>
        <p:spPr>
          <a:xfrm>
            <a:off x="309041" y="2917621"/>
            <a:ext cx="3473088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Жизнь блокадного Ленинграда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6AA2F24-47CE-AE8B-769B-6DDE69620F00}"/>
              </a:ext>
            </a:extLst>
          </p:cNvPr>
          <p:cNvSpPr/>
          <p:nvPr/>
        </p:nvSpPr>
        <p:spPr>
          <a:xfrm>
            <a:off x="301006" y="3975951"/>
            <a:ext cx="3465052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Интересные факты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B9368B11-9CBE-99EC-40EF-9A8ED792B3E0}"/>
              </a:ext>
            </a:extLst>
          </p:cNvPr>
          <p:cNvSpPr/>
          <p:nvPr/>
        </p:nvSpPr>
        <p:spPr>
          <a:xfrm>
            <a:off x="313886" y="1853871"/>
            <a:ext cx="3487573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Имена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8B3A60-B889-02FB-C178-6E6E03CAD3A0}"/>
              </a:ext>
            </a:extLst>
          </p:cNvPr>
          <p:cNvSpPr txBox="1"/>
          <p:nvPr/>
        </p:nvSpPr>
        <p:spPr>
          <a:xfrm>
            <a:off x="4716776" y="179265"/>
            <a:ext cx="29595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</a:t>
            </a:r>
            <a:r>
              <a:rPr lang="ru-RU" sz="5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</a:t>
            </a:r>
          </a:p>
        </p:txBody>
      </p:sp>
      <p:pic>
        <p:nvPicPr>
          <p:cNvPr id="4106" name="Picture 10">
            <a:extLst>
              <a:ext uri="{FF2B5EF4-FFF2-40B4-BE49-F238E27FC236}">
                <a16:creationId xmlns:a16="http://schemas.microsoft.com/office/drawing/2014/main" id="{D6E16BC8-4262-2B18-6F8D-8FCD8A630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805" y="882288"/>
            <a:ext cx="2962861" cy="516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32C0E084-B038-C127-C009-9B38D85E7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9107" y="133899"/>
            <a:ext cx="3129876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: скругленные углы 9">
            <a:hlinkClick r:id="rId5" action="ppaction://hlinksldjump"/>
            <a:extLst>
              <a:ext uri="{FF2B5EF4-FFF2-40B4-BE49-F238E27FC236}">
                <a16:creationId xmlns:a16="http://schemas.microsoft.com/office/drawing/2014/main" id="{5B2C6B5F-5FB6-E3FC-B2D4-EC5206F7F2AB}"/>
              </a:ext>
            </a:extLst>
          </p:cNvPr>
          <p:cNvSpPr/>
          <p:nvPr/>
        </p:nvSpPr>
        <p:spPr>
          <a:xfrm>
            <a:off x="4962739" y="1866577"/>
            <a:ext cx="875071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591F85"/>
                </a:solidFill>
              </a:rPr>
              <a:t>2</a:t>
            </a:r>
          </a:p>
        </p:txBody>
      </p:sp>
      <p:sp>
        <p:nvSpPr>
          <p:cNvPr id="11" name="Прямоугольник: скругленные углы 10">
            <a:hlinkClick r:id="rId6" action="ppaction://hlinksldjump"/>
            <a:extLst>
              <a:ext uri="{FF2B5EF4-FFF2-40B4-BE49-F238E27FC236}">
                <a16:creationId xmlns:a16="http://schemas.microsoft.com/office/drawing/2014/main" id="{8CB5BC60-5FDF-3EC5-3A35-994F181D4434}"/>
              </a:ext>
            </a:extLst>
          </p:cNvPr>
          <p:cNvSpPr/>
          <p:nvPr/>
        </p:nvSpPr>
        <p:spPr>
          <a:xfrm>
            <a:off x="6001985" y="1870414"/>
            <a:ext cx="875071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591F85"/>
                </a:solidFill>
              </a:rPr>
              <a:t>3</a:t>
            </a:r>
          </a:p>
        </p:txBody>
      </p:sp>
      <p:sp>
        <p:nvSpPr>
          <p:cNvPr id="12" name="Прямоугольник: скругленные углы 11">
            <a:hlinkClick r:id="rId7" action="ppaction://hlinksldjump"/>
            <a:extLst>
              <a:ext uri="{FF2B5EF4-FFF2-40B4-BE49-F238E27FC236}">
                <a16:creationId xmlns:a16="http://schemas.microsoft.com/office/drawing/2014/main" id="{F470F223-D820-0B24-AC4F-465CC4C2780E}"/>
              </a:ext>
            </a:extLst>
          </p:cNvPr>
          <p:cNvSpPr/>
          <p:nvPr/>
        </p:nvSpPr>
        <p:spPr>
          <a:xfrm>
            <a:off x="7006095" y="1866577"/>
            <a:ext cx="875071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591F85"/>
                </a:solidFill>
              </a:rPr>
              <a:t>4</a:t>
            </a:r>
          </a:p>
        </p:txBody>
      </p:sp>
      <p:sp>
        <p:nvSpPr>
          <p:cNvPr id="13" name="Прямоугольник: скругленные углы 12">
            <a:hlinkClick r:id="rId8" action="ppaction://hlinksldjump"/>
            <a:extLst>
              <a:ext uri="{FF2B5EF4-FFF2-40B4-BE49-F238E27FC236}">
                <a16:creationId xmlns:a16="http://schemas.microsoft.com/office/drawing/2014/main" id="{737C0809-6CDB-94E6-997F-2FF2F6DCF77F}"/>
              </a:ext>
            </a:extLst>
          </p:cNvPr>
          <p:cNvSpPr/>
          <p:nvPr/>
        </p:nvSpPr>
        <p:spPr>
          <a:xfrm>
            <a:off x="8041460" y="1880261"/>
            <a:ext cx="875071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591F85"/>
                </a:solidFill>
              </a:rPr>
              <a:t>5</a:t>
            </a:r>
          </a:p>
        </p:txBody>
      </p:sp>
      <p:sp>
        <p:nvSpPr>
          <p:cNvPr id="14" name="Прямоугольник: скругленные углы 13">
            <a:hlinkClick r:id="rId9" action="ppaction://hlinksldjump"/>
            <a:extLst>
              <a:ext uri="{FF2B5EF4-FFF2-40B4-BE49-F238E27FC236}">
                <a16:creationId xmlns:a16="http://schemas.microsoft.com/office/drawing/2014/main" id="{22AFAFAA-2BD2-38A0-6A5C-69F46CD2593E}"/>
              </a:ext>
            </a:extLst>
          </p:cNvPr>
          <p:cNvSpPr/>
          <p:nvPr/>
        </p:nvSpPr>
        <p:spPr>
          <a:xfrm>
            <a:off x="3957609" y="2933130"/>
            <a:ext cx="875071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591F85"/>
                </a:solidFill>
              </a:rPr>
              <a:t>1</a:t>
            </a:r>
          </a:p>
        </p:txBody>
      </p:sp>
      <p:sp>
        <p:nvSpPr>
          <p:cNvPr id="15" name="Прямоугольник: скругленные углы 14">
            <a:hlinkClick r:id="rId10" action="ppaction://hlinksldjump"/>
            <a:extLst>
              <a:ext uri="{FF2B5EF4-FFF2-40B4-BE49-F238E27FC236}">
                <a16:creationId xmlns:a16="http://schemas.microsoft.com/office/drawing/2014/main" id="{030D0F6B-2F96-3E40-FFCA-8D162F54FA35}"/>
              </a:ext>
            </a:extLst>
          </p:cNvPr>
          <p:cNvSpPr/>
          <p:nvPr/>
        </p:nvSpPr>
        <p:spPr>
          <a:xfrm>
            <a:off x="4964752" y="2933130"/>
            <a:ext cx="875071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591F85"/>
                </a:solidFill>
              </a:rPr>
              <a:t>2</a:t>
            </a:r>
          </a:p>
        </p:txBody>
      </p:sp>
      <p:sp>
        <p:nvSpPr>
          <p:cNvPr id="16" name="Прямоугольник: скругленные углы 15">
            <a:hlinkClick r:id="rId11" action="ppaction://hlinksldjump"/>
            <a:extLst>
              <a:ext uri="{FF2B5EF4-FFF2-40B4-BE49-F238E27FC236}">
                <a16:creationId xmlns:a16="http://schemas.microsoft.com/office/drawing/2014/main" id="{1A09B291-0454-C1B6-45FC-BF87F875410A}"/>
              </a:ext>
            </a:extLst>
          </p:cNvPr>
          <p:cNvSpPr/>
          <p:nvPr/>
        </p:nvSpPr>
        <p:spPr>
          <a:xfrm>
            <a:off x="5988043" y="2924198"/>
            <a:ext cx="875071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591F85"/>
                </a:solidFill>
              </a:rPr>
              <a:t>3</a:t>
            </a:r>
          </a:p>
        </p:txBody>
      </p:sp>
      <p:sp>
        <p:nvSpPr>
          <p:cNvPr id="17" name="Прямоугольник: скругленные углы 16">
            <a:hlinkClick r:id="rId12" action="ppaction://hlinksldjump"/>
            <a:extLst>
              <a:ext uri="{FF2B5EF4-FFF2-40B4-BE49-F238E27FC236}">
                <a16:creationId xmlns:a16="http://schemas.microsoft.com/office/drawing/2014/main" id="{5E5939E1-0692-2470-9C43-13CFC185AD05}"/>
              </a:ext>
            </a:extLst>
          </p:cNvPr>
          <p:cNvSpPr/>
          <p:nvPr/>
        </p:nvSpPr>
        <p:spPr>
          <a:xfrm>
            <a:off x="7011334" y="2917621"/>
            <a:ext cx="875071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591F85"/>
                </a:solidFill>
              </a:rPr>
              <a:t>4</a:t>
            </a:r>
          </a:p>
        </p:txBody>
      </p:sp>
      <p:sp>
        <p:nvSpPr>
          <p:cNvPr id="18" name="Прямоугольник: скругленные углы 17">
            <a:hlinkClick r:id="rId13" action="ppaction://hlinksldjump"/>
            <a:extLst>
              <a:ext uri="{FF2B5EF4-FFF2-40B4-BE49-F238E27FC236}">
                <a16:creationId xmlns:a16="http://schemas.microsoft.com/office/drawing/2014/main" id="{2FC489DE-DB1B-9984-E1A4-C6616E6F18C9}"/>
              </a:ext>
            </a:extLst>
          </p:cNvPr>
          <p:cNvSpPr/>
          <p:nvPr/>
        </p:nvSpPr>
        <p:spPr>
          <a:xfrm>
            <a:off x="8034625" y="2922235"/>
            <a:ext cx="875071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591F85"/>
                </a:solidFill>
              </a:rPr>
              <a:t>5</a:t>
            </a:r>
          </a:p>
        </p:txBody>
      </p:sp>
      <p:sp>
        <p:nvSpPr>
          <p:cNvPr id="19" name="Прямоугольник: скругленные углы 18">
            <a:hlinkClick r:id="rId14" action="ppaction://hlinksldjump"/>
            <a:extLst>
              <a:ext uri="{FF2B5EF4-FFF2-40B4-BE49-F238E27FC236}">
                <a16:creationId xmlns:a16="http://schemas.microsoft.com/office/drawing/2014/main" id="{84E52C71-A205-FB60-7412-53D04A663431}"/>
              </a:ext>
            </a:extLst>
          </p:cNvPr>
          <p:cNvSpPr/>
          <p:nvPr/>
        </p:nvSpPr>
        <p:spPr>
          <a:xfrm>
            <a:off x="3969682" y="3964209"/>
            <a:ext cx="875071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591F85"/>
                </a:solidFill>
              </a:rPr>
              <a:t>1</a:t>
            </a:r>
          </a:p>
        </p:txBody>
      </p:sp>
      <p:sp>
        <p:nvSpPr>
          <p:cNvPr id="20" name="Прямоугольник: скругленные углы 19">
            <a:hlinkClick r:id="rId15" action="ppaction://hlinksldjump"/>
            <a:extLst>
              <a:ext uri="{FF2B5EF4-FFF2-40B4-BE49-F238E27FC236}">
                <a16:creationId xmlns:a16="http://schemas.microsoft.com/office/drawing/2014/main" id="{47D7C531-1CC1-5E33-9007-D48249E00742}"/>
              </a:ext>
            </a:extLst>
          </p:cNvPr>
          <p:cNvSpPr/>
          <p:nvPr/>
        </p:nvSpPr>
        <p:spPr>
          <a:xfrm>
            <a:off x="4972316" y="3969125"/>
            <a:ext cx="875071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591F85"/>
                </a:solidFill>
              </a:rPr>
              <a:t>2</a:t>
            </a:r>
          </a:p>
        </p:txBody>
      </p:sp>
      <p:sp>
        <p:nvSpPr>
          <p:cNvPr id="21" name="Прямоугольник: скругленные углы 20">
            <a:hlinkClick r:id="rId16" action="ppaction://hlinksldjump"/>
            <a:extLst>
              <a:ext uri="{FF2B5EF4-FFF2-40B4-BE49-F238E27FC236}">
                <a16:creationId xmlns:a16="http://schemas.microsoft.com/office/drawing/2014/main" id="{F7F9E91B-9FA5-AA0A-5660-0CE6CE75EF82}"/>
              </a:ext>
            </a:extLst>
          </p:cNvPr>
          <p:cNvSpPr/>
          <p:nvPr/>
        </p:nvSpPr>
        <p:spPr>
          <a:xfrm>
            <a:off x="6010779" y="3964209"/>
            <a:ext cx="875071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591F85"/>
                </a:solidFill>
              </a:rPr>
              <a:t>3</a:t>
            </a:r>
          </a:p>
        </p:txBody>
      </p:sp>
      <p:sp>
        <p:nvSpPr>
          <p:cNvPr id="22" name="Прямоугольник: скругленные углы 21">
            <a:hlinkClick r:id="rId17" action="ppaction://hlinksldjump"/>
            <a:extLst>
              <a:ext uri="{FF2B5EF4-FFF2-40B4-BE49-F238E27FC236}">
                <a16:creationId xmlns:a16="http://schemas.microsoft.com/office/drawing/2014/main" id="{4A6DFF1A-C9A7-3B1C-D4C5-55EA8DD9BA38}"/>
              </a:ext>
            </a:extLst>
          </p:cNvPr>
          <p:cNvSpPr/>
          <p:nvPr/>
        </p:nvSpPr>
        <p:spPr>
          <a:xfrm>
            <a:off x="7011334" y="3964209"/>
            <a:ext cx="875071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591F85"/>
                </a:solidFill>
              </a:rPr>
              <a:t>4</a:t>
            </a:r>
          </a:p>
        </p:txBody>
      </p:sp>
      <p:sp>
        <p:nvSpPr>
          <p:cNvPr id="24" name="Прямоугольник: скругленные углы 23">
            <a:hlinkClick r:id="rId18" action="ppaction://hlinksldjump"/>
            <a:extLst>
              <a:ext uri="{FF2B5EF4-FFF2-40B4-BE49-F238E27FC236}">
                <a16:creationId xmlns:a16="http://schemas.microsoft.com/office/drawing/2014/main" id="{5EA2868D-0314-C084-90E4-FA44056B61AB}"/>
              </a:ext>
            </a:extLst>
          </p:cNvPr>
          <p:cNvSpPr/>
          <p:nvPr/>
        </p:nvSpPr>
        <p:spPr>
          <a:xfrm>
            <a:off x="8044867" y="3964209"/>
            <a:ext cx="875071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591F85"/>
                </a:solidFill>
              </a:rPr>
              <a:t>5</a:t>
            </a:r>
          </a:p>
        </p:txBody>
      </p:sp>
      <p:sp>
        <p:nvSpPr>
          <p:cNvPr id="36" name="Прямоугольник: скругленные углы 35">
            <a:hlinkClick r:id="rId19" action="ppaction://hlinksldjump"/>
            <a:extLst>
              <a:ext uri="{FF2B5EF4-FFF2-40B4-BE49-F238E27FC236}">
                <a16:creationId xmlns:a16="http://schemas.microsoft.com/office/drawing/2014/main" id="{7C83F978-9F73-9D68-6872-C240DDE9C94E}"/>
              </a:ext>
            </a:extLst>
          </p:cNvPr>
          <p:cNvSpPr/>
          <p:nvPr/>
        </p:nvSpPr>
        <p:spPr>
          <a:xfrm>
            <a:off x="3957609" y="5030763"/>
            <a:ext cx="875071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591F85"/>
                </a:solidFill>
              </a:rPr>
              <a:t>1</a:t>
            </a:r>
          </a:p>
        </p:txBody>
      </p:sp>
      <p:sp>
        <p:nvSpPr>
          <p:cNvPr id="37" name="Прямоугольник: скругленные углы 36">
            <a:hlinkClick r:id="rId20" action="ppaction://hlinksldjump"/>
            <a:extLst>
              <a:ext uri="{FF2B5EF4-FFF2-40B4-BE49-F238E27FC236}">
                <a16:creationId xmlns:a16="http://schemas.microsoft.com/office/drawing/2014/main" id="{5EAA1863-0855-CDA7-DD44-E2574098FE2F}"/>
              </a:ext>
            </a:extLst>
          </p:cNvPr>
          <p:cNvSpPr/>
          <p:nvPr/>
        </p:nvSpPr>
        <p:spPr>
          <a:xfrm>
            <a:off x="4972316" y="5030763"/>
            <a:ext cx="875071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591F85"/>
                </a:solidFill>
              </a:rPr>
              <a:t>2</a:t>
            </a:r>
          </a:p>
        </p:txBody>
      </p:sp>
      <p:sp>
        <p:nvSpPr>
          <p:cNvPr id="38" name="Прямоугольник: скругленные углы 37">
            <a:hlinkClick r:id="rId21" action="ppaction://hlinksldjump"/>
            <a:extLst>
              <a:ext uri="{FF2B5EF4-FFF2-40B4-BE49-F238E27FC236}">
                <a16:creationId xmlns:a16="http://schemas.microsoft.com/office/drawing/2014/main" id="{382E2085-B144-9332-18B6-F5130F91E3E5}"/>
              </a:ext>
            </a:extLst>
          </p:cNvPr>
          <p:cNvSpPr/>
          <p:nvPr/>
        </p:nvSpPr>
        <p:spPr>
          <a:xfrm>
            <a:off x="6001985" y="5030763"/>
            <a:ext cx="875071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591F85"/>
                </a:solidFill>
              </a:rPr>
              <a:t>3</a:t>
            </a:r>
          </a:p>
        </p:txBody>
      </p:sp>
      <p:sp>
        <p:nvSpPr>
          <p:cNvPr id="39" name="Прямоугольник: скругленные углы 38">
            <a:hlinkClick r:id="rId22" action="ppaction://hlinksldjump"/>
            <a:extLst>
              <a:ext uri="{FF2B5EF4-FFF2-40B4-BE49-F238E27FC236}">
                <a16:creationId xmlns:a16="http://schemas.microsoft.com/office/drawing/2014/main" id="{469712E4-5624-45E0-0181-49DE47E17DC9}"/>
              </a:ext>
            </a:extLst>
          </p:cNvPr>
          <p:cNvSpPr/>
          <p:nvPr/>
        </p:nvSpPr>
        <p:spPr>
          <a:xfrm>
            <a:off x="7001733" y="5030763"/>
            <a:ext cx="875071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591F85"/>
                </a:solidFill>
              </a:rPr>
              <a:t>4</a:t>
            </a:r>
          </a:p>
        </p:txBody>
      </p:sp>
      <p:sp>
        <p:nvSpPr>
          <p:cNvPr id="40" name="Прямоугольник: скругленные углы 39">
            <a:hlinkClick r:id="rId23" action="ppaction://hlinksldjump"/>
            <a:extLst>
              <a:ext uri="{FF2B5EF4-FFF2-40B4-BE49-F238E27FC236}">
                <a16:creationId xmlns:a16="http://schemas.microsoft.com/office/drawing/2014/main" id="{179FF024-4974-CE71-E56D-8BF23F0F6A83}"/>
              </a:ext>
            </a:extLst>
          </p:cNvPr>
          <p:cNvSpPr/>
          <p:nvPr/>
        </p:nvSpPr>
        <p:spPr>
          <a:xfrm>
            <a:off x="8034624" y="5030763"/>
            <a:ext cx="875071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591F85"/>
                </a:solidFill>
              </a:rPr>
              <a:t>5</a:t>
            </a:r>
          </a:p>
        </p:txBody>
      </p:sp>
      <p:sp>
        <p:nvSpPr>
          <p:cNvPr id="41" name="Стрелка: вправо 40">
            <a:hlinkClick r:id="rId24" action="ppaction://hlinksldjump"/>
            <a:extLst>
              <a:ext uri="{FF2B5EF4-FFF2-40B4-BE49-F238E27FC236}">
                <a16:creationId xmlns:a16="http://schemas.microsoft.com/office/drawing/2014/main" id="{D4D80FE9-6FEE-A4AB-6D40-464ADD370E55}"/>
              </a:ext>
            </a:extLst>
          </p:cNvPr>
          <p:cNvSpPr/>
          <p:nvPr/>
        </p:nvSpPr>
        <p:spPr>
          <a:xfrm>
            <a:off x="11169445" y="6189043"/>
            <a:ext cx="706727" cy="484632"/>
          </a:xfrm>
          <a:prstGeom prst="rightArrow">
            <a:avLst/>
          </a:prstGeom>
          <a:solidFill>
            <a:srgbClr val="E9EBF3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DD6BD29-7B48-8F60-86DF-2F9C27FD6E63}"/>
              </a:ext>
            </a:extLst>
          </p:cNvPr>
          <p:cNvSpPr txBox="1"/>
          <p:nvPr/>
        </p:nvSpPr>
        <p:spPr>
          <a:xfrm>
            <a:off x="3441291" y="1147961"/>
            <a:ext cx="5870882" cy="584775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«Неизвестное об известном».</a:t>
            </a:r>
          </a:p>
        </p:txBody>
      </p:sp>
    </p:spTree>
    <p:extLst>
      <p:ext uri="{BB962C8B-B14F-4D97-AF65-F5344CB8AC3E}">
        <p14:creationId xmlns:p14="http://schemas.microsoft.com/office/powerpoint/2010/main" val="334593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9D3486-D312-E86E-CFE6-2F22454B6CC8}"/>
              </a:ext>
            </a:extLst>
          </p:cNvPr>
          <p:cNvSpPr txBox="1"/>
          <p:nvPr/>
        </p:nvSpPr>
        <p:spPr>
          <a:xfrm>
            <a:off x="1018057" y="918250"/>
            <a:ext cx="1056967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altLang="ru-RU" sz="2500" dirty="0">
                <a:solidFill>
                  <a:srgbClr val="002060"/>
                </a:solidFill>
              </a:rPr>
              <a:t>В этом документе всего 9 страниц и на шести из них даты, даты смерти близких людей, старательно выведенных детской рукой. Он фигурировал на Нюрнбергском процессе как один из обвинительных документов против фашистских преступников, а сейчас выставлен в музее истории Ленинграда. </a:t>
            </a:r>
          </a:p>
          <a:p>
            <a:pPr algn="just"/>
            <a:endParaRPr lang="ru-RU" altLang="ru-RU" sz="2500" dirty="0">
              <a:solidFill>
                <a:srgbClr val="002060"/>
              </a:solidFill>
            </a:endParaRPr>
          </a:p>
          <a:p>
            <a:pPr algn="just"/>
            <a:r>
              <a:rPr lang="ru-RU" altLang="ru-RU" sz="2500" dirty="0">
                <a:solidFill>
                  <a:srgbClr val="002060"/>
                </a:solidFill>
              </a:rPr>
              <a:t>Кому принадлежит этот документ?</a:t>
            </a:r>
            <a:endParaRPr lang="ru-RU" sz="2500"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BADB2F4-0EDF-26BC-1A73-8FFB8A20C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537" y="90386"/>
            <a:ext cx="8953289" cy="584936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: вправо 3">
            <a:hlinkClick r:id="rId6" action="ppaction://hlinksldjump"/>
            <a:extLst>
              <a:ext uri="{FF2B5EF4-FFF2-40B4-BE49-F238E27FC236}">
                <a16:creationId xmlns:a16="http://schemas.microsoft.com/office/drawing/2014/main" id="{69C970F2-2B7C-A8ED-6F9E-9186622E2030}"/>
              </a:ext>
            </a:extLst>
          </p:cNvPr>
          <p:cNvSpPr/>
          <p:nvPr/>
        </p:nvSpPr>
        <p:spPr>
          <a:xfrm>
            <a:off x="11096517" y="6257187"/>
            <a:ext cx="717360" cy="48463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C4A5B6-F9C6-A5D9-6750-FD379F124B99}"/>
              </a:ext>
            </a:extLst>
          </p:cNvPr>
          <p:cNvSpPr txBox="1"/>
          <p:nvPr/>
        </p:nvSpPr>
        <p:spPr>
          <a:xfrm>
            <a:off x="4670323" y="6084082"/>
            <a:ext cx="392058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500" dirty="0">
                <a:solidFill>
                  <a:srgbClr val="002060"/>
                </a:solidFill>
              </a:rPr>
              <a:t>Тани Савичевой.</a:t>
            </a:r>
            <a:endParaRPr lang="ru-RU" sz="25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4F2A5A-B9A4-9AFF-3637-97C6E979B5A4}"/>
              </a:ext>
            </a:extLst>
          </p:cNvPr>
          <p:cNvSpPr txBox="1"/>
          <p:nvPr/>
        </p:nvSpPr>
        <p:spPr>
          <a:xfrm>
            <a:off x="216925" y="177914"/>
            <a:ext cx="4424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pic>
        <p:nvPicPr>
          <p:cNvPr id="5" name="Фон - Для Викторины">
            <a:hlinkClick r:id="" action="ppaction://media"/>
            <a:extLst>
              <a:ext uri="{FF2B5EF4-FFF2-40B4-BE49-F238E27FC236}">
                <a16:creationId xmlns:a16="http://schemas.microsoft.com/office/drawing/2014/main" id="{9832AB55-A39B-0A18-AEE5-3735240E0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0526" y="61509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1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13772</TotalTime>
  <Words>1817</Words>
  <Application>Microsoft Office PowerPoint</Application>
  <PresentationFormat>Широкоэкранный</PresentationFormat>
  <Paragraphs>231</Paragraphs>
  <Slides>29</Slides>
  <Notes>22</Notes>
  <HiddenSlides>0</HiddenSlides>
  <MMClips>25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Century Gothic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Rare;Климашина В.В.</dc:creator>
  <cp:lastModifiedBy>Николай</cp:lastModifiedBy>
  <cp:revision>549</cp:revision>
  <dcterms:created xsi:type="dcterms:W3CDTF">2019-09-27T05:48:48Z</dcterms:created>
  <dcterms:modified xsi:type="dcterms:W3CDTF">2024-02-03T05:23:40Z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1963766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S9.0.3</vt:lpwstr>
  </property>
</Properties>
</file>