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5D92678-2DF6-4714-B346-FA22C90E7E8A}">
          <p14:sldIdLst>
            <p14:sldId id="256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25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E447A-84B0-4A61-858E-79C3C9155AB3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5CEDD-2320-4A70-8C99-9FBEBD3FF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481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5CEDD-2320-4A70-8C99-9FBEBD3FF68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70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12970-91B4-7903-A95B-185BE277B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FED9755-8EDD-7D70-0C51-9781EEEF72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A0AD556-396E-1408-BF0C-C8E649D53F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51081C-D5E5-6911-41A0-B95C2BB420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5CEDD-2320-4A70-8C99-9FBEBD3FF68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907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5F3E4-BCF4-314A-6D09-0467B7501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ECEB3E4-D139-95C3-C82E-A91371D1E7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9615F2F-A4EA-C821-0D97-FAE8DF9E3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9C483-1AF0-7550-14AA-1FD8BCD0D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5CEDD-2320-4A70-8C99-9FBEBD3FF68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728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61BAF-F7B7-66A3-CA3F-91B14A31A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BDC7B9B-20A2-D33F-C10C-96F9427CE8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5AE2FFB-5CD6-0597-612D-9EA10815E9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7BF96A-DF55-8784-5726-20FD1021B3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5CEDD-2320-4A70-8C99-9FBEBD3FF68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898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6C629-E056-566B-C79A-22008A20C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A971F9C-751F-5046-7DAB-085DAE599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56E0402-8647-CCEB-7DA0-6093E7BC2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AB6AD-3951-C713-5FC0-C15CAD856A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5CEDD-2320-4A70-8C99-9FBEBD3FF68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485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C46A8-0DFD-A294-DCCC-0B04B0E29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13716C2-B65A-97E6-C55A-7E11A7890B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01F770A-9E2C-58FC-16B2-C00F116FD7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82E6BC9-24FF-087D-1453-15632377D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5CEDD-2320-4A70-8C99-9FBEBD3FF68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49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D2782-D50C-5995-DC82-5738AB31D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D0B8CB7-0B52-08B7-0F6F-12B70C5C4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34C753E-75A6-5702-7D62-6F5B8BACBE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A691E2F-1197-C49D-F14E-B2F58B079F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5CEDD-2320-4A70-8C99-9FBEBD3FF68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648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821E9-7867-8BDF-9D22-50FF9CB68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6A0EB23-2578-C93C-532B-022176E905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8050E92-1610-AB4D-982D-91D1DB38DB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379CE0-CBE4-6248-EE4C-0DC2DDAA7D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5CEDD-2320-4A70-8C99-9FBEBD3FF68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77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66B6D-5C7E-280E-1391-6C85636D4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192BBEA-33CB-E692-B58C-5127DF511A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556B705-0411-A62D-DF73-FEA0ED8FA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29984C-7BA4-F0FE-0BB7-9D8623BFBA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5CEDD-2320-4A70-8C99-9FBEBD3FF68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473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2EC62D-86C4-87CA-D160-45A898838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B93F88-57AE-E3F9-B291-F32346F91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15D342-B718-25CF-1C3E-081310A9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573C66-9822-7AEB-66B9-EC0287B3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069B58-450C-6900-A297-BC26C28C2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451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DECDD-804E-BEA0-4F2D-7D3569953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F6673A-7F91-0A77-A056-9AD78A243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508C6D-4A0D-A639-10EC-C0AB571A4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F5885-3C8F-0E45-19E3-7CBEE0E77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9963C2-422A-2A31-1A85-7259DBA4C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991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CD91CD-1101-DC81-2A3B-365D334B1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6E6FAB-C371-2CE4-AFD2-88A6F3113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72C6EE-EE9F-4B01-193D-D6C8EA3DF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6F5B9A-B9E3-9F75-C8D0-176C77600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3ADED8-FEEC-1125-7586-37E1B1D65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145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D929B-E31B-9D04-CE52-6F7BA0495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DB62BE-7D89-D09C-3035-9A2678B5E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2682B9-3BD1-1261-BEC8-FF05AC0EF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CBF439-189D-56C5-A188-DE29AC3D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E5B118-F9F5-926A-D4A3-5BA9FDF54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400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CA69D-387D-6F44-EE7C-7C47AA3E4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0CAA71-C69A-582E-B369-6639FBA9A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B6C2AB-747C-96E3-308B-3C2357CD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EBB11A-A454-10A7-9F87-B02BFFFE1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6EB97C-6FC0-88DA-CDA7-18145BD9B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683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4BE6FC-DAFB-9EB9-EC37-8227CA82B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208F56-2102-538B-469A-E7C271129A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4F30B3-5FA5-3D78-00F9-5610597B4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F9C87D-DADB-63ED-8962-9A6750ADB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6E4687-4DA9-C07B-C1BF-3EFF4F6E1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50DAA6-7F6C-8D62-D343-26A1DC89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365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367F7-A968-BA0C-7104-50E7E1C47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D25D73-E610-5572-C7D4-C8EEFE12B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9E53BA-9121-8880-FB7B-6CD91F009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996703-D53A-E03E-C48D-139F49747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21E37C-93DD-C6F9-B7B0-6F65938CDD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1AB577-7EC0-A0F3-6D55-285FB02AC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4A9A3F1-49FF-6795-0278-5911DD73C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80C297-536A-5C44-6B08-EF87B706C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646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3D0FAD-FA54-3A37-BF4A-62BD84802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CC4E5C-E15D-171C-4FA1-827EE4BAA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EE87B2-F09B-F987-972B-2A89CCB19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AF00F2-E006-B491-E46B-01345E37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294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C6ECF4-BF18-8FC9-EDD1-7FBE51D43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787C6B8-33E7-F709-7119-6FD75B91D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31645C-528D-E1A9-EACE-3CE922A93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380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C4431-9D11-4060-BDA4-0ED3B18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A0DC65-9957-22D7-2BFD-2076A1678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A8A6F0-0E2B-7B07-9313-929A3733F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E56373-65B0-AF2F-E063-75B32CBEF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97716B-9D6A-D67C-A78D-D531AD367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723523-98E9-D60E-4AC6-2CE4B256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378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FBAA0A-7CB5-3110-9870-D0AACF25E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267466-86FD-D5A3-0AF5-0338B6CB6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697254-2DE2-5E8C-933E-1BAC75AF9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FB2486-680A-6593-5F32-9F307DDF9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B87FCA-8523-A4A5-57CC-59F3DB275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43364D-10F9-13C2-BA09-DB87882EC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543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CAD670-B803-2852-B19F-7F29875FB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663658-841D-FB11-0F0E-8BEF80EB9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42ED2D-7DF8-0387-2C74-64C94D6679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998C98-7C7C-480E-9EEC-09E1C4459352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F1D199-1A1E-08EF-AD34-B09869D38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3A1B50-29F0-19BA-A75C-DC7692FC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58CFD6-02DF-441A-B31D-4E0F066E4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60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2.png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.png"/><Relationship Id="rId10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плавсредство, неб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993E63-EE03-64D3-6578-B52D178ED2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68" b="1763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6C66C0-B38A-5A55-905F-9F68FEF50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1153775" y="0"/>
            <a:ext cx="1038225" cy="16383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42C3F28-C282-A37F-6756-C000D6E74320}"/>
              </a:ext>
            </a:extLst>
          </p:cNvPr>
          <p:cNvSpPr/>
          <p:nvPr/>
        </p:nvSpPr>
        <p:spPr>
          <a:xfrm>
            <a:off x="45980" y="-189177"/>
            <a:ext cx="91342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0">
                  <a:solidFill>
                    <a:srgbClr val="FF0000"/>
                  </a:solidFill>
                </a:ln>
                <a:effectLst>
                  <a:reflection blurRad="6350" stA="26000" endPos="20000" dir="5400000" sy="-90000" algn="bl" rotWithShape="0"/>
                </a:effectLst>
              </a:rPr>
              <a:t>Освобождение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2DA011-02FA-4981-C81B-B881F9719B66}"/>
              </a:ext>
            </a:extLst>
          </p:cNvPr>
          <p:cNvSpPr/>
          <p:nvPr/>
        </p:nvSpPr>
        <p:spPr>
          <a:xfrm>
            <a:off x="3375684" y="898355"/>
            <a:ext cx="77780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0">
                  <a:solidFill>
                    <a:srgbClr val="FF0000"/>
                  </a:solidFill>
                </a:ln>
                <a:effectLst>
                  <a:reflection blurRad="6350" stA="26000" endPos="20000" dir="5400000" sy="-90000" algn="bl" rotWithShape="0"/>
                </a:effectLst>
              </a:rPr>
              <a:t>Севастополя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10D5EA-5A78-9A43-90CE-F7AD696A4961}"/>
              </a:ext>
            </a:extLst>
          </p:cNvPr>
          <p:cNvSpPr/>
          <p:nvPr/>
        </p:nvSpPr>
        <p:spPr>
          <a:xfrm>
            <a:off x="2899117" y="2157892"/>
            <a:ext cx="56332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cap="none" spc="0" dirty="0">
                <a:ln w="0">
                  <a:solidFill>
                    <a:srgbClr val="FF0000"/>
                  </a:solidFill>
                </a:ln>
                <a:effectLst>
                  <a:reflection blurRad="6350" stA="26000" endPos="20000" dir="5400000" sy="-90000" algn="bl" rotWithShape="0"/>
                </a:effectLst>
              </a:rPr>
              <a:t>(Крымская операция)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7BBD11A-767D-ECF4-CD91-1F4DB931281F}"/>
              </a:ext>
            </a:extLst>
          </p:cNvPr>
          <p:cNvGrpSpPr/>
          <p:nvPr/>
        </p:nvGrpSpPr>
        <p:grpSpPr>
          <a:xfrm>
            <a:off x="2396618" y="2927333"/>
            <a:ext cx="7097919" cy="3888463"/>
            <a:chOff x="2082293" y="2927333"/>
            <a:chExt cx="7097919" cy="3888463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50C7404-AF97-EBBB-BFC3-EE6C169C7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82293" y="2927333"/>
              <a:ext cx="7097919" cy="388846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C39E77-DD66-E4F6-4FED-3B37EC6F70CC}"/>
                </a:ext>
              </a:extLst>
            </p:cNvPr>
            <p:cNvSpPr txBox="1"/>
            <p:nvPr/>
          </p:nvSpPr>
          <p:spPr>
            <a:xfrm>
              <a:off x="2899117" y="3390274"/>
              <a:ext cx="5701674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1200" dirty="0">
                  <a:latin typeface="Bahnschrift SemiLight SemiConde" panose="020B0502040204020203" pitchFamily="34" charset="0"/>
                </a:rPr>
                <a:t>20 мая 1944 г. </a:t>
              </a:r>
            </a:p>
            <a:p>
              <a:r>
                <a:rPr lang="ru-RU" sz="1200" dirty="0">
                  <a:latin typeface="Bahnschrift SemiLight SemiConde" panose="020B0502040204020203" pitchFamily="34" charset="0"/>
                </a:rPr>
                <a:t>г. Севастополь </a:t>
              </a:r>
            </a:p>
            <a:p>
              <a:pPr algn="r"/>
              <a:r>
                <a:rPr lang="ru-RU" sz="1200" dirty="0">
                  <a:latin typeface="Bahnschrift SemiLight SemiConde" panose="020B0502040204020203" pitchFamily="34" charset="0"/>
                </a:rPr>
                <a:t>      СОВНАРКОМ РСФСР – гор. МОСКВА СОВНАРКОМ КРЫМА </a:t>
              </a:r>
            </a:p>
            <a:p>
              <a:pPr algn="r"/>
              <a:r>
                <a:rPr lang="ru-RU" sz="1200" dirty="0">
                  <a:latin typeface="Bahnschrift SemiLight SemiConde" panose="020B0502040204020203" pitchFamily="34" charset="0"/>
                </a:rPr>
                <a:t>         гор. СИМФЕРОПОЛЬ ОБКОМ ВКП(б) – гор. СИМФЕРОПОЛЬ </a:t>
              </a:r>
            </a:p>
            <a:p>
              <a:pPr algn="ctr"/>
              <a:endParaRPr lang="ru-RU" sz="1200" b="1" dirty="0">
                <a:latin typeface="Bahnschrift SemiLight SemiConde" panose="020B0502040204020203" pitchFamily="34" charset="0"/>
              </a:endParaRPr>
            </a:p>
            <a:p>
              <a:pPr algn="ctr"/>
              <a:r>
                <a:rPr lang="ru-RU" sz="1200" b="1" dirty="0">
                  <a:latin typeface="Bahnschrift SemiLight SemiConde" panose="020B0502040204020203" pitchFamily="34" charset="0"/>
                </a:rPr>
                <a:t>ДОКЛАДНАЯ ЗАПИСКА</a:t>
              </a:r>
            </a:p>
            <a:p>
              <a:pPr algn="ctr"/>
              <a:r>
                <a:rPr lang="ru-RU" sz="1200" dirty="0">
                  <a:latin typeface="Bahnschrift SemiLight SemiConde" panose="020B0502040204020203" pitchFamily="34" charset="0"/>
                </a:rPr>
                <a:t> «О состоянии городского хозяйства гор. Севастополя после немецко-фашистской оккупации и план первоочередных восстановительных мероприятий на 1944 год». </a:t>
              </a:r>
            </a:p>
            <a:p>
              <a:pPr algn="ctr"/>
              <a:endParaRPr lang="ru-RU" sz="1200" dirty="0">
                <a:latin typeface="Bahnschrift SemiLight SemiConde" panose="020B0502040204020203" pitchFamily="34" charset="0"/>
              </a:endParaRPr>
            </a:p>
            <a:p>
              <a:pPr algn="ctr"/>
              <a:endParaRPr lang="ru-RU" sz="1200" dirty="0">
                <a:latin typeface="Bahnschrift SemiLight SemiConde" panose="020B0502040204020203" pitchFamily="34" charset="0"/>
              </a:endParaRPr>
            </a:p>
            <a:p>
              <a:pPr algn="ctr"/>
              <a:r>
                <a:rPr lang="ru-RU" sz="1200" dirty="0">
                  <a:latin typeface="Bahnschrift SemiLight SemiConde" panose="020B0502040204020203" pitchFamily="34" charset="0"/>
                </a:rPr>
                <a:t>В результате военных действий и оккупации города немецко-фашистскими захватчиками все городское хозяйство гор. Севастополя разрушено и уничтожено. По предварительному обследованию установлено, что сохранившаяся и могущая быть восстановленной часть городского хозяйства приблизительно составляет 5 – 7 % от общего объема по состоянию на 1944</a:t>
              </a:r>
              <a:r>
                <a:rPr lang="ru-RU" sz="1200" dirty="0"/>
                <a:t> год.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9190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D4948-67F3-C57F-30D4-BA61DFABF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плавсредство, неб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95CBC9-7321-F6A2-A1BE-3E302C9527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68" b="1763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cmpd="thinThick">
            <a:solidFill>
              <a:srgbClr val="9B2533"/>
            </a:solidFill>
          </a:ln>
          <a:effectLst>
            <a:reflection endPos="0" dist="50800" dir="5400000" sy="-100000" algn="bl" rotWithShape="0"/>
          </a:effectLst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4887B81-6836-2721-F27A-8AF875896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1153775" y="0"/>
            <a:ext cx="1038225" cy="16383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F4D230-564C-222F-5265-274FD0B9A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581" y="313460"/>
            <a:ext cx="4116569" cy="6449847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3C3105-38AC-8F55-E643-9A74A89E44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990" y="1118540"/>
            <a:ext cx="3613601" cy="2677936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4796B92-C137-780C-2B93-BA0AD30D2D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2140" y="1690092"/>
            <a:ext cx="3284814" cy="2413094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6532FCC-6A48-595E-1844-AFF7778FF88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12832"/>
          <a:stretch/>
        </p:blipFill>
        <p:spPr>
          <a:xfrm>
            <a:off x="8222140" y="4236181"/>
            <a:ext cx="3284814" cy="2488824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8AB2547-AA73-EC45-543B-ED298E7FC7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989" y="3938246"/>
            <a:ext cx="3613601" cy="2633128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</p:spTree>
    <p:extLst>
      <p:ext uri="{BB962C8B-B14F-4D97-AF65-F5344CB8AC3E}">
        <p14:creationId xmlns:p14="http://schemas.microsoft.com/office/powerpoint/2010/main" val="2423867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2FEF5-63BF-7C3A-D9A4-AA5F4AE43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плавсредство, неб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ACE169-2448-A3ED-2421-85D1EB909D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68" b="1763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cmpd="thinThick">
            <a:solidFill>
              <a:srgbClr val="9B2533"/>
            </a:solidFill>
          </a:ln>
          <a:effectLst>
            <a:reflection endPos="0" dist="50800" dir="5400000" sy="-100000" algn="bl" rotWithShape="0"/>
          </a:effectLst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C3E836-B968-B4C5-19CF-7D0BD452D0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1153775" y="0"/>
            <a:ext cx="1038225" cy="16383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CD0A59B-087D-ED61-2F00-31C38DDA1BCF}"/>
              </a:ext>
            </a:extLst>
          </p:cNvPr>
          <p:cNvSpPr/>
          <p:nvPr/>
        </p:nvSpPr>
        <p:spPr>
          <a:xfrm>
            <a:off x="167878" y="112787"/>
            <a:ext cx="72474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Пройди мини-тест и оцени презентацию.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F0363A3-C96F-D2E2-3641-677D996EA45D}"/>
              </a:ext>
            </a:extLst>
          </p:cNvPr>
          <p:cNvSpPr/>
          <p:nvPr/>
        </p:nvSpPr>
        <p:spPr>
          <a:xfrm>
            <a:off x="803228" y="5914216"/>
            <a:ext cx="109632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8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СПАСИБО ЗА ВНИМАНИЕ И УЧАСТИЕ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53AD04-3A63-C4CA-583C-A962B302F8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3791" y="853100"/>
            <a:ext cx="4700541" cy="46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50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CE8F0-2BC3-B3D0-B37B-C5D584590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плавсредство, неб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F9A4FD-0C59-B203-D9C1-E9C91DB721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68" b="1763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EA5DEFD-95C4-D662-BCF0-FBD89C917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1153775" y="0"/>
            <a:ext cx="1038225" cy="1638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5AB438-C700-5761-4C37-CAC697DB7E3E}"/>
              </a:ext>
            </a:extLst>
          </p:cNvPr>
          <p:cNvSpPr txBox="1"/>
          <p:nvPr/>
        </p:nvSpPr>
        <p:spPr>
          <a:xfrm>
            <a:off x="138067" y="206907"/>
            <a:ext cx="10529344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600" b="1" dirty="0">
                <a:latin typeface="Aptos" panose="020B0004020202020204" pitchFamily="34" charset="0"/>
              </a:rPr>
              <a:t>   </a:t>
            </a:r>
            <a:r>
              <a:rPr lang="ru-RU" sz="2000" b="1" i="0" dirty="0">
                <a:effectLst/>
                <a:latin typeface="Aptos" panose="020B0004020202020204" pitchFamily="34" charset="0"/>
              </a:rPr>
              <a:t>Главная военно-морская база Черноморского флота город Севастополь в числе первых городов СССР 22 июня 1941 года в 3 часа 15 минут подвергся налету фашистской авиации.  Организованное сопротивление и эвакуация защитников города продолжались до 2 июля 1942 года. Вступившие 4 июля 1942 года в разрушенный город фашисты бесчинствовали в нем 22 месяца.</a:t>
            </a:r>
            <a:endParaRPr lang="ru-RU" sz="2600" b="1" dirty="0">
              <a:latin typeface="Aptos" panose="020B00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899E674-F020-C3A5-001E-1200172B297D}"/>
              </a:ext>
            </a:extLst>
          </p:cNvPr>
          <p:cNvSpPr/>
          <p:nvPr/>
        </p:nvSpPr>
        <p:spPr>
          <a:xfrm>
            <a:off x="463189" y="1964144"/>
            <a:ext cx="11418022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Сможете ли  Вы назвать </a:t>
            </a:r>
            <a:r>
              <a:rPr lang="ru-RU" sz="32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даты начала и окончания Крымской операции?</a:t>
            </a:r>
            <a:endParaRPr lang="ru-RU" sz="3200" b="1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60FC070-6C0D-3601-3507-4B53EDAC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69" y="3162277"/>
            <a:ext cx="3426210" cy="2055726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2D5BF6E-0954-BC0C-FBA2-097836F08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9180" y="3160905"/>
            <a:ext cx="3426210" cy="2058470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9CE408B-E925-6649-B599-B8853F42052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1589"/>
          <a:stretch/>
        </p:blipFill>
        <p:spPr>
          <a:xfrm>
            <a:off x="7806072" y="3175757"/>
            <a:ext cx="3433428" cy="2055725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685F75AE-C65D-F5EC-C924-8AB8D7A6773E}"/>
              </a:ext>
            </a:extLst>
          </p:cNvPr>
          <p:cNvSpPr/>
          <p:nvPr/>
        </p:nvSpPr>
        <p:spPr>
          <a:xfrm>
            <a:off x="4350053" y="6396335"/>
            <a:ext cx="620077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0"/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Проверь себя. Наведи камеру на </a:t>
            </a:r>
            <a:r>
              <a:rPr lang="en-US" sz="2400" b="1" cap="none" spc="0" dirty="0">
                <a:ln w="0"/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QR-</a:t>
            </a:r>
            <a:r>
              <a:rPr lang="ru-RU" sz="2400" b="1" cap="none" spc="0" dirty="0">
                <a:ln w="0"/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код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0355B35-1CFE-4979-2814-09B1593522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7411" y="5380730"/>
            <a:ext cx="1457325" cy="1457325"/>
          </a:xfrm>
          <a:prstGeom prst="rect">
            <a:avLst/>
          </a:prstGeom>
          <a:ln>
            <a:solidFill>
              <a:srgbClr val="9B2533"/>
            </a:solidFill>
          </a:ln>
        </p:spPr>
      </p:pic>
    </p:spTree>
    <p:extLst>
      <p:ext uri="{BB962C8B-B14F-4D97-AF65-F5344CB8AC3E}">
        <p14:creationId xmlns:p14="http://schemas.microsoft.com/office/powerpoint/2010/main" val="2327496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5099D-5D47-BC6B-D43D-B5A4674E0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плавсредство, неб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D6AC52-B0B0-DC47-D898-6ED93CEA22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68" b="1763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1385AE-E0AC-AD3F-3B6C-CEA936A38B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1153775" y="0"/>
            <a:ext cx="1038225" cy="1638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91AFE9-1929-EF3F-2F41-ECF79756D521}"/>
              </a:ext>
            </a:extLst>
          </p:cNvPr>
          <p:cNvSpPr txBox="1"/>
          <p:nvPr/>
        </p:nvSpPr>
        <p:spPr>
          <a:xfrm>
            <a:off x="85725" y="31639"/>
            <a:ext cx="1106805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dirty="0">
                <a:solidFill>
                  <a:srgbClr val="222222"/>
                </a:solidFill>
                <a:effectLst/>
              </a:rPr>
              <a:t>Ситуация перед штурмом Севастополя</a:t>
            </a:r>
          </a:p>
          <a:p>
            <a:pPr algn="l"/>
            <a:br>
              <a:rPr lang="ru-RU" sz="800" dirty="0"/>
            </a:br>
            <a:r>
              <a:rPr lang="ru-RU" sz="2000" b="1" i="0" dirty="0">
                <a:solidFill>
                  <a:srgbClr val="222222"/>
                </a:solidFill>
                <a:effectLst/>
              </a:rPr>
              <a:t>8 апреля 1944 года войска 4-го Украинского фронта под началом Толбухина перешли в наступление. Взломав сильную оборону противника в районе Перекопа, Сиваша и Керчи (Отдельная Приморская армия), Красная Армия освободила большую часть Крымского полуострова. 15 – 16 апреля наши войска вышли к Севастополю, который немцы за предшествующий период превратили в мощный укрепрайон. Поэтому попытка русских войск взять город с ходу провалилась. Решительные приступы 18 – 19, 23 – 24 апреля также не привели к успеху.</a:t>
            </a:r>
            <a:endParaRPr lang="ru-RU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60821E-9C75-C205-5C36-8B398C3AF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540" y="2865281"/>
            <a:ext cx="3967864" cy="3850108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7D4659-D732-CF38-211A-7C9B14B922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2864045"/>
            <a:ext cx="6300735" cy="3851344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</p:spTree>
    <p:extLst>
      <p:ext uri="{BB962C8B-B14F-4D97-AF65-F5344CB8AC3E}">
        <p14:creationId xmlns:p14="http://schemas.microsoft.com/office/powerpoint/2010/main" val="2990820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483B2-C865-F9F6-0B71-36E2EACFD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плавсредство, неб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17A05A-B54E-4469-680A-9D9F2F3E91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68" b="1763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4FCE537-9E8F-4D56-BF4A-FDABF03D8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1153775" y="0"/>
            <a:ext cx="1038225" cy="1638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31F7D5-63A2-15B2-5DAA-2327BA07803D}"/>
              </a:ext>
            </a:extLst>
          </p:cNvPr>
          <p:cNvSpPr txBox="1"/>
          <p:nvPr/>
        </p:nvSpPr>
        <p:spPr>
          <a:xfrm>
            <a:off x="75210" y="117590"/>
            <a:ext cx="104822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222222"/>
                </a:solidFill>
                <a:effectLst/>
              </a:rPr>
              <a:t>Немецкое верховное командование по-прежнему требовало держать Севастопольскую крепость любой ценой. Гитлер опасался, что потеря Севастополя приведет к изменению позиции Турции, а также могла привести к политическим проблемам с Румынией и Болгарией. Поэтому выражающий сомнения в дальнейшей целесообразности обороны города командующий 17-й армии </a:t>
            </a:r>
            <a:r>
              <a:rPr lang="ru-RU" sz="2000" b="1" i="0" dirty="0" err="1">
                <a:solidFill>
                  <a:srgbClr val="222222"/>
                </a:solidFill>
                <a:effectLst/>
              </a:rPr>
              <a:t>Йенеке</a:t>
            </a:r>
            <a:r>
              <a:rPr lang="ru-RU" sz="2000" b="1" i="0" dirty="0">
                <a:solidFill>
                  <a:srgbClr val="222222"/>
                </a:solidFill>
                <a:effectLst/>
              </a:rPr>
              <a:t> быв вызван в ставку для доклада 1 мая и отстранен от командования.</a:t>
            </a:r>
            <a:endParaRPr lang="ru-RU" sz="20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2D474A-75D5-E248-4748-CE2C57C74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2924" y="2115115"/>
            <a:ext cx="2590923" cy="3777463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0736533-BB4E-FC53-8A35-6F89485AEC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37" y="2115115"/>
            <a:ext cx="2624138" cy="3777463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3B0115-7083-7B37-34E1-C7A1526702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115114"/>
            <a:ext cx="2549127" cy="3777463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BD961DF-53DE-5D21-4FBA-4EAFD5B46793}"/>
              </a:ext>
            </a:extLst>
          </p:cNvPr>
          <p:cNvSpPr/>
          <p:nvPr/>
        </p:nvSpPr>
        <p:spPr>
          <a:xfrm>
            <a:off x="437737" y="2115113"/>
            <a:ext cx="412526" cy="5976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ru-RU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537DEDF-07EE-4086-4865-4354150729ED}"/>
              </a:ext>
            </a:extLst>
          </p:cNvPr>
          <p:cNvSpPr/>
          <p:nvPr/>
        </p:nvSpPr>
        <p:spPr>
          <a:xfrm>
            <a:off x="3365550" y="2124461"/>
            <a:ext cx="412526" cy="5976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ru-RU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CBB115D-4F99-7BFC-4DF3-F0109261376E}"/>
              </a:ext>
            </a:extLst>
          </p:cNvPr>
          <p:cNvSpPr/>
          <p:nvPr/>
        </p:nvSpPr>
        <p:spPr>
          <a:xfrm>
            <a:off x="6119372" y="2124461"/>
            <a:ext cx="412526" cy="5976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ru-RU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E920CE1-1496-5390-D30A-58F384F9E112}"/>
              </a:ext>
            </a:extLst>
          </p:cNvPr>
          <p:cNvSpPr/>
          <p:nvPr/>
        </p:nvSpPr>
        <p:spPr>
          <a:xfrm>
            <a:off x="8903109" y="2064854"/>
            <a:ext cx="3020148" cy="1938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Попробуй угадать, на какой фотографии изображен Эрвин </a:t>
            </a:r>
            <a:r>
              <a:rPr lang="ru-RU" sz="2400" b="1" cap="none" spc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Йенеке</a:t>
            </a:r>
            <a:r>
              <a:rPr lang="ru-RU" sz="2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ru-RU" sz="2400" b="1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8B52A24-4111-3E15-1A0E-60AB21052432}"/>
              </a:ext>
            </a:extLst>
          </p:cNvPr>
          <p:cNvSpPr/>
          <p:nvPr/>
        </p:nvSpPr>
        <p:spPr>
          <a:xfrm>
            <a:off x="4121790" y="6351172"/>
            <a:ext cx="620077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0"/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Проверь себя. Наведи камеру на </a:t>
            </a:r>
            <a:r>
              <a:rPr lang="en-US" sz="2400" b="1" cap="none" spc="0" dirty="0">
                <a:ln w="0"/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QR-</a:t>
            </a:r>
            <a:r>
              <a:rPr lang="ru-RU" sz="2400" b="1" cap="none" spc="0" dirty="0">
                <a:ln w="0"/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код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403508F-BA27-C93B-41AF-AD871DDBAA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2565" y="5106852"/>
            <a:ext cx="1694038" cy="166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35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32529-169C-A3BB-FE6E-A5DCA6B97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плавсредство, неб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3C3042-4C04-7F05-7324-37B3533409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68" b="1763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A390414-375A-989D-D2C6-18042430B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1153775" y="0"/>
            <a:ext cx="1038225" cy="163830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E8476E9-6BF7-C38A-2086-53CC19C65B80}"/>
              </a:ext>
            </a:extLst>
          </p:cNvPr>
          <p:cNvSpPr/>
          <p:nvPr/>
        </p:nvSpPr>
        <p:spPr>
          <a:xfrm>
            <a:off x="4312928" y="6314015"/>
            <a:ext cx="620077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0"/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Проверь себя. Наведи камеру на </a:t>
            </a:r>
            <a:r>
              <a:rPr lang="en-US" sz="2400" b="1" cap="none" spc="0" dirty="0">
                <a:ln w="0"/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QR-</a:t>
            </a:r>
            <a:r>
              <a:rPr lang="ru-RU" sz="2400" b="1" cap="none" spc="0" dirty="0">
                <a:ln w="0"/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код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8231D-7F34-472A-33A4-EF1A2809F81C}"/>
              </a:ext>
            </a:extLst>
          </p:cNvPr>
          <p:cNvSpPr txBox="1"/>
          <p:nvPr/>
        </p:nvSpPr>
        <p:spPr>
          <a:xfrm>
            <a:off x="161784" y="108537"/>
            <a:ext cx="109919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222222"/>
                </a:solidFill>
                <a:effectLst/>
              </a:rPr>
              <a:t>Командующим 17-й армией назначили командира 5-го армейского корпуса </a:t>
            </a:r>
            <a:r>
              <a:rPr lang="ru-RU" sz="2000" b="1" i="0" dirty="0" err="1">
                <a:solidFill>
                  <a:srgbClr val="222222"/>
                </a:solidFill>
                <a:effectLst/>
              </a:rPr>
              <a:t>Альмендингер</a:t>
            </a:r>
            <a:r>
              <a:rPr lang="ru-RU" sz="2000" b="1" i="0" dirty="0">
                <a:solidFill>
                  <a:srgbClr val="222222"/>
                </a:solidFill>
                <a:effectLst/>
              </a:rPr>
              <a:t>. 3 мая новый командующий 17-й армий отдал приказ защищать </a:t>
            </a:r>
            <a:r>
              <a:rPr lang="ru-RU" sz="2000" b="1" i="0" dirty="0">
                <a:solidFill>
                  <a:srgbClr val="9B2533"/>
                </a:solidFill>
                <a:effectLst/>
              </a:rPr>
              <a:t>«каждую пядь Севастопольского плацдарма».</a:t>
            </a:r>
            <a:endParaRPr lang="ru-RU" sz="2000" b="1" dirty="0">
              <a:solidFill>
                <a:srgbClr val="9B253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848033-25E8-A79B-0ECC-2E4269B05FB1}"/>
              </a:ext>
            </a:extLst>
          </p:cNvPr>
          <p:cNvSpPr txBox="1"/>
          <p:nvPr/>
        </p:nvSpPr>
        <p:spPr>
          <a:xfrm>
            <a:off x="161784" y="1116717"/>
            <a:ext cx="109015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222222"/>
                </a:solidFill>
                <a:effectLst/>
              </a:rPr>
              <a:t>Советские силы насчитывали к 1 мая 1944 г. более 240 тыс. человек, 5,5 тыс. орудий и минометов, 340 </a:t>
            </a:r>
            <a:r>
              <a:rPr lang="ru-RU" sz="2000" b="1" i="0" u="none" strike="noStrike" dirty="0">
                <a:effectLst/>
              </a:rPr>
              <a:t>танков</a:t>
            </a:r>
            <a:r>
              <a:rPr lang="ru-RU" sz="2000" b="1" i="0" dirty="0">
                <a:solidFill>
                  <a:srgbClr val="222222"/>
                </a:solidFill>
                <a:effectLst/>
              </a:rPr>
              <a:t> и САУ, свыше 550 самолетов. К 5 мая 1944 года 17-я немецкая армия насчитывала более 72 тыс. солдат, при более 1700 орудиях и минометах, около 50 танков и штурмовых орудий и около 100 самолетов.</a:t>
            </a:r>
            <a:endParaRPr lang="ru-RU" sz="20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A628B0-7C74-1D26-9A70-A740A9CC2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084" y="2560851"/>
            <a:ext cx="2705147" cy="3503982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6AC035-53C4-B88C-835F-3A82A7AF0D60}"/>
              </a:ext>
            </a:extLst>
          </p:cNvPr>
          <p:cNvSpPr txBox="1"/>
          <p:nvPr/>
        </p:nvSpPr>
        <p:spPr>
          <a:xfrm>
            <a:off x="404719" y="6069503"/>
            <a:ext cx="2576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Карл </a:t>
            </a:r>
            <a:r>
              <a:rPr lang="ru-RU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Альмендингер</a:t>
            </a:r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34BBABC-A700-2E3A-3DBB-9E00D1A2CA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0603"/>
          <a:stretch/>
        </p:blipFill>
        <p:spPr>
          <a:xfrm>
            <a:off x="3181545" y="2560851"/>
            <a:ext cx="2262766" cy="2861100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A94216E-3765-DF1F-4EA7-CFCDD066738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6694" t="8462" r="14915" b="2595"/>
          <a:stretch/>
        </p:blipFill>
        <p:spPr>
          <a:xfrm>
            <a:off x="5584617" y="2560851"/>
            <a:ext cx="2155692" cy="2861100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07DA1FD-7BD1-34AB-DEA0-32C32DE00DC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2076" t="10644" r="11791" b="2608"/>
          <a:stretch/>
        </p:blipFill>
        <p:spPr>
          <a:xfrm>
            <a:off x="7880615" y="2560851"/>
            <a:ext cx="2037387" cy="2861100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02724F2-24C7-84AE-CF0B-2820EC593886}"/>
              </a:ext>
            </a:extLst>
          </p:cNvPr>
          <p:cNvSpPr/>
          <p:nvPr/>
        </p:nvSpPr>
        <p:spPr>
          <a:xfrm>
            <a:off x="3179018" y="5530715"/>
            <a:ext cx="673898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Сможешь ли ты назвать командующих Крымской операции со стороны СССР?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0B2CD87-6A18-B0C7-17E7-CFE0336E01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9541" y="5111163"/>
            <a:ext cx="1648938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40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87197-DD45-3069-2488-A9FA1F628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плавсредство, неб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8113FB-F4DD-1759-1667-181A00DE13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68" b="17635"/>
          <a:stretch/>
        </p:blipFill>
        <p:spPr>
          <a:xfrm>
            <a:off x="-157091" y="-126226"/>
            <a:ext cx="12765963" cy="7582318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D424A-ECF5-5965-4F72-98C0F6A2B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1153775" y="0"/>
            <a:ext cx="1038225" cy="1638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EA039F-234F-FBB0-3059-2C9BE804EB9D}"/>
              </a:ext>
            </a:extLst>
          </p:cNvPr>
          <p:cNvSpPr txBox="1"/>
          <p:nvPr/>
        </p:nvSpPr>
        <p:spPr>
          <a:xfrm>
            <a:off x="104845" y="50519"/>
            <a:ext cx="8267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222222"/>
                </a:solidFill>
                <a:effectLst/>
              </a:rPr>
              <a:t>Третий удар. Освобождение Севастополя</a:t>
            </a:r>
            <a:endParaRPr lang="ru-RU" sz="2400" dirty="0"/>
          </a:p>
        </p:txBody>
      </p:sp>
      <p:pic>
        <p:nvPicPr>
          <p:cNvPr id="6" name="Рисунок 5" descr="Изображение выглядит как текст, карта, атлас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0F9465-27F4-F77F-4D9E-DA774B5672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8"/>
          <a:stretch/>
        </p:blipFill>
        <p:spPr>
          <a:xfrm>
            <a:off x="182107" y="562703"/>
            <a:ext cx="6629329" cy="4725058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5F02AD-750B-BE78-11DB-86E9228C1B2F}"/>
              </a:ext>
            </a:extLst>
          </p:cNvPr>
          <p:cNvSpPr txBox="1"/>
          <p:nvPr/>
        </p:nvSpPr>
        <p:spPr>
          <a:xfrm>
            <a:off x="6993543" y="668661"/>
            <a:ext cx="410706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FF0000"/>
                </a:solidFill>
                <a:effectLst/>
              </a:rPr>
              <a:t>5 мая 1944 г</a:t>
            </a:r>
            <a:r>
              <a:rPr lang="ru-RU" sz="2000" b="1" i="0" dirty="0">
                <a:solidFill>
                  <a:srgbClr val="9B2533"/>
                </a:solidFill>
                <a:effectLst/>
              </a:rPr>
              <a:t>ода </a:t>
            </a:r>
            <a:r>
              <a:rPr lang="ru-RU" sz="2000" b="1" i="0" dirty="0">
                <a:solidFill>
                  <a:srgbClr val="222222"/>
                </a:solidFill>
                <a:effectLst/>
              </a:rPr>
              <a:t>после 1,5 часов артиллерийского огня на северном участке на штурм пошла 2-я гвардейская армия 4-го Украинского фронта. Наступление все время поддерживалось сильным огнем артиллерии и ударами авиации, особенно штурмовиков.</a:t>
            </a:r>
            <a:endParaRPr lang="ru-RU" sz="2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42805E-BAF6-05E5-3D5F-B4B4F0CDF668}"/>
              </a:ext>
            </a:extLst>
          </p:cNvPr>
          <p:cNvSpPr txBox="1"/>
          <p:nvPr/>
        </p:nvSpPr>
        <p:spPr>
          <a:xfrm>
            <a:off x="6959310" y="3641391"/>
            <a:ext cx="474995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FF0000"/>
                </a:solidFill>
                <a:effectLst/>
              </a:rPr>
              <a:t>7 мая 1944 года </a:t>
            </a:r>
            <a:r>
              <a:rPr lang="ru-RU" sz="2000" b="1" i="0" dirty="0">
                <a:solidFill>
                  <a:srgbClr val="222222"/>
                </a:solidFill>
                <a:effectLst/>
              </a:rPr>
              <a:t>в 10 часов 30 мин. после 1,5 часовой артиллерийской подготовки и атак авиации войска 4-го Украинского фронта начали штурм Сапун-горы. Для прорыва мощной немецкой обороны советское командование сосредоточило мощный артиллерийский кулак: от 205 до 258 стволов артиллерии и минометов на 1 км фронта.</a:t>
            </a:r>
            <a:endParaRPr lang="ru-RU" sz="20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008990-35D0-6C56-07B2-BB4E1BE45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0" y="512185"/>
            <a:ext cx="11968090" cy="631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7AF455-D50C-F237-7C8C-85D73E5AD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586593" y="5023902"/>
            <a:ext cx="10382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1CA55-421D-A423-C14B-2C5010B01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плавсредство, неб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116FC26-84BF-C989-0554-947A07A0C9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68" b="1763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775A58-6B5F-D04C-4B0A-2A92D802F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1153775" y="0"/>
            <a:ext cx="1038225" cy="1638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173166-0547-99C9-EA4F-A14B453259D6}"/>
              </a:ext>
            </a:extLst>
          </p:cNvPr>
          <p:cNvSpPr txBox="1"/>
          <p:nvPr/>
        </p:nvSpPr>
        <p:spPr>
          <a:xfrm>
            <a:off x="133349" y="188863"/>
            <a:ext cx="106394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FF0000"/>
                </a:solidFill>
                <a:effectLst/>
              </a:rPr>
              <a:t>8 мая </a:t>
            </a:r>
            <a:r>
              <a:rPr lang="ru-RU" sz="2000" b="1" i="0" dirty="0">
                <a:solidFill>
                  <a:srgbClr val="222222"/>
                </a:solidFill>
                <a:effectLst/>
              </a:rPr>
              <a:t>к исходу дня гвардейцы вышли к Северной бухте. Части 51-й армии, проломив внешний обвод укреплений врага, подошли к внутреннему обводу укреплений Севастополя. Войска Приморской армии взяли </a:t>
            </a:r>
            <a:r>
              <a:rPr lang="ru-RU" sz="2000" b="1" i="0" dirty="0" err="1">
                <a:solidFill>
                  <a:srgbClr val="222222"/>
                </a:solidFill>
                <a:effectLst/>
              </a:rPr>
              <a:t>Караньские</a:t>
            </a:r>
            <a:r>
              <a:rPr lang="ru-RU" sz="2000" b="1" i="0" dirty="0">
                <a:solidFill>
                  <a:srgbClr val="222222"/>
                </a:solidFill>
                <a:effectLst/>
              </a:rPr>
              <a:t> высоты и создали условия для ввода в прорыв 19-го танкового корпуса, который должен был наступать в направлении мыса Херсонес, бухт Круглая, Омега, Камышовая и Казачья.</a:t>
            </a:r>
            <a:endParaRPr lang="ru-RU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4335C-AEA7-77E0-4302-A273173BB64D}"/>
              </a:ext>
            </a:extLst>
          </p:cNvPr>
          <p:cNvSpPr txBox="1"/>
          <p:nvPr/>
        </p:nvSpPr>
        <p:spPr>
          <a:xfrm>
            <a:off x="133349" y="1882690"/>
            <a:ext cx="115538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FF0000"/>
                </a:solidFill>
                <a:effectLst/>
              </a:rPr>
              <a:t>9 мая 1944 года </a:t>
            </a:r>
            <a:r>
              <a:rPr lang="ru-RU" sz="2000" b="1" i="0" dirty="0">
                <a:solidFill>
                  <a:srgbClr val="222222"/>
                </a:solidFill>
                <a:effectLst/>
              </a:rPr>
              <a:t>оборона немецкой армии была окончательно сломлена. Части гвардейской армии обошли Северную бухту с востока и, пройдя по её южному берегу, вместе с войсками 51-й армии освободили и Корабельную сторону. К исходу 9 мая 1944 года, после 3-дневного решительного штурма, наши войска освободили Севастополь. В час ночи 10 мая Москва салютовала воинам-освободителям Севастополя 24 залпами из 324 орудий.</a:t>
            </a:r>
            <a:endParaRPr lang="ru-RU" sz="2000" b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8089A76-9FC0-8362-B3DA-8C879272F06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000" r="12195"/>
          <a:stretch/>
        </p:blipFill>
        <p:spPr>
          <a:xfrm>
            <a:off x="95253" y="3583167"/>
            <a:ext cx="3895725" cy="2770453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00E0208-B917-5678-352C-1B767D41799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473"/>
          <a:stretch/>
        </p:blipFill>
        <p:spPr>
          <a:xfrm>
            <a:off x="4168948" y="3583167"/>
            <a:ext cx="3990977" cy="2783754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8AD7771-0C9C-125F-6E8D-25CC0374287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889"/>
          <a:stretch/>
        </p:blipFill>
        <p:spPr>
          <a:xfrm>
            <a:off x="8337895" y="3576517"/>
            <a:ext cx="3758852" cy="2777103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</p:spTree>
    <p:extLst>
      <p:ext uri="{BB962C8B-B14F-4D97-AF65-F5344CB8AC3E}">
        <p14:creationId xmlns:p14="http://schemas.microsoft.com/office/powerpoint/2010/main" val="2248769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5C8C8-3D4C-0553-527B-17E8B95A4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плавсредство, неб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CDACF7-9CD1-25C0-DBF2-A71CC82C0B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68" b="1763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437D49-8259-B849-8BBC-379ED2417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1153775" y="0"/>
            <a:ext cx="1038225" cy="1638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9D0E40-3B67-83F5-2594-1B987E0380C3}"/>
              </a:ext>
            </a:extLst>
          </p:cNvPr>
          <p:cNvSpPr txBox="1"/>
          <p:nvPr/>
        </p:nvSpPr>
        <p:spPr>
          <a:xfrm>
            <a:off x="204787" y="74235"/>
            <a:ext cx="11044237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rgbClr val="222222"/>
                </a:solidFill>
                <a:effectLst/>
              </a:rPr>
              <a:t>Итоги операции</a:t>
            </a:r>
          </a:p>
          <a:p>
            <a:br>
              <a:rPr lang="ru-RU" sz="800" dirty="0"/>
            </a:br>
            <a:r>
              <a:rPr lang="ru-RU" sz="2000" b="1" i="0" dirty="0">
                <a:solidFill>
                  <a:srgbClr val="222222"/>
                </a:solidFill>
                <a:effectLst/>
              </a:rPr>
              <a:t>Крымская наступательная операция была завершена. Если в 1941 – 1942 гг. вермахту понадобилось 250 дней, чтобы взять Севастополь, то в 1944 году русским войскам понадобилось 35 суток, чтобы прорвать мощную оборону крымской группировки и очистить от гитлеровцев полуостров. Советские войска взломали оборону врага на Перекопе, в Сиваше, на Керченском полуострове и взяли Севастополь штурмом. 17-я немецкая армия была разгромлена. Немецко-румынские потери составили около 140 тыс. человек (включая погибших на морских судах), в том числе свыше 61,5 тыс. человек пленными. Советские потери (армии и флота) в ходе операции составили более 84 тыс. человек убитыми и ранеными.</a:t>
            </a:r>
            <a:endParaRPr lang="ru-RU" sz="20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181B98-3800-ECEA-C952-DB1D11E5A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030" y="3429000"/>
            <a:ext cx="4714875" cy="3281298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733619-3B0F-E935-9EF8-981E275D9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1692" y="3427654"/>
            <a:ext cx="4467225" cy="3282644"/>
          </a:xfrm>
          <a:prstGeom prst="rect">
            <a:avLst/>
          </a:prstGeom>
          <a:ln w="50800" cmpd="thinThick">
            <a:solidFill>
              <a:srgbClr val="9B2533"/>
            </a:solidFill>
          </a:ln>
        </p:spPr>
      </p:pic>
    </p:spTree>
    <p:extLst>
      <p:ext uri="{BB962C8B-B14F-4D97-AF65-F5344CB8AC3E}">
        <p14:creationId xmlns:p14="http://schemas.microsoft.com/office/powerpoint/2010/main" val="1501508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DF26B-569C-EBF0-32A5-AA862304B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а открытом воздухе, плавсредство, неб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37AC38-CC4B-7D09-0C90-BF6B7D7DC5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68" b="1763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11" name="Рисунок 10" descr="Изображение выглядит как плакат, мультфильм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63E718-A00E-E09C-998B-57EC1AA25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605"/>
          <a:stretch/>
        </p:blipFill>
        <p:spPr>
          <a:xfrm>
            <a:off x="11153775" y="0"/>
            <a:ext cx="1038225" cy="16383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5329AB-B502-9F11-FFA1-62946C6E69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848" r="19098"/>
          <a:stretch/>
        </p:blipFill>
        <p:spPr>
          <a:xfrm>
            <a:off x="167878" y="1931010"/>
            <a:ext cx="2689604" cy="25566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E95380-F5FA-30F9-674A-5E92D01C47D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977" t="12952" r="4726" b="650"/>
          <a:stretch/>
        </p:blipFill>
        <p:spPr>
          <a:xfrm>
            <a:off x="3000357" y="1931010"/>
            <a:ext cx="3028950" cy="25566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394A84-BDC5-3652-ABC9-4BBA209BDE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1003" y="1924600"/>
            <a:ext cx="2839301" cy="25631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AA488C-BFCA-D0D4-C2D1-FFC8AE97E8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2001" y="1924600"/>
            <a:ext cx="2730380" cy="2563104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39D65FA-6651-1BB8-32AC-BD5FEDEECA7E}"/>
              </a:ext>
            </a:extLst>
          </p:cNvPr>
          <p:cNvSpPr/>
          <p:nvPr/>
        </p:nvSpPr>
        <p:spPr>
          <a:xfrm>
            <a:off x="68289" y="16386"/>
            <a:ext cx="1019381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Памятные места, посвященные </a:t>
            </a:r>
            <a:r>
              <a:rPr lang="ru-RU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обороне и освобождению </a:t>
            </a:r>
          </a:p>
          <a:p>
            <a:pPr algn="ctr"/>
            <a:r>
              <a:rPr lang="ru-RU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Севастополя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BF64F3F-255B-15CB-7EF6-0A424DE6CDB7}"/>
              </a:ext>
            </a:extLst>
          </p:cNvPr>
          <p:cNvSpPr/>
          <p:nvPr/>
        </p:nvSpPr>
        <p:spPr>
          <a:xfrm>
            <a:off x="167878" y="970493"/>
            <a:ext cx="10370356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Попробуй назвать памятные места. </a:t>
            </a:r>
            <a:r>
              <a:rPr lang="ru-RU" sz="2400" b="1" cap="none" spc="0" dirty="0">
                <a:ln w="0"/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Наведи камеру на </a:t>
            </a:r>
            <a:r>
              <a:rPr lang="en-US" sz="2400" b="1" cap="none" spc="0" dirty="0">
                <a:ln w="0"/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QR-</a:t>
            </a:r>
            <a:r>
              <a:rPr lang="ru-RU" sz="2400" b="1" cap="none" spc="0" dirty="0">
                <a:ln w="0"/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код, чтобы проверить себя и узнать об этих местах</a:t>
            </a:r>
            <a:r>
              <a:rPr lang="ru-RU" sz="2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ru-RU" sz="2400" b="1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EC40180-BCAB-32D8-5E25-3929C6DB5A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298" y="4617224"/>
            <a:ext cx="2020763" cy="200772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C72BF8F-2551-B29E-BA93-A5BC7F742E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3644" y="4592442"/>
            <a:ext cx="2047093" cy="200772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75F0B60-8959-3F58-503E-C9ED431530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4249" y="4604188"/>
            <a:ext cx="2020762" cy="202076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900AD69-BE78-F019-0EDB-2B65639A3B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46199" y="4579406"/>
            <a:ext cx="2020762" cy="202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30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850</Words>
  <Application>Microsoft Office PowerPoint</Application>
  <PresentationFormat>Широкоэкранный</PresentationFormat>
  <Paragraphs>50</Paragraphs>
  <Slides>11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Bahnschrift SemiLight SemiConde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Ptitsyn Vladimir</dc:creator>
  <cp:lastModifiedBy>Божена Борискова</cp:lastModifiedBy>
  <cp:revision>9</cp:revision>
  <dcterms:created xsi:type="dcterms:W3CDTF">2025-02-21T07:24:28Z</dcterms:created>
  <dcterms:modified xsi:type="dcterms:W3CDTF">2025-04-09T11:25:36Z</dcterms:modified>
</cp:coreProperties>
</file>