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9" r:id="rId10"/>
    <p:sldId id="264" r:id="rId11"/>
    <p:sldId id="266" r:id="rId12"/>
    <p:sldId id="265" r:id="rId13"/>
    <p:sldId id="267" r:id="rId14"/>
    <p:sldId id="26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25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BE447A-84B0-4A61-858E-79C3C9155AB3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25CEDD-2320-4A70-8C99-9FBEBD3FF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481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5CEDD-2320-4A70-8C99-9FBEBD3FF68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797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2EC62D-86C4-87CA-D160-45A898838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8B93F88-57AE-E3F9-B291-F32346F91F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15D342-B718-25CF-1C3E-081310A9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8C98-7C7C-480E-9EEC-09E1C4459352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573C66-9822-7AEB-66B9-EC0287B3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069B58-450C-6900-A297-BC26C28C2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8CFD6-02DF-441A-B31D-4E0F066E4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451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ADECDD-804E-BEA0-4F2D-7D3569953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F6673A-7F91-0A77-A056-9AD78A243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508C6D-4A0D-A639-10EC-C0AB571A4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8C98-7C7C-480E-9EEC-09E1C4459352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AF5885-3C8F-0E45-19E3-7CBEE0E77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9963C2-422A-2A31-1A85-7259DBA4C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8CFD6-02DF-441A-B31D-4E0F066E4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991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CD91CD-1101-DC81-2A3B-365D334B1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6E6FAB-C371-2CE4-AFD2-88A6F3113E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72C6EE-EE9F-4B01-193D-D6C8EA3DF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8C98-7C7C-480E-9EEC-09E1C4459352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6F5B9A-B9E3-9F75-C8D0-176C77600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3ADED8-FEEC-1125-7586-37E1B1D65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8CFD6-02DF-441A-B31D-4E0F066E4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145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4D929B-E31B-9D04-CE52-6F7BA0495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DB62BE-7D89-D09C-3035-9A2678B5E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2682B9-3BD1-1261-BEC8-FF05AC0EF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8C98-7C7C-480E-9EEC-09E1C4459352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CBF439-189D-56C5-A188-DE29AC3D2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E5B118-F9F5-926A-D4A3-5BA9FDF54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8CFD6-02DF-441A-B31D-4E0F066E4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400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CA69D-387D-6F44-EE7C-7C47AA3E4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0CAA71-C69A-582E-B369-6639FBA9A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B6C2AB-747C-96E3-308B-3C2357CD2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8C98-7C7C-480E-9EEC-09E1C4459352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EBB11A-A454-10A7-9F87-B02BFFFE1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6EB97C-6FC0-88DA-CDA7-18145BD9B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8CFD6-02DF-441A-B31D-4E0F066E4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683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4BE6FC-DAFB-9EB9-EC37-8227CA82B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208F56-2102-538B-469A-E7C271129A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4F30B3-5FA5-3D78-00F9-5610597B4D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F9C87D-DADB-63ED-8962-9A6750ADB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8C98-7C7C-480E-9EEC-09E1C4459352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6E4687-4DA9-C07B-C1BF-3EFF4F6E1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50DAA6-7F6C-8D62-D343-26A1DC89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8CFD6-02DF-441A-B31D-4E0F066E4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365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6367F7-A968-BA0C-7104-50E7E1C47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D25D73-E610-5572-C7D4-C8EEFE12B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9E53BA-9121-8880-FB7B-6CD91F0098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0996703-D53A-E03E-C48D-139F49747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21E37C-93DD-C6F9-B7B0-6F65938CDD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1AB577-7EC0-A0F3-6D55-285FB02AC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8C98-7C7C-480E-9EEC-09E1C4459352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4A9A3F1-49FF-6795-0278-5911DD73C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80C297-536A-5C44-6B08-EF87B706C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8CFD6-02DF-441A-B31D-4E0F066E4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646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3D0FAD-FA54-3A37-BF4A-62BD84802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CC4E5C-E15D-171C-4FA1-827EE4BAA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8C98-7C7C-480E-9EEC-09E1C4459352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EE87B2-F09B-F987-972B-2A89CCB19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AF00F2-E006-B491-E46B-01345E376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8CFD6-02DF-441A-B31D-4E0F066E4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294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C6ECF4-BF18-8FC9-EDD1-7FBE51D43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8C98-7C7C-480E-9EEC-09E1C4459352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787C6B8-33E7-F709-7119-6FD75B91D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31645C-528D-E1A9-EACE-3CE922A93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8CFD6-02DF-441A-B31D-4E0F066E4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380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C4431-9D11-4060-BDA4-0ED3B18D2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A0DC65-9957-22D7-2BFD-2076A1678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4A8A6F0-0E2B-7B07-9313-929A3733F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2E56373-65B0-AF2F-E063-75B32CBEF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8C98-7C7C-480E-9EEC-09E1C4459352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97716B-9D6A-D67C-A78D-D531AD367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723523-98E9-D60E-4AC6-2CE4B256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8CFD6-02DF-441A-B31D-4E0F066E4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378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FBAA0A-7CB5-3110-9870-D0AACF25E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A267466-86FD-D5A3-0AF5-0338B6CB6C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A697254-2DE2-5E8C-933E-1BAC75AF9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FB2486-680A-6593-5F32-9F307DDF9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8C98-7C7C-480E-9EEC-09E1C4459352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B87FCA-8523-A4A5-57CC-59F3DB275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43364D-10F9-13C2-BA09-DB87882EC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8CFD6-02DF-441A-B31D-4E0F066E4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543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CAD670-B803-2852-B19F-7F29875FB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663658-841D-FB11-0F0E-8BEF80EB9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42ED2D-7DF8-0387-2C74-64C94D6679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998C98-7C7C-480E-9EEC-09E1C4459352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F1D199-1A1E-08EF-AD34-B09869D389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3A1B50-29F0-19BA-A75C-DC7692FC1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58CFD6-02DF-441A-B31D-4E0F066E4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60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на открытом воздухе, небо, военный автомобиль, оруж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8F437C-45A7-8AC3-BE79-B17631FDDF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4" b="87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лакат, мультфильм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6C66C0-B38A-5A55-905F-9F68FEF50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r="18605"/>
          <a:stretch/>
        </p:blipFill>
        <p:spPr>
          <a:xfrm>
            <a:off x="10789372" y="142875"/>
            <a:ext cx="1038225" cy="16383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42C3F28-C282-A37F-6756-C000D6E74320}"/>
              </a:ext>
            </a:extLst>
          </p:cNvPr>
          <p:cNvSpPr/>
          <p:nvPr/>
        </p:nvSpPr>
        <p:spPr>
          <a:xfrm>
            <a:off x="0" y="-157817"/>
            <a:ext cx="1062983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000" b="1" cap="none" spc="0" dirty="0">
                <a:ln w="0">
                  <a:solidFill>
                    <a:srgbClr val="FF0000"/>
                  </a:solidFill>
                </a:ln>
                <a:effectLst>
                  <a:reflection blurRad="6350" stA="53000" endA="300" endPos="35500" dir="5400000" sy="-90000" algn="bl" rotWithShape="0"/>
                </a:effectLst>
              </a:rPr>
              <a:t>Курская битва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50C7404-AF97-EBBB-BFC3-EE6C169C7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0253" y="2042358"/>
            <a:ext cx="5008926" cy="448656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49B56A8-971E-6860-6E92-3C616577AA0D}"/>
              </a:ext>
            </a:extLst>
          </p:cNvPr>
          <p:cNvSpPr/>
          <p:nvPr/>
        </p:nvSpPr>
        <p:spPr>
          <a:xfrm>
            <a:off x="3866864" y="2168336"/>
            <a:ext cx="3483646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ru-RU" sz="1500" b="1" i="0" dirty="0">
                <a:solidFill>
                  <a:srgbClr val="000000"/>
                </a:solidFill>
                <a:effectLst/>
                <a:latin typeface="Georgia Pro Cond Light" panose="020F0502020204030204" pitchFamily="18" charset="0"/>
                <a:cs typeface="Arabic Typesetting" panose="03020402040406030203" pitchFamily="66" charset="-78"/>
              </a:rPr>
              <a:t>Не в час, не в день решилась эта схватка,</a:t>
            </a:r>
          </a:p>
          <a:p>
            <a:pPr algn="l"/>
            <a:r>
              <a:rPr lang="ru-RU" sz="1500" b="1" i="0" dirty="0">
                <a:solidFill>
                  <a:srgbClr val="000000"/>
                </a:solidFill>
                <a:effectLst/>
                <a:latin typeface="Georgia Pro Cond Light" panose="020F0502020204030204" pitchFamily="18" charset="0"/>
                <a:cs typeface="Arabic Typesetting" panose="03020402040406030203" pitchFamily="66" charset="-78"/>
              </a:rPr>
              <a:t>И шли мы к ней в теченье долгих дней,</a:t>
            </a:r>
          </a:p>
          <a:p>
            <a:pPr algn="l"/>
            <a:r>
              <a:rPr lang="ru-RU" sz="1500" b="1" i="0" dirty="0">
                <a:solidFill>
                  <a:srgbClr val="000000"/>
                </a:solidFill>
                <a:effectLst/>
                <a:latin typeface="Georgia Pro Cond Light" panose="020F0502020204030204" pitchFamily="18" charset="0"/>
                <a:cs typeface="Arabic Typesetting" panose="03020402040406030203" pitchFamily="66" charset="-78"/>
              </a:rPr>
              <a:t>Затем, чтоб крепче в битве стала хватка,</a:t>
            </a:r>
          </a:p>
          <a:p>
            <a:pPr algn="l"/>
            <a:r>
              <a:rPr lang="ru-RU" sz="1500" b="1" i="0" dirty="0">
                <a:solidFill>
                  <a:srgbClr val="000000"/>
                </a:solidFill>
                <a:effectLst/>
                <a:latin typeface="Georgia Pro Cond Light" panose="020F0502020204030204" pitchFamily="18" charset="0"/>
                <a:cs typeface="Arabic Typesetting" panose="03020402040406030203" pitchFamily="66" charset="-78"/>
              </a:rPr>
              <a:t>Чтоб меч Победы был в бою острей.</a:t>
            </a:r>
          </a:p>
          <a:p>
            <a:pPr algn="l"/>
            <a:r>
              <a:rPr lang="ru-RU" sz="1500" b="1" i="0" dirty="0">
                <a:solidFill>
                  <a:srgbClr val="000000"/>
                </a:solidFill>
                <a:effectLst/>
                <a:latin typeface="Georgia Pro Cond Light" panose="020F0502020204030204" pitchFamily="18" charset="0"/>
                <a:cs typeface="Arabic Typesetting" panose="03020402040406030203" pitchFamily="66" charset="-78"/>
              </a:rPr>
              <a:t>До сей поры мы слышим гул сражений</a:t>
            </a:r>
          </a:p>
          <a:p>
            <a:pPr algn="l"/>
            <a:r>
              <a:rPr lang="ru-RU" sz="1500" b="1" i="0" dirty="0">
                <a:solidFill>
                  <a:srgbClr val="000000"/>
                </a:solidFill>
                <a:effectLst/>
                <a:latin typeface="Georgia Pro Cond Light" panose="020F0502020204030204" pitchFamily="18" charset="0"/>
                <a:cs typeface="Arabic Typesetting" panose="03020402040406030203" pitchFamily="66" charset="-78"/>
              </a:rPr>
              <a:t>И видим тех, кто шёл в смертельный бой,</a:t>
            </a:r>
          </a:p>
          <a:p>
            <a:pPr algn="l"/>
            <a:r>
              <a:rPr lang="ru-RU" sz="1500" b="1" i="0" dirty="0">
                <a:solidFill>
                  <a:srgbClr val="000000"/>
                </a:solidFill>
                <a:effectLst/>
                <a:latin typeface="Georgia Pro Cond Light" panose="020F0502020204030204" pitchFamily="18" charset="0"/>
                <a:cs typeface="Arabic Typesetting" panose="03020402040406030203" pitchFamily="66" charset="-78"/>
              </a:rPr>
              <a:t>Кто вкус побед и горечь поражений</a:t>
            </a:r>
          </a:p>
          <a:p>
            <a:pPr algn="l"/>
            <a:r>
              <a:rPr lang="ru-RU" sz="1500" b="1" i="0" dirty="0">
                <a:solidFill>
                  <a:srgbClr val="000000"/>
                </a:solidFill>
                <a:effectLst/>
                <a:latin typeface="Georgia Pro Cond Light" panose="020F0502020204030204" pitchFamily="18" charset="0"/>
                <a:cs typeface="Arabic Typesetting" panose="03020402040406030203" pitchFamily="66" charset="-78"/>
              </a:rPr>
              <a:t>Зажёг потомкам Огненной дугой.</a:t>
            </a:r>
          </a:p>
          <a:p>
            <a:pPr algn="l"/>
            <a:r>
              <a:rPr lang="ru-RU" sz="1500" b="1" i="0" dirty="0">
                <a:solidFill>
                  <a:srgbClr val="000000"/>
                </a:solidFill>
                <a:effectLst/>
                <a:latin typeface="Georgia Pro Cond Light" panose="020F0502020204030204" pitchFamily="18" charset="0"/>
                <a:cs typeface="Arabic Typesetting" panose="03020402040406030203" pitchFamily="66" charset="-78"/>
              </a:rPr>
              <a:t>Воронеж, Курск, Орёл и Белогорье,</a:t>
            </a:r>
          </a:p>
          <a:p>
            <a:pPr algn="l"/>
            <a:r>
              <a:rPr lang="ru-RU" sz="1500" b="1" i="0" dirty="0">
                <a:solidFill>
                  <a:srgbClr val="000000"/>
                </a:solidFill>
                <a:effectLst/>
                <a:latin typeface="Georgia Pro Cond Light" panose="020F0502020204030204" pitchFamily="18" charset="0"/>
                <a:cs typeface="Arabic Typesetting" panose="03020402040406030203" pitchFamily="66" charset="-78"/>
              </a:rPr>
              <a:t>Дугой горящей вы вошли в сердца,</a:t>
            </a:r>
          </a:p>
          <a:p>
            <a:pPr algn="l"/>
            <a:r>
              <a:rPr lang="ru-RU" sz="1500" b="1" i="0" dirty="0">
                <a:solidFill>
                  <a:srgbClr val="000000"/>
                </a:solidFill>
                <a:effectLst/>
                <a:latin typeface="Georgia Pro Cond Light" panose="020F0502020204030204" pitchFamily="18" charset="0"/>
                <a:cs typeface="Arabic Typesetting" panose="03020402040406030203" pitchFamily="66" charset="-78"/>
              </a:rPr>
              <a:t>Здесь враг познал не пышное застолье,</a:t>
            </a:r>
          </a:p>
          <a:p>
            <a:pPr algn="l"/>
            <a:r>
              <a:rPr lang="ru-RU" sz="1500" b="1" i="0" dirty="0">
                <a:solidFill>
                  <a:srgbClr val="000000"/>
                </a:solidFill>
                <a:effectLst/>
                <a:latin typeface="Georgia Pro Cond Light" panose="020F0502020204030204" pitchFamily="18" charset="0"/>
                <a:cs typeface="Arabic Typesetting" panose="03020402040406030203" pitchFamily="66" charset="-78"/>
              </a:rPr>
              <a:t>А вкус кипящей стали и свинца.</a:t>
            </a:r>
          </a:p>
          <a:p>
            <a:pPr algn="l"/>
            <a:r>
              <a:rPr lang="ru-RU" sz="1500" b="1" i="0" dirty="0">
                <a:solidFill>
                  <a:srgbClr val="000000"/>
                </a:solidFill>
                <a:effectLst/>
                <a:latin typeface="Georgia Pro Cond Light" panose="020F0502020204030204" pitchFamily="18" charset="0"/>
                <a:cs typeface="Arabic Typesetting" panose="03020402040406030203" pitchFamily="66" charset="-78"/>
              </a:rPr>
              <a:t>К чему теперь нам пафос и притворство?</a:t>
            </a:r>
          </a:p>
          <a:p>
            <a:pPr algn="l"/>
            <a:r>
              <a:rPr lang="ru-RU" sz="1500" b="1" i="0" dirty="0">
                <a:solidFill>
                  <a:srgbClr val="000000"/>
                </a:solidFill>
                <a:effectLst/>
                <a:latin typeface="Georgia Pro Cond Light" panose="020F0502020204030204" pitchFamily="18" charset="0"/>
                <a:cs typeface="Arabic Typesetting" panose="03020402040406030203" pitchFamily="66" charset="-78"/>
              </a:rPr>
              <a:t>Ведь шёл народ сквозь ад, врага круша,</a:t>
            </a:r>
          </a:p>
          <a:p>
            <a:pPr algn="l"/>
            <a:r>
              <a:rPr lang="ru-RU" sz="1500" b="1" i="0" dirty="0">
                <a:solidFill>
                  <a:srgbClr val="000000"/>
                </a:solidFill>
                <a:effectLst/>
                <a:latin typeface="Georgia Pro Cond Light" panose="020F0502020204030204" pitchFamily="18" charset="0"/>
                <a:cs typeface="Arabic Typesetting" panose="03020402040406030203" pitchFamily="66" charset="-78"/>
              </a:rPr>
              <a:t>Являя миру волю и упорство,</a:t>
            </a:r>
          </a:p>
          <a:p>
            <a:pPr algn="l"/>
            <a:r>
              <a:rPr lang="ru-RU" sz="1500" b="1" i="0" dirty="0">
                <a:solidFill>
                  <a:srgbClr val="000000"/>
                </a:solidFill>
                <a:effectLst/>
                <a:latin typeface="Georgia Pro Cond Light" panose="020F0502020204030204" pitchFamily="18" charset="0"/>
                <a:cs typeface="Arabic Typesetting" panose="03020402040406030203" pitchFamily="66" charset="-78"/>
              </a:rPr>
              <a:t>Чем так сильна российская душа.</a:t>
            </a:r>
          </a:p>
          <a:p>
            <a:pPr algn="r"/>
            <a:r>
              <a:rPr lang="ru-RU" sz="1500" b="1" dirty="0">
                <a:solidFill>
                  <a:srgbClr val="000000"/>
                </a:solidFill>
                <a:latin typeface="Georgia Pro Cond Light" panose="020F0502020204030204" pitchFamily="18" charset="0"/>
                <a:cs typeface="Arabic Typesetting" panose="03020402040406030203" pitchFamily="66" charset="-78"/>
              </a:rPr>
              <a:t>А. Зубкова. </a:t>
            </a:r>
          </a:p>
          <a:p>
            <a:pPr algn="r"/>
            <a:r>
              <a:rPr lang="ru-RU" sz="1500" b="1" dirty="0">
                <a:solidFill>
                  <a:srgbClr val="000000"/>
                </a:solidFill>
                <a:latin typeface="Georgia Pro Cond Light" panose="020F0502020204030204" pitchFamily="18" charset="0"/>
                <a:cs typeface="Arabic Typesetting" panose="03020402040406030203" pitchFamily="66" charset="-78"/>
              </a:rPr>
              <a:t>Стихотворение «Огненная дуга»</a:t>
            </a:r>
            <a:endParaRPr lang="ru-RU" sz="1500" b="1" i="0" dirty="0">
              <a:solidFill>
                <a:srgbClr val="000000"/>
              </a:solidFill>
              <a:effectLst/>
              <a:latin typeface="Georgia Pro Cond Light" panose="020F0502020204030204" pitchFamily="18" charset="0"/>
              <a:cs typeface="Arabic Typesetting" panose="03020402040406030203" pitchFamily="66" charset="-78"/>
            </a:endParaRPr>
          </a:p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9190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899F8-9489-CF26-703A-D71969F91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на открытом воздухе, небо, военный автомобиль, оруж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4E735B9-27EE-6A45-2DA0-557EE6C48A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4" b="87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лакат, мультфильм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7418C9-6043-7F5F-935F-6152A5108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r="18605"/>
          <a:stretch/>
        </p:blipFill>
        <p:spPr>
          <a:xfrm>
            <a:off x="11153774" y="0"/>
            <a:ext cx="1038225" cy="16383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1F6CF52-8919-C71D-08BB-518FA5B0E8D4}"/>
              </a:ext>
            </a:extLst>
          </p:cNvPr>
          <p:cNvSpPr/>
          <p:nvPr/>
        </p:nvSpPr>
        <p:spPr>
          <a:xfrm>
            <a:off x="69600" y="179462"/>
            <a:ext cx="698139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Наступательная операция «РУМЯНЦЕВ»</a:t>
            </a:r>
            <a:endParaRPr lang="ru-RU" sz="28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Рисунок 3" descr="Изображение выглядит как текст, карта, атлас, диаграм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3D1ADE-3A62-31F2-05A8-E79CDE5BB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t="51560" r="242" b="-160"/>
          <a:stretch/>
        </p:blipFill>
        <p:spPr>
          <a:xfrm>
            <a:off x="168262" y="882144"/>
            <a:ext cx="7432859" cy="4302148"/>
          </a:xfrm>
          <a:prstGeom prst="rect">
            <a:avLst/>
          </a:prstGeom>
          <a:ln w="50800" cmpd="thickThin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E9928E-9EC2-D138-6E13-5604CEB1B41A}"/>
              </a:ext>
            </a:extLst>
          </p:cNvPr>
          <p:cNvSpPr txBox="1"/>
          <p:nvPr/>
        </p:nvSpPr>
        <p:spPr>
          <a:xfrm>
            <a:off x="7607232" y="2839133"/>
            <a:ext cx="44987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FF0000"/>
                </a:solidFill>
                <a:effectLst/>
              </a:rPr>
              <a:t>«Кутузов» и «Румянцев» стали причиной первого победного салюта в годы войны — 5 августа 1943 года в Москве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7EC38E1-3BF0-B081-C69D-93BF37799B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704"/>
          <a:stretch/>
        </p:blipFill>
        <p:spPr>
          <a:xfrm>
            <a:off x="7693284" y="4049290"/>
            <a:ext cx="4412663" cy="2692925"/>
          </a:xfrm>
          <a:prstGeom prst="rect">
            <a:avLst/>
          </a:prstGeom>
          <a:ln w="50800" cmpd="thickThin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74979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1BA42-1758-54EE-0C8D-F45B21B61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на открытом воздухе, небо, военный автомобиль, оруж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A5EDF1F-244A-991C-9217-DB485639A7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4" b="87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лакат, мультфильм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E0ED8E-A05B-DE0F-AEE7-1C7F2EEA0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r="18605"/>
          <a:stretch/>
        </p:blipFill>
        <p:spPr>
          <a:xfrm>
            <a:off x="11153775" y="0"/>
            <a:ext cx="1038225" cy="16383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1D1DCF0-85E6-1E39-2FD3-FBCE06D51F2F}"/>
              </a:ext>
            </a:extLst>
          </p:cNvPr>
          <p:cNvSpPr/>
          <p:nvPr/>
        </p:nvSpPr>
        <p:spPr>
          <a:xfrm>
            <a:off x="46547" y="3911897"/>
            <a:ext cx="35458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6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</a:t>
            </a:r>
            <a:endParaRPr lang="ru-RU" sz="16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4CA1081-01B3-068B-BBA7-A6D6C9511FEC}"/>
              </a:ext>
            </a:extLst>
          </p:cNvPr>
          <p:cNvSpPr/>
          <p:nvPr/>
        </p:nvSpPr>
        <p:spPr>
          <a:xfrm>
            <a:off x="2073955" y="3911897"/>
            <a:ext cx="35458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6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</a:t>
            </a:r>
            <a:endParaRPr lang="ru-RU" sz="16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22872F2-9D96-B870-F0A6-088F7854A374}"/>
              </a:ext>
            </a:extLst>
          </p:cNvPr>
          <p:cNvSpPr/>
          <p:nvPr/>
        </p:nvSpPr>
        <p:spPr>
          <a:xfrm>
            <a:off x="4180721" y="3919587"/>
            <a:ext cx="35458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16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ru-RU" sz="16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413CF56-CC68-83EF-EE86-2B6FE7280818}"/>
              </a:ext>
            </a:extLst>
          </p:cNvPr>
          <p:cNvSpPr/>
          <p:nvPr/>
        </p:nvSpPr>
        <p:spPr>
          <a:xfrm>
            <a:off x="0" y="111264"/>
            <a:ext cx="1080794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2000" b="1" i="0" dirty="0">
                <a:solidFill>
                  <a:srgbClr val="000000"/>
                </a:solidFill>
                <a:effectLst/>
              </a:rPr>
              <a:t>23 </a:t>
            </a:r>
            <a:r>
              <a:rPr lang="ru-RU" sz="2000" b="1" i="0" dirty="0">
                <a:solidFill>
                  <a:srgbClr val="000000"/>
                </a:solidFill>
                <a:effectLst/>
              </a:rPr>
              <a:t>августа 1943 года </a:t>
            </a:r>
            <a:r>
              <a:rPr lang="ru-RU" sz="2000" b="0" i="0" dirty="0">
                <a:solidFill>
                  <a:srgbClr val="000000"/>
                </a:solidFill>
                <a:effectLst/>
              </a:rPr>
              <a:t>завязался интенсивный штурм Харькова. Непосредственно этот день считается днем освобождения Харькова и окончанием Курской битвы</a:t>
            </a:r>
            <a:endParaRPr lang="ru-RU" sz="2000" b="1" i="0" dirty="0">
              <a:solidFill>
                <a:srgbClr val="262626"/>
              </a:solidFill>
              <a:effectLst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28D33C-AE1F-5754-FD0F-67D48E912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97" y="909884"/>
            <a:ext cx="2624138" cy="1776073"/>
          </a:xfrm>
          <a:prstGeom prst="rect">
            <a:avLst/>
          </a:prstGeom>
          <a:ln w="63500" cmpd="thickThin">
            <a:solidFill>
              <a:schemeClr val="tx1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D70B793-05D4-6973-D076-F537A33BB0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3941" y="909884"/>
            <a:ext cx="2624138" cy="1765371"/>
          </a:xfrm>
          <a:prstGeom prst="rect">
            <a:avLst/>
          </a:prstGeom>
          <a:ln w="63500" cmpd="thickThin">
            <a:solidFill>
              <a:schemeClr val="tx1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320441A-A76F-8675-E22A-BE240CCE42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1053" y="909884"/>
            <a:ext cx="2675904" cy="1765370"/>
          </a:xfrm>
          <a:prstGeom prst="rect">
            <a:avLst/>
          </a:prstGeom>
          <a:ln w="63500" cmpd="thickThin">
            <a:solidFill>
              <a:schemeClr val="tx1"/>
            </a:solidFill>
          </a:ln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05E36C6-951F-C45D-E87E-DB7B84036180}"/>
              </a:ext>
            </a:extLst>
          </p:cNvPr>
          <p:cNvSpPr/>
          <p:nvPr/>
        </p:nvSpPr>
        <p:spPr>
          <a:xfrm>
            <a:off x="0" y="2911614"/>
            <a:ext cx="1201102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2000" b="1" i="0" dirty="0">
                <a:solidFill>
                  <a:srgbClr val="000000"/>
                </a:solidFill>
                <a:effectLst/>
              </a:rPr>
              <a:t>23 </a:t>
            </a:r>
            <a:r>
              <a:rPr lang="ru-RU" sz="2000" b="1" i="0" dirty="0">
                <a:solidFill>
                  <a:srgbClr val="000000"/>
                </a:solidFill>
                <a:effectLst/>
              </a:rPr>
              <a:t>августа </a:t>
            </a:r>
            <a:r>
              <a:rPr lang="ru-RU" sz="2000" i="0" dirty="0">
                <a:solidFill>
                  <a:srgbClr val="000000"/>
                </a:solidFill>
                <a:effectLst/>
              </a:rPr>
              <a:t>является Днем воинской славы России – День разгрома советскими войсками немецко-фашистских войск в Курской битве. После этого три города стали первыми городами, которым было присвоено почетное звание «Город воинской славы». </a:t>
            </a:r>
            <a:r>
              <a:rPr lang="ru-RU" sz="2000" b="1" i="0" dirty="0">
                <a:solidFill>
                  <a:srgbClr val="FF0000"/>
                </a:solidFill>
                <a:effectLst/>
              </a:rPr>
              <a:t>Попробуй назвать эти города.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0477041D-8AB8-3359-E0D5-91C999802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3" y="3963725"/>
            <a:ext cx="1852611" cy="214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AF999D0C-AB9A-D209-C18D-6BA31ADD6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691" y="4033492"/>
            <a:ext cx="2075058" cy="207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1CE7191B-A6CF-C153-CF4A-5FA5E5E4F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927" y="3984233"/>
            <a:ext cx="1670936" cy="217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90FCDD3-8C6B-8B3E-E636-79467081750B}"/>
              </a:ext>
            </a:extLst>
          </p:cNvPr>
          <p:cNvSpPr/>
          <p:nvPr/>
        </p:nvSpPr>
        <p:spPr>
          <a:xfrm>
            <a:off x="2290474" y="6285071"/>
            <a:ext cx="661393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Проверь себя. Наведи камеру на </a:t>
            </a:r>
            <a:r>
              <a:rPr lang="en-US" sz="2400" b="1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QR-</a:t>
            </a:r>
            <a:r>
              <a:rPr lang="ru-RU" sz="2400" b="1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код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4C9F84DE-4DBC-6CB3-D8A3-1F218CF8869B}"/>
              </a:ext>
            </a:extLst>
          </p:cNvPr>
          <p:cNvSpPr/>
          <p:nvPr/>
        </p:nvSpPr>
        <p:spPr>
          <a:xfrm>
            <a:off x="7243761" y="3994359"/>
            <a:ext cx="35458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6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</a:t>
            </a:r>
            <a:endParaRPr lang="ru-RU" sz="16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4E61D81-5435-45C8-147A-BD770F4BFE1F}"/>
              </a:ext>
            </a:extLst>
          </p:cNvPr>
          <p:cNvSpPr/>
          <p:nvPr/>
        </p:nvSpPr>
        <p:spPr>
          <a:xfrm>
            <a:off x="9123129" y="3971338"/>
            <a:ext cx="35458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6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</a:t>
            </a:r>
            <a:endParaRPr lang="ru-RU" sz="16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D1AB006B-BC06-6E6A-4A6E-7BF6523B8238}"/>
              </a:ext>
            </a:extLst>
          </p:cNvPr>
          <p:cNvSpPr/>
          <p:nvPr/>
        </p:nvSpPr>
        <p:spPr>
          <a:xfrm>
            <a:off x="11053243" y="3983657"/>
            <a:ext cx="35458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16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ru-RU" sz="16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3FD52EE-21EC-E0EA-3910-AB23DBF542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3610" y="4399995"/>
            <a:ext cx="1574886" cy="159533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ECD0FBE-EF18-5C58-F33D-CCBC98AB69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33373" y="4414454"/>
            <a:ext cx="1623846" cy="160528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09F1CCE-FA87-8AAF-1106-A1E4D639BE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06622" y="4403055"/>
            <a:ext cx="1604403" cy="162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56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3FE69-B687-323B-BBBD-50B1DD969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на открытом воздухе, небо, военный автомобиль, оруж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BCB5DF-A36A-6464-C885-569DED3FDE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4" b="87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лакат, мультфильм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F26230D-71D0-444B-E02A-DEBCC954F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r="18605"/>
          <a:stretch/>
        </p:blipFill>
        <p:spPr>
          <a:xfrm>
            <a:off x="11153775" y="0"/>
            <a:ext cx="1038225" cy="16383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42FE09-69C3-CD75-BD2F-E1B762821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878" y="1178670"/>
            <a:ext cx="3883817" cy="3962757"/>
          </a:xfrm>
          <a:prstGeom prst="rect">
            <a:avLst/>
          </a:prstGeom>
          <a:ln w="63500" cmpd="thickThin">
            <a:solidFill>
              <a:schemeClr val="tx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491E9F-CCDC-274F-B2B6-922E6DF8D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6245" y="1178670"/>
            <a:ext cx="2669380" cy="3951211"/>
          </a:xfrm>
          <a:prstGeom prst="rect">
            <a:avLst/>
          </a:prstGeom>
          <a:ln w="63500" cmpd="thickThin"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35E377-0CAA-CDE9-3397-0EF5F67BC7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5177" y="1179387"/>
            <a:ext cx="3950494" cy="3950494"/>
          </a:xfrm>
          <a:prstGeom prst="rect">
            <a:avLst/>
          </a:prstGeom>
          <a:ln w="63500" cmpd="thickThin">
            <a:solidFill>
              <a:schemeClr val="tx1"/>
            </a:solidFill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A2BBA51-3FDC-0692-902A-17E75BE6C1BC}"/>
              </a:ext>
            </a:extLst>
          </p:cNvPr>
          <p:cNvSpPr/>
          <p:nvPr/>
        </p:nvSpPr>
        <p:spPr>
          <a:xfrm>
            <a:off x="167878" y="112787"/>
            <a:ext cx="367761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Лица Курской битвы</a:t>
            </a:r>
            <a:endParaRPr lang="ru-RU" sz="28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BE112EB-49D7-BACA-04B7-7FF88D7B65A7}"/>
              </a:ext>
            </a:extLst>
          </p:cNvPr>
          <p:cNvSpPr/>
          <p:nvPr/>
        </p:nvSpPr>
        <p:spPr>
          <a:xfrm>
            <a:off x="140264" y="536247"/>
            <a:ext cx="10177694" cy="5539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Попробуй назвать людей, изображенных на фото</a:t>
            </a:r>
            <a:endParaRPr lang="ru-RU" sz="30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3B5D3C1-DD36-2DEB-DD0A-AC8865600940}"/>
              </a:ext>
            </a:extLst>
          </p:cNvPr>
          <p:cNvSpPr/>
          <p:nvPr/>
        </p:nvSpPr>
        <p:spPr>
          <a:xfrm>
            <a:off x="244700" y="1286373"/>
            <a:ext cx="412526" cy="5976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ru-RU" sz="32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7D0ADF8-C467-B558-8462-40177EBF3DF3}"/>
              </a:ext>
            </a:extLst>
          </p:cNvPr>
          <p:cNvSpPr/>
          <p:nvPr/>
        </p:nvSpPr>
        <p:spPr>
          <a:xfrm>
            <a:off x="5957136" y="5238138"/>
            <a:ext cx="35458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6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</a:t>
            </a:r>
            <a:endParaRPr lang="ru-RU" sz="16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A6CF851-2B92-4BE5-809B-971C44EC6A45}"/>
              </a:ext>
            </a:extLst>
          </p:cNvPr>
          <p:cNvSpPr/>
          <p:nvPr/>
        </p:nvSpPr>
        <p:spPr>
          <a:xfrm>
            <a:off x="-302213" y="5801519"/>
            <a:ext cx="661393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Проверь себя. Наведи камеру на </a:t>
            </a:r>
            <a:r>
              <a:rPr lang="en-US" sz="2400" b="1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QR-</a:t>
            </a:r>
            <a:r>
              <a:rPr lang="ru-RU" sz="2400" b="1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код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E429B49-93A3-70FC-352B-7C8E25AD06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1720" y="5244151"/>
            <a:ext cx="1606913" cy="1576402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9F9AC5D-2122-6572-6ECF-B547C3EE8D68}"/>
              </a:ext>
            </a:extLst>
          </p:cNvPr>
          <p:cNvSpPr/>
          <p:nvPr/>
        </p:nvSpPr>
        <p:spPr>
          <a:xfrm>
            <a:off x="4276337" y="1187005"/>
            <a:ext cx="412526" cy="5976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ru-RU" sz="32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FBC2AE3-53FE-F7F3-163B-2583D0FC0A23}"/>
              </a:ext>
            </a:extLst>
          </p:cNvPr>
          <p:cNvSpPr/>
          <p:nvPr/>
        </p:nvSpPr>
        <p:spPr>
          <a:xfrm>
            <a:off x="7190209" y="1189315"/>
            <a:ext cx="412526" cy="5976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endParaRPr lang="ru-RU" sz="32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6093697-2FFA-3D90-A2E2-BFCF87C0CE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3216" y="5255753"/>
            <a:ext cx="1615277" cy="156480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4FB564E-D8EB-F8BD-BB4C-9D8031FC3CF2}"/>
              </a:ext>
            </a:extLst>
          </p:cNvPr>
          <p:cNvSpPr/>
          <p:nvPr/>
        </p:nvSpPr>
        <p:spPr>
          <a:xfrm>
            <a:off x="7960029" y="5218306"/>
            <a:ext cx="35458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6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</a:t>
            </a:r>
            <a:endParaRPr lang="ru-RU" sz="16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76FDB18-B8A2-98CF-9E1E-ECBBB7A759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17958" y="5257253"/>
            <a:ext cx="1573321" cy="1563300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C561E25-C320-B75F-BC27-9CDCEF0D8564}"/>
              </a:ext>
            </a:extLst>
          </p:cNvPr>
          <p:cNvSpPr/>
          <p:nvPr/>
        </p:nvSpPr>
        <p:spPr>
          <a:xfrm>
            <a:off x="10017237" y="5218306"/>
            <a:ext cx="35458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16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ru-RU" sz="16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3272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854BB-476A-15B5-69A0-C283A379F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на открытом воздухе, небо, военный автомобиль, оруж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BED1FF-C88B-A908-D128-E0E1708076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4" b="87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409F0E-6712-0321-D8D6-5BA45A27A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92" y="757443"/>
            <a:ext cx="3924316" cy="25036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25C61A-3213-7458-BBD2-C65B7316E3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872" y="748794"/>
            <a:ext cx="3888929" cy="25036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E71A3A-B8AC-8A9F-F321-377204A61B8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546" r="6640"/>
          <a:stretch/>
        </p:blipFill>
        <p:spPr>
          <a:xfrm>
            <a:off x="8078154" y="739046"/>
            <a:ext cx="3878165" cy="250857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ABB64AD-B6D3-32F3-80A4-5465EF324FBB}"/>
              </a:ext>
            </a:extLst>
          </p:cNvPr>
          <p:cNvSpPr/>
          <p:nvPr/>
        </p:nvSpPr>
        <p:spPr>
          <a:xfrm>
            <a:off x="167878" y="112787"/>
            <a:ext cx="813876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Памятные места, посвященные Курской битве</a:t>
            </a:r>
            <a:endParaRPr lang="ru-RU" sz="28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B4486A-9639-66EA-637F-0B640582C2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000" y="3365280"/>
            <a:ext cx="2419350" cy="243065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F85F811-C74E-2D08-9BFC-2DC03F6F1B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1587" y="3350658"/>
            <a:ext cx="2419350" cy="239478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1D41AF8-4E17-DD61-3123-3E404FB2F2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136" y="3350658"/>
            <a:ext cx="2445278" cy="2445278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52399A3-4676-55BC-2178-1060664B479C}"/>
              </a:ext>
            </a:extLst>
          </p:cNvPr>
          <p:cNvSpPr/>
          <p:nvPr/>
        </p:nvSpPr>
        <p:spPr>
          <a:xfrm>
            <a:off x="1892949" y="6070890"/>
            <a:ext cx="840610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Наведи камеру на </a:t>
            </a:r>
            <a:r>
              <a:rPr lang="en-US" sz="2400" b="1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QR-</a:t>
            </a:r>
            <a:r>
              <a:rPr lang="ru-RU" sz="2400" b="1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код, чтобы узнать про эти места.</a:t>
            </a:r>
          </a:p>
        </p:txBody>
      </p:sp>
    </p:spTree>
    <p:extLst>
      <p:ext uri="{BB962C8B-B14F-4D97-AF65-F5344CB8AC3E}">
        <p14:creationId xmlns:p14="http://schemas.microsoft.com/office/powerpoint/2010/main" val="1812494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3843F-BEC6-458F-704C-8A2D16C78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на открытом воздухе, небо, военный автомобиль, оруж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AEE17E-4FEA-91E9-EEC1-81CD040A95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4" b="87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лакат, мультфильм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85AC5B-2C97-C21C-3396-79F7553A6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r="18605"/>
          <a:stretch/>
        </p:blipFill>
        <p:spPr>
          <a:xfrm>
            <a:off x="11153775" y="0"/>
            <a:ext cx="1038225" cy="16383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67A3852-9CF5-99ED-93BB-2A1155153B0A}"/>
              </a:ext>
            </a:extLst>
          </p:cNvPr>
          <p:cNvSpPr/>
          <p:nvPr/>
        </p:nvSpPr>
        <p:spPr>
          <a:xfrm>
            <a:off x="167878" y="112787"/>
            <a:ext cx="724749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Пройди мини-тест и оцени презентацию.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866490-8C4F-FAC0-CEC5-B1A640241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9586" y="748794"/>
            <a:ext cx="5012827" cy="504180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4A191F7-5682-CBB8-F2DB-26FD5766EFF4}"/>
              </a:ext>
            </a:extLst>
          </p:cNvPr>
          <p:cNvSpPr/>
          <p:nvPr/>
        </p:nvSpPr>
        <p:spPr>
          <a:xfrm>
            <a:off x="803228" y="5914216"/>
            <a:ext cx="109632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48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СПАСИБО ЗА ВНИМАНИЕ И УЧАСТИЕ</a:t>
            </a:r>
          </a:p>
        </p:txBody>
      </p:sp>
    </p:spTree>
    <p:extLst>
      <p:ext uri="{BB962C8B-B14F-4D97-AF65-F5344CB8AC3E}">
        <p14:creationId xmlns:p14="http://schemas.microsoft.com/office/powerpoint/2010/main" val="3629796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FFDAA-0C56-3A36-529D-580C75966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на открытом воздухе, небо, военный автомобиль, оруж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2ABD3F-469D-9F11-4E0E-7BDB7A07B2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4" b="8788"/>
          <a:stretch/>
        </p:blipFill>
        <p:spPr>
          <a:xfrm>
            <a:off x="0" y="-1725"/>
            <a:ext cx="12192000" cy="68580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лакат, мультфильм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D557BC-2075-5436-D6A8-6CDC7FA92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r="18605"/>
          <a:stretch/>
        </p:blipFill>
        <p:spPr>
          <a:xfrm>
            <a:off x="11153775" y="29109"/>
            <a:ext cx="1038225" cy="16383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83AC2B9-D2C7-7BE0-4AB7-9DFD6EA97B5B}"/>
              </a:ext>
            </a:extLst>
          </p:cNvPr>
          <p:cNvSpPr/>
          <p:nvPr/>
        </p:nvSpPr>
        <p:spPr>
          <a:xfrm>
            <a:off x="66144" y="174101"/>
            <a:ext cx="9990235" cy="12926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6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Курская битва является переломным </a:t>
            </a:r>
            <a:r>
              <a:rPr lang="ru-RU" sz="2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центральным событием </a:t>
            </a:r>
          </a:p>
          <a:p>
            <a:r>
              <a:rPr lang="ru-RU" sz="2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Великой Отечественной войны! В ней участвовало более </a:t>
            </a:r>
          </a:p>
          <a:p>
            <a:r>
              <a:rPr lang="ru-RU" sz="2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 млн. человек, 6 тысяч танков, 4 тысячи самоходных машин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AB9B0CD-72DC-A240-E3BE-9F8B8A08BFEC}"/>
              </a:ext>
            </a:extLst>
          </p:cNvPr>
          <p:cNvSpPr/>
          <p:nvPr/>
        </p:nvSpPr>
        <p:spPr>
          <a:xfrm>
            <a:off x="409575" y="1891310"/>
            <a:ext cx="11418022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Сможете ли  Вы назвать </a:t>
            </a:r>
            <a:r>
              <a:rPr lang="ru-RU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даты начала и окончания Курской битвы?</a:t>
            </a:r>
            <a:endParaRPr lang="ru-RU" sz="36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C0A66B-AC55-2A33-AE9A-D37107E0D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564" y="3429000"/>
            <a:ext cx="4342365" cy="2598300"/>
          </a:xfrm>
          <a:prstGeom prst="rect">
            <a:avLst/>
          </a:prstGeom>
          <a:ln w="101600" cmpd="thickThin">
            <a:solidFill>
              <a:schemeClr val="tx1"/>
            </a:solidFill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A7691D2-0760-D6CA-BEF8-C63A3FA45CEC}"/>
              </a:ext>
            </a:extLst>
          </p:cNvPr>
          <p:cNvSpPr/>
          <p:nvPr/>
        </p:nvSpPr>
        <p:spPr>
          <a:xfrm>
            <a:off x="1685925" y="6367226"/>
            <a:ext cx="1187767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Проверь себя. Наведи камеру на </a:t>
            </a:r>
            <a:r>
              <a:rPr lang="en-US" sz="2400" b="1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QR-</a:t>
            </a:r>
            <a:r>
              <a:rPr lang="ru-RU" sz="2400" b="1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код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D275A5D-A75D-24D3-FAA5-1CA3B6CDAD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584" r="405"/>
          <a:stretch/>
        </p:blipFill>
        <p:spPr>
          <a:xfrm>
            <a:off x="5714014" y="3429000"/>
            <a:ext cx="4342365" cy="2598300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chemeClr val="tx1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44E7D3A-2941-DE75-6926-4CA3F64A9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51259" y="5333466"/>
            <a:ext cx="1504950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39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3FABF-17D4-3AA9-24E9-5F5235D89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на открытом воздухе, небо, военный автомобиль, оруж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9E46CC-40F3-F2CA-7912-957D6A8537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4" b="87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лакат, мультфильм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407D3D8-71CF-E793-2787-85312364A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r="18605"/>
          <a:stretch/>
        </p:blipFill>
        <p:spPr>
          <a:xfrm>
            <a:off x="10789372" y="142875"/>
            <a:ext cx="1038225" cy="16383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32F7B3B-2992-CA95-0752-8A048AF8EE6C}"/>
              </a:ext>
            </a:extLst>
          </p:cNvPr>
          <p:cNvSpPr/>
          <p:nvPr/>
        </p:nvSpPr>
        <p:spPr>
          <a:xfrm>
            <a:off x="180177" y="142875"/>
            <a:ext cx="8231164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4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Германское командование приняло решение</a:t>
            </a:r>
          </a:p>
          <a:p>
            <a:r>
              <a:rPr lang="ru-RU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</a:t>
            </a:r>
            <a:r>
              <a:rPr lang="ru-RU" sz="24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ровести крупную стратегическую операцию на</a:t>
            </a:r>
          </a:p>
          <a:p>
            <a:r>
              <a:rPr lang="ru-RU" sz="24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Курском выступе летом 1943 года. </a:t>
            </a:r>
          </a:p>
          <a:p>
            <a:r>
              <a:rPr lang="ru-RU" sz="24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Планировалось</a:t>
            </a:r>
            <a:r>
              <a:rPr lang="ru-RU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нанести удары из района </a:t>
            </a:r>
          </a:p>
          <a:p>
            <a:r>
              <a:rPr lang="ru-RU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г.Орел</a:t>
            </a:r>
            <a:r>
              <a:rPr lang="ru-RU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(с севера)  и </a:t>
            </a:r>
            <a:r>
              <a:rPr lang="ru-RU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г.Белгород</a:t>
            </a:r>
            <a:r>
              <a:rPr lang="ru-RU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(с юга). Ударные группы </a:t>
            </a:r>
          </a:p>
          <a:p>
            <a:r>
              <a:rPr lang="ru-RU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должны были соединится в районе </a:t>
            </a:r>
            <a:r>
              <a:rPr lang="ru-RU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г.Курск</a:t>
            </a:r>
            <a:endParaRPr lang="ru-RU" sz="24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F899BA-715D-9098-2EEA-8396E59B1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9152" y="2652235"/>
            <a:ext cx="3753871" cy="3509135"/>
          </a:xfrm>
          <a:prstGeom prst="rect">
            <a:avLst/>
          </a:prstGeom>
          <a:ln w="101600" cmpd="thickThin"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13EA52-495D-3430-16DA-287DC980FC7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702"/>
          <a:stretch/>
        </p:blipFill>
        <p:spPr>
          <a:xfrm>
            <a:off x="180177" y="2652234"/>
            <a:ext cx="3753871" cy="3509136"/>
          </a:xfrm>
          <a:prstGeom prst="rect">
            <a:avLst/>
          </a:prstGeom>
          <a:ln w="101600" cmpd="thickThin">
            <a:solidFill>
              <a:schemeClr val="tx1"/>
            </a:solidFill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144EE3E-6BA2-A5A7-FAF3-4677203A8FCD}"/>
              </a:ext>
            </a:extLst>
          </p:cNvPr>
          <p:cNvSpPr/>
          <p:nvPr/>
        </p:nvSpPr>
        <p:spPr>
          <a:xfrm>
            <a:off x="8327177" y="2594074"/>
            <a:ext cx="3753871" cy="23083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Какое название </a:t>
            </a:r>
          </a:p>
          <a:p>
            <a:pPr algn="ctr"/>
            <a:r>
              <a:rPr lang="ru-RU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этой операции </a:t>
            </a:r>
          </a:p>
          <a:p>
            <a:pPr algn="ctr"/>
            <a:r>
              <a:rPr lang="ru-RU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дало немецкое </a:t>
            </a:r>
          </a:p>
          <a:p>
            <a:pPr algn="ctr"/>
            <a:r>
              <a:rPr lang="ru-RU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командование?</a:t>
            </a:r>
            <a:endParaRPr lang="ru-RU" sz="36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DB8C783-4286-A858-A909-DD1874C944C2}"/>
              </a:ext>
            </a:extLst>
          </p:cNvPr>
          <p:cNvSpPr/>
          <p:nvPr/>
        </p:nvSpPr>
        <p:spPr>
          <a:xfrm>
            <a:off x="1181100" y="6396335"/>
            <a:ext cx="1187767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Проверь себя. Наведи камеру на </a:t>
            </a:r>
            <a:r>
              <a:rPr lang="en-US" sz="2400" b="1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QR-</a:t>
            </a:r>
            <a:r>
              <a:rPr lang="ru-RU" sz="2400" b="1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код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DA142F5-E46F-3FCB-5C68-BCBB0C7886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123" y="5137363"/>
            <a:ext cx="1685925" cy="167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59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0CA5D-3E29-F22F-656A-E3FB9A260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на открытом воздухе, небо, военный автомобиль, оруж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95204C-9B7B-6FB7-4CA7-796B3B65C31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4" b="87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лакат, мультфильм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55602A-C4AA-8989-CE9D-C87461A6D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r="18605"/>
          <a:stretch/>
        </p:blipFill>
        <p:spPr>
          <a:xfrm>
            <a:off x="11153775" y="0"/>
            <a:ext cx="1038225" cy="16383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D6C9B0D-E3F6-8E34-6894-257DBF1B12C4}"/>
              </a:ext>
            </a:extLst>
          </p:cNvPr>
          <p:cNvSpPr/>
          <p:nvPr/>
        </p:nvSpPr>
        <p:spPr>
          <a:xfrm>
            <a:off x="180177" y="142875"/>
            <a:ext cx="1014893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4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Советскому командованию было известно о точном времени </a:t>
            </a:r>
          </a:p>
          <a:p>
            <a:r>
              <a:rPr lang="ru-RU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начала немецкой операции. Поэтому была проведена необходимая</a:t>
            </a:r>
          </a:p>
          <a:p>
            <a:r>
              <a:rPr lang="ru-RU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контрподготовка и советские солдаты достойно ответили </a:t>
            </a:r>
          </a:p>
          <a:p>
            <a:r>
              <a:rPr lang="ru-RU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немецкому наступлению.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18A786A-655E-7058-05E3-3E2E7D48AF42}"/>
              </a:ext>
            </a:extLst>
          </p:cNvPr>
          <p:cNvSpPr/>
          <p:nvPr/>
        </p:nvSpPr>
        <p:spPr>
          <a:xfrm>
            <a:off x="75402" y="5512167"/>
            <a:ext cx="1011687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4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Вся Курская битва разделялась на две операции: </a:t>
            </a:r>
          </a:p>
          <a:p>
            <a:r>
              <a:rPr lang="ru-RU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ru-RU" sz="24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Стратегически-оборонительная </a:t>
            </a:r>
            <a:r>
              <a:rPr lang="ru-RU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операция (05.07.1943 -23.07.1943) </a:t>
            </a:r>
          </a:p>
          <a:p>
            <a:r>
              <a:rPr lang="ru-RU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 Наступательная операция (13.07.1943-23.08.1943)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3F1E03-0C73-509B-6690-9222B7A1C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9727" y="1781174"/>
            <a:ext cx="2685220" cy="3726427"/>
          </a:xfrm>
          <a:prstGeom prst="rect">
            <a:avLst/>
          </a:prstGeom>
          <a:ln w="101600" cmpd="thickThin">
            <a:solidFill>
              <a:schemeClr val="tx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8788E02-86E0-9389-176A-92DC30084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3684" y="1765968"/>
            <a:ext cx="4708492" cy="3709596"/>
          </a:xfrm>
          <a:prstGeom prst="rect">
            <a:avLst/>
          </a:prstGeom>
          <a:ln w="101600" cmpd="thickThin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7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990B6-82AC-466F-B6F6-453204DF4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на открытом воздухе, небо, военный автомобиль, оруж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23181FE-8614-3701-7B69-93F0FB11AF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4" b="87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лакат, мультфильм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2CAB4E-1673-A55D-BE1F-A38F9BE122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r="18605"/>
          <a:stretch/>
        </p:blipFill>
        <p:spPr>
          <a:xfrm>
            <a:off x="11153775" y="0"/>
            <a:ext cx="1038225" cy="16383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E3DDC4-94A8-75A0-49F4-E194DB49C8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46" r="4266" b="18636"/>
          <a:stretch/>
        </p:blipFill>
        <p:spPr>
          <a:xfrm>
            <a:off x="1388097" y="1021154"/>
            <a:ext cx="8409883" cy="411869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A88CF7E-1B13-2ACF-0149-D0FAB0E6E13B}"/>
              </a:ext>
            </a:extLst>
          </p:cNvPr>
          <p:cNvSpPr/>
          <p:nvPr/>
        </p:nvSpPr>
        <p:spPr>
          <a:xfrm>
            <a:off x="78653" y="99622"/>
            <a:ext cx="97193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4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Курская битва- это битва полководцев</a:t>
            </a:r>
            <a:r>
              <a:rPr lang="ru-RU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ru-RU" sz="2400" b="1" dirty="0">
                <a:solidFill>
                  <a:srgbClr val="000000"/>
                </a:solidFill>
                <a:effectLst/>
              </a:rPr>
              <a:t>Именно здесь проявился </a:t>
            </a:r>
          </a:p>
          <a:p>
            <a:r>
              <a:rPr lang="ru-RU" sz="2400" b="1" dirty="0">
                <a:solidFill>
                  <a:srgbClr val="000000"/>
                </a:solidFill>
                <a:effectLst/>
              </a:rPr>
              <a:t>высокий уровень советского военного искусства.</a:t>
            </a:r>
            <a:endParaRPr lang="ru-RU" sz="24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9DC84F8-1D78-0B92-BC07-75A900CF1BA7}"/>
              </a:ext>
            </a:extLst>
          </p:cNvPr>
          <p:cNvSpPr/>
          <p:nvPr/>
        </p:nvSpPr>
        <p:spPr>
          <a:xfrm>
            <a:off x="1260028" y="5148284"/>
            <a:ext cx="8688410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Какие советские полководцы изображены на фотографиях?</a:t>
            </a:r>
            <a:endParaRPr lang="ru-RU" sz="30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1725771-F88F-AFB3-5956-F8D0931FEC4B}"/>
              </a:ext>
            </a:extLst>
          </p:cNvPr>
          <p:cNvSpPr/>
          <p:nvPr/>
        </p:nvSpPr>
        <p:spPr>
          <a:xfrm>
            <a:off x="4186851" y="6396335"/>
            <a:ext cx="661393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Проверь себя. Наведи камеру на </a:t>
            </a:r>
            <a:r>
              <a:rPr lang="en-US" sz="2400" b="1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QR-</a:t>
            </a:r>
            <a:r>
              <a:rPr lang="ru-RU" sz="2400" b="1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код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15AF26-DC84-A2BE-6C2E-58C5A3F91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6972" y="5400675"/>
            <a:ext cx="147637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54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8386F-8E3A-4582-35BC-50E306799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на открытом воздухе, небо, военный автомобиль, оруж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5B66091-B250-5049-DD7C-B321CB632D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4" b="87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лакат, мультфильм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CD58A0-D057-5D3C-330E-0F0CDB336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r="18605"/>
          <a:stretch/>
        </p:blipFill>
        <p:spPr>
          <a:xfrm>
            <a:off x="11153775" y="0"/>
            <a:ext cx="1038225" cy="16383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E24133D-E1C3-4A4D-F6E8-AD52619044FB}"/>
              </a:ext>
            </a:extLst>
          </p:cNvPr>
          <p:cNvSpPr/>
          <p:nvPr/>
        </p:nvSpPr>
        <p:spPr>
          <a:xfrm>
            <a:off x="109325" y="232754"/>
            <a:ext cx="10315644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ru-RU" sz="2200" b="1" i="0" dirty="0">
                <a:solidFill>
                  <a:srgbClr val="262626"/>
                </a:solidFill>
                <a:effectLst/>
              </a:rPr>
              <a:t>12 июля - памятная дата военной истории Отечества. В этот день </a:t>
            </a:r>
          </a:p>
          <a:p>
            <a:pPr algn="l"/>
            <a:r>
              <a:rPr lang="ru-RU" sz="2200" b="1" i="0" dirty="0">
                <a:solidFill>
                  <a:srgbClr val="262626"/>
                </a:solidFill>
                <a:effectLst/>
              </a:rPr>
              <a:t>в 1943 году под Прохоровкой произошло крупнейшее во Второй мировой</a:t>
            </a:r>
          </a:p>
          <a:p>
            <a:pPr algn="l"/>
            <a:r>
              <a:rPr lang="ru-RU" sz="2200" b="1" i="0" dirty="0">
                <a:solidFill>
                  <a:srgbClr val="262626"/>
                </a:solidFill>
                <a:effectLst/>
              </a:rPr>
              <a:t>войне танковое сражение между советской и германской армиями.</a:t>
            </a:r>
          </a:p>
          <a:p>
            <a:pPr algn="l"/>
            <a:r>
              <a:rPr lang="ru-RU" sz="2200" b="1" i="0" dirty="0">
                <a:solidFill>
                  <a:srgbClr val="262626"/>
                </a:solidFill>
                <a:effectLst/>
              </a:rPr>
              <a:t>Непосредственное командование танковыми соединениями во время</a:t>
            </a:r>
          </a:p>
          <a:p>
            <a:pPr algn="l"/>
            <a:r>
              <a:rPr lang="ru-RU" sz="2200" b="1" i="0" dirty="0">
                <a:solidFill>
                  <a:srgbClr val="262626"/>
                </a:solidFill>
                <a:effectLst/>
              </a:rPr>
              <a:t>сражения осуществляли генерал-лейтенант Павел Ротмистров с советской</a:t>
            </a:r>
          </a:p>
          <a:p>
            <a:pPr algn="l"/>
            <a:r>
              <a:rPr lang="ru-RU" sz="2200" b="1" i="0" dirty="0">
                <a:solidFill>
                  <a:srgbClr val="262626"/>
                </a:solidFill>
                <a:effectLst/>
              </a:rPr>
              <a:t>стороны и группенфюрер СС Пауль </a:t>
            </a:r>
            <a:r>
              <a:rPr lang="ru-RU" sz="2200" b="1" i="0" dirty="0" err="1">
                <a:solidFill>
                  <a:srgbClr val="262626"/>
                </a:solidFill>
                <a:effectLst/>
              </a:rPr>
              <a:t>Хауссер</a:t>
            </a:r>
            <a:r>
              <a:rPr lang="ru-RU" sz="2200" b="1" i="0" dirty="0">
                <a:solidFill>
                  <a:srgbClr val="262626"/>
                </a:solidFill>
                <a:effectLst/>
              </a:rPr>
              <a:t> - с немецкой.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3C16D4C-1480-CCB7-7D7D-862C385B824D}"/>
              </a:ext>
            </a:extLst>
          </p:cNvPr>
          <p:cNvSpPr/>
          <p:nvPr/>
        </p:nvSpPr>
        <p:spPr>
          <a:xfrm>
            <a:off x="109325" y="2598003"/>
            <a:ext cx="1201771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0" dirty="0">
                <a:solidFill>
                  <a:srgbClr val="9B2533"/>
                </a:solidFill>
                <a:effectLst/>
              </a:rPr>
              <a:t>После этой битвы Прохоровское поле стало третьим ратным полем России после </a:t>
            </a:r>
          </a:p>
          <a:p>
            <a:pPr algn="ctr"/>
            <a:r>
              <a:rPr lang="ru-RU" sz="2400" b="1" dirty="0">
                <a:solidFill>
                  <a:srgbClr val="9B2533"/>
                </a:solidFill>
              </a:rPr>
              <a:t>Куликовского поля и Бородинского поля</a:t>
            </a:r>
            <a:endParaRPr lang="ru-RU" sz="2400" b="1" i="0" dirty="0">
              <a:solidFill>
                <a:srgbClr val="9B2533"/>
              </a:solidFill>
              <a:effectLst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98C32CC-111E-161D-0109-34CB915B23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589"/>
          <a:stretch/>
        </p:blipFill>
        <p:spPr>
          <a:xfrm>
            <a:off x="9388348" y="3429000"/>
            <a:ext cx="2327402" cy="3196246"/>
          </a:xfrm>
          <a:prstGeom prst="rect">
            <a:avLst/>
          </a:prstGeom>
          <a:ln w="50800" cmpd="thickThin">
            <a:solidFill>
              <a:schemeClr val="tx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4DBA2B4-CE6B-911C-8D7A-CC832BC966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9772"/>
          <a:stretch/>
        </p:blipFill>
        <p:spPr>
          <a:xfrm>
            <a:off x="661412" y="3397727"/>
            <a:ext cx="2061528" cy="3222796"/>
          </a:xfrm>
          <a:prstGeom prst="rect">
            <a:avLst/>
          </a:prstGeom>
          <a:ln w="50800" cmpd="thickThin">
            <a:solidFill>
              <a:schemeClr val="tx1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DE1367D-3C6A-00CA-BA7D-320C68226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219" y="3429000"/>
            <a:ext cx="5814849" cy="3317398"/>
          </a:xfrm>
          <a:prstGeom prst="rect">
            <a:avLst/>
          </a:prstGeom>
          <a:ln w="50800" cmpd="thickThin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73340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8C84E-36D3-424D-09C2-8DC3650AA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на открытом воздухе, небо, военный автомобиль, оруж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6D361A-F6A2-3A51-14FD-C54B7EA32C9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4" b="87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лакат, мультфильм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F91A9A-5C9D-0A29-8638-5F0E9D1C7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r="18605"/>
          <a:stretch/>
        </p:blipFill>
        <p:spPr>
          <a:xfrm>
            <a:off x="11153775" y="0"/>
            <a:ext cx="1038225" cy="16383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BBDAA4-F42C-FE00-EE30-CA855F946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47" y="1477770"/>
            <a:ext cx="3511863" cy="1815890"/>
          </a:xfrm>
          <a:prstGeom prst="rect">
            <a:avLst/>
          </a:prstGeom>
          <a:ln w="50800" cmpd="thickThin">
            <a:solidFill>
              <a:schemeClr val="tx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A0DE22-4DBA-4899-CEE5-C493EEDF66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0957" y="1493151"/>
            <a:ext cx="3837143" cy="1655974"/>
          </a:xfrm>
          <a:prstGeom prst="rect">
            <a:avLst/>
          </a:prstGeom>
          <a:ln w="50800" cmpd="thickThin"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15C6488-B87D-0DEF-1EBA-630BE2873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9509" y="1479661"/>
            <a:ext cx="3344266" cy="1815891"/>
          </a:xfrm>
          <a:prstGeom prst="rect">
            <a:avLst/>
          </a:prstGeom>
          <a:ln w="50800" cmpd="thickThin">
            <a:solidFill>
              <a:schemeClr val="tx1"/>
            </a:solidFill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3DA697E-B49F-2196-A867-1CC68035C5A7}"/>
              </a:ext>
            </a:extLst>
          </p:cNvPr>
          <p:cNvSpPr/>
          <p:nvPr/>
        </p:nvSpPr>
        <p:spPr>
          <a:xfrm>
            <a:off x="69600" y="190071"/>
            <a:ext cx="97898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4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 Прохоровском сражении принимали участие следующие виды </a:t>
            </a:r>
          </a:p>
          <a:p>
            <a:r>
              <a:rPr lang="ru-RU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техники: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59A77DB-4813-71CF-3C0F-07171BB89B7A}"/>
              </a:ext>
            </a:extLst>
          </p:cNvPr>
          <p:cNvSpPr/>
          <p:nvPr/>
        </p:nvSpPr>
        <p:spPr>
          <a:xfrm>
            <a:off x="69599" y="962025"/>
            <a:ext cx="34674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400" b="1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Со стороны Германии:</a:t>
            </a:r>
            <a:endParaRPr lang="ru-RU" sz="24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DBC4BEE-A7A8-A7AB-2F9B-C497881AFC90}"/>
              </a:ext>
            </a:extLst>
          </p:cNvPr>
          <p:cNvSpPr/>
          <p:nvPr/>
        </p:nvSpPr>
        <p:spPr>
          <a:xfrm>
            <a:off x="1040372" y="3347740"/>
            <a:ext cx="126079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16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Танк «Тигр»</a:t>
            </a:r>
            <a:endParaRPr lang="ru-RU" sz="16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D1FDFDF-DDC3-EF1F-7B2E-98BB10F15750}"/>
              </a:ext>
            </a:extLst>
          </p:cNvPr>
          <p:cNvSpPr/>
          <p:nvPr/>
        </p:nvSpPr>
        <p:spPr>
          <a:xfrm>
            <a:off x="4964529" y="3178463"/>
            <a:ext cx="166596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16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Танк «Пантера»</a:t>
            </a:r>
            <a:endParaRPr lang="ru-RU" sz="16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584928D-95D0-8553-FA5A-2C795C3F4427}"/>
              </a:ext>
            </a:extLst>
          </p:cNvPr>
          <p:cNvSpPr/>
          <p:nvPr/>
        </p:nvSpPr>
        <p:spPr>
          <a:xfrm>
            <a:off x="8578264" y="3322354"/>
            <a:ext cx="169482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16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Танк «Элефант»</a:t>
            </a:r>
            <a:endParaRPr lang="ru-RU" sz="16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4A0D281-84AA-1434-C3ED-8298FEF0DE36}"/>
              </a:ext>
            </a:extLst>
          </p:cNvPr>
          <p:cNvSpPr/>
          <p:nvPr/>
        </p:nvSpPr>
        <p:spPr>
          <a:xfrm>
            <a:off x="69599" y="3686294"/>
            <a:ext cx="288252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Со стороны СССР:</a:t>
            </a:r>
            <a:endParaRPr lang="ru-RU" sz="2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83195EA-DC84-A4CE-5DCE-AD5A08908C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6" y="4147959"/>
            <a:ext cx="3511863" cy="2113523"/>
          </a:xfrm>
          <a:prstGeom prst="rect">
            <a:avLst/>
          </a:prstGeom>
          <a:ln w="50800" cmpd="thickThin">
            <a:solidFill>
              <a:schemeClr val="tx1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5ADA8E7-72BD-3AEE-712C-C49DA8BAFA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0957" y="4147959"/>
            <a:ext cx="3837143" cy="2137143"/>
          </a:xfrm>
          <a:prstGeom prst="rect">
            <a:avLst/>
          </a:prstGeom>
          <a:ln w="50800" cmpd="thickThin">
            <a:solidFill>
              <a:schemeClr val="tx1"/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02A04BB-8913-6F93-638F-631B4F1F442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9451"/>
          <a:stretch/>
        </p:blipFill>
        <p:spPr>
          <a:xfrm>
            <a:off x="7807863" y="4147958"/>
            <a:ext cx="3345912" cy="2113523"/>
          </a:xfrm>
          <a:prstGeom prst="rect">
            <a:avLst/>
          </a:prstGeom>
          <a:ln w="50800" cmpd="thickThin">
            <a:solidFill>
              <a:schemeClr val="tx1"/>
            </a:solidFill>
          </a:ln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FCA2956-B2CC-BF21-38C6-1E4B7ACB1B2A}"/>
              </a:ext>
            </a:extLst>
          </p:cNvPr>
          <p:cNvSpPr/>
          <p:nvPr/>
        </p:nvSpPr>
        <p:spPr>
          <a:xfrm>
            <a:off x="1038225" y="6261481"/>
            <a:ext cx="123636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16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Танк «Т-34»</a:t>
            </a:r>
            <a:endParaRPr lang="ru-RU" sz="16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A6DE3C5-8132-914E-E4F1-30782A9344BC}"/>
              </a:ext>
            </a:extLst>
          </p:cNvPr>
          <p:cNvSpPr/>
          <p:nvPr/>
        </p:nvSpPr>
        <p:spPr>
          <a:xfrm>
            <a:off x="5179331" y="6285102"/>
            <a:ext cx="140891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16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Танк «КВ-1С»</a:t>
            </a:r>
            <a:endParaRPr lang="ru-RU" sz="16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5D30404-E93D-0D8B-4F80-89F7B8A1D502}"/>
              </a:ext>
            </a:extLst>
          </p:cNvPr>
          <p:cNvSpPr/>
          <p:nvPr/>
        </p:nvSpPr>
        <p:spPr>
          <a:xfrm>
            <a:off x="8578264" y="6293837"/>
            <a:ext cx="198317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16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СУ-152 «Зверобой»</a:t>
            </a:r>
            <a:endParaRPr lang="ru-RU" sz="16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3568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19370-AE11-667D-4834-8BD5FE2C2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на открытом воздухе, небо, военный автомобиль, оруж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772E84-4044-6121-FC9C-B478AB93CD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4" b="87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лакат, мультфильм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1582FB-3853-029B-A6BB-A6C5839815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r="18605"/>
          <a:stretch/>
        </p:blipFill>
        <p:spPr>
          <a:xfrm>
            <a:off x="11153775" y="0"/>
            <a:ext cx="1038225" cy="16383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E02FBDA-2762-D047-3847-2F6EC062EF2D}"/>
              </a:ext>
            </a:extLst>
          </p:cNvPr>
          <p:cNvSpPr/>
          <p:nvPr/>
        </p:nvSpPr>
        <p:spPr>
          <a:xfrm>
            <a:off x="69600" y="190071"/>
            <a:ext cx="659828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Наступательная операция «КУТУЗОВ»</a:t>
            </a:r>
            <a:endParaRPr lang="ru-RU" sz="28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13C00DC-A8E7-2684-B839-F9846D45B962}"/>
              </a:ext>
            </a:extLst>
          </p:cNvPr>
          <p:cNvSpPr/>
          <p:nvPr/>
        </p:nvSpPr>
        <p:spPr>
          <a:xfrm>
            <a:off x="69600" y="713291"/>
            <a:ext cx="1115669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ru-RU" sz="20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12 июля 1943 года войска Западного и Брянского фронтов перешли в наступление на орловском направлении. Спустя три дня своё наступление начал Центральный фронт. Эта операция получила кодовое название «Кутузов». Благодаря этой операции были освобождены города Карачев, Жиздра, Мценск, Болхов, а утром 5 августа 1943 года советские войска вошли в Орёл.</a:t>
            </a:r>
            <a:endParaRPr lang="ru-RU" sz="2000" b="1" i="0" dirty="0">
              <a:solidFill>
                <a:srgbClr val="262626"/>
              </a:solidFill>
              <a:effectLst/>
            </a:endParaRPr>
          </a:p>
        </p:txBody>
      </p:sp>
      <p:pic>
        <p:nvPicPr>
          <p:cNvPr id="6" name="Рисунок 5" descr="Изображение выглядит как текст, карта, атлас, диаграм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D8064A-D812-4E7F-B7CA-AFD340C760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8" b="48387"/>
          <a:stretch/>
        </p:blipFill>
        <p:spPr>
          <a:xfrm>
            <a:off x="152594" y="2344507"/>
            <a:ext cx="4994788" cy="4440514"/>
          </a:xfrm>
          <a:prstGeom prst="rect">
            <a:avLst/>
          </a:prstGeom>
          <a:ln w="50800" cmpd="thickThin"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E676D5-E37A-62DE-2B31-8D2FE574E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9976" y="2344507"/>
            <a:ext cx="6611840" cy="4440514"/>
          </a:xfrm>
          <a:prstGeom prst="rect">
            <a:avLst/>
          </a:prstGeom>
          <a:ln w="50800" cmpd="thickThin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12714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B11F7-D9B9-E10D-9CC1-48A5F16ED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на открытом воздухе, небо, военный автомобиль, оруж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4CEFA9-92FA-4A37-F3EA-5B87A87175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4" b="87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лакат, мультфильм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88AA5FC-5CBD-4351-F353-ECD2FCC2E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r="18605"/>
          <a:stretch/>
        </p:blipFill>
        <p:spPr>
          <a:xfrm>
            <a:off x="11153774" y="0"/>
            <a:ext cx="1038225" cy="16383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D08AEFE-5EBE-F3B0-55AC-33AF28CB856E}"/>
              </a:ext>
            </a:extLst>
          </p:cNvPr>
          <p:cNvSpPr/>
          <p:nvPr/>
        </p:nvSpPr>
        <p:spPr>
          <a:xfrm>
            <a:off x="69600" y="179462"/>
            <a:ext cx="698139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Наступательная операция «РУМЯНЦЕВ»</a:t>
            </a:r>
            <a:endParaRPr lang="ru-RU" sz="28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362762-FED2-0DED-EF9E-BFD3F9909F08}"/>
              </a:ext>
            </a:extLst>
          </p:cNvPr>
          <p:cNvSpPr txBox="1"/>
          <p:nvPr/>
        </p:nvSpPr>
        <p:spPr>
          <a:xfrm>
            <a:off x="415274" y="938577"/>
            <a:ext cx="1025327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i="0" dirty="0" err="1">
                <a:effectLst/>
                <a:latin typeface="Arial" panose="020B0604020202020204" pitchFamily="34" charset="0"/>
              </a:rPr>
              <a:t>Белгородско</a:t>
            </a:r>
            <a:r>
              <a:rPr lang="ru-RU" sz="2400" i="0" dirty="0">
                <a:effectLst/>
                <a:latin typeface="Arial" panose="020B0604020202020204" pitchFamily="34" charset="0"/>
              </a:rPr>
              <a:t>-Харьковская операция («Полководец Румянцев») 3–23 августа 1943 года стала завершающим этапом Курской битвы – оборонительной и наступательной операции советской армии в районе Курского выступа. В ходе этих боев было сорвано крупное наступление немецкой армии и разгромлена мощная группировка противника. К концу июля Красной Армии удалось остановить наступление фашистских войск на Курской дуге и развенчать немецкий миф о том, что в летних условиях Красная Армия всегда лишь отступает, а победа достается войскам вермахта. Начатое 13 июля 1943 года мощное наступление наших войск на Орловско-Курском направлении вынудило немецкое командование отводить войска группы армий «Юг» в направлении Харькова. Силами Воронежского и Степного фронтов было организовано преследование 4 танковой армии. К 23 июля немецкие силы отошли на рубежи, занимаемые ими перед началом операции «Цитадель».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886295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799</Words>
  <Application>Microsoft Office PowerPoint</Application>
  <PresentationFormat>Широкоэкранный</PresentationFormat>
  <Paragraphs>93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Aptos</vt:lpstr>
      <vt:lpstr>Aptos Display</vt:lpstr>
      <vt:lpstr>Arial</vt:lpstr>
      <vt:lpstr>Georgia Pro Cond Light</vt:lpstr>
      <vt:lpstr>Tahoma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Ptitsyn Vladimir</dc:creator>
  <cp:lastModifiedBy>Божена Борискова</cp:lastModifiedBy>
  <cp:revision>7</cp:revision>
  <dcterms:created xsi:type="dcterms:W3CDTF">2025-02-21T07:24:28Z</dcterms:created>
  <dcterms:modified xsi:type="dcterms:W3CDTF">2025-04-09T09:46:07Z</dcterms:modified>
</cp:coreProperties>
</file>