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6"/>
  </p:notesMasterIdLst>
  <p:sldIdLst>
    <p:sldId id="329" r:id="rId2"/>
    <p:sldId id="283" r:id="rId3"/>
    <p:sldId id="361" r:id="rId4"/>
    <p:sldId id="362" r:id="rId5"/>
    <p:sldId id="363" r:id="rId6"/>
    <p:sldId id="364" r:id="rId7"/>
    <p:sldId id="365" r:id="rId8"/>
    <p:sldId id="367" r:id="rId9"/>
    <p:sldId id="368" r:id="rId10"/>
    <p:sldId id="369" r:id="rId11"/>
    <p:sldId id="370" r:id="rId12"/>
    <p:sldId id="349" r:id="rId13"/>
    <p:sldId id="304" r:id="rId14"/>
    <p:sldId id="350" r:id="rId15"/>
    <p:sldId id="371" r:id="rId16"/>
    <p:sldId id="374" r:id="rId17"/>
    <p:sldId id="372" r:id="rId18"/>
    <p:sldId id="336" r:id="rId19"/>
    <p:sldId id="343" r:id="rId20"/>
    <p:sldId id="308" r:id="rId21"/>
    <p:sldId id="352" r:id="rId22"/>
    <p:sldId id="353" r:id="rId23"/>
    <p:sldId id="356" r:id="rId24"/>
    <p:sldId id="34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D6AA7-C17B-4B2E-98AB-70369EFFD784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865E9-473A-434F-92F8-5DEE01239E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74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BC94F-E2ED-4A8E-A47D-0BA40F108D0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DFDBA-9652-452C-AA30-1A32BCCCF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0" y="0"/>
            <a:ext cx="1060616" cy="6858000"/>
            <a:chOff x="0" y="0"/>
            <a:chExt cx="1060616" cy="6858000"/>
          </a:xfrm>
          <a:effectLst/>
        </p:grpSpPr>
        <p:sp>
          <p:nvSpPr>
            <p:cNvPr id="10" name="Прямоугольник 9"/>
            <p:cNvSpPr/>
            <p:nvPr userDrawn="1"/>
          </p:nvSpPr>
          <p:spPr>
            <a:xfrm>
              <a:off x="0" y="0"/>
              <a:ext cx="10001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 descr="0_78010_a8a74fc9_M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1060616" cy="1828649"/>
            </a:xfrm>
            <a:prstGeom prst="rect">
              <a:avLst/>
            </a:prstGeom>
          </p:spPr>
        </p:pic>
        <p:pic>
          <p:nvPicPr>
            <p:cNvPr id="11" name="Рисунок 10" descr="0_78010_a8a74fc9_M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 flipV="1">
              <a:off x="0" y="1785926"/>
              <a:ext cx="1060616" cy="1828649"/>
            </a:xfrm>
            <a:prstGeom prst="rect">
              <a:avLst/>
            </a:prstGeom>
          </p:spPr>
        </p:pic>
        <p:pic>
          <p:nvPicPr>
            <p:cNvPr id="12" name="Рисунок 11" descr="0_78010_a8a74fc9_M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0" y="3571876"/>
              <a:ext cx="1060616" cy="1828649"/>
            </a:xfrm>
            <a:prstGeom prst="rect">
              <a:avLst/>
            </a:prstGeom>
          </p:spPr>
        </p:pic>
        <p:pic>
          <p:nvPicPr>
            <p:cNvPr id="13" name="Рисунок 12" descr="0_78010_a8a74fc9_M.png"/>
            <p:cNvPicPr>
              <a:picLocks noChangeAspect="1"/>
            </p:cNvPicPr>
            <p:nvPr userDrawn="1"/>
          </p:nvPicPr>
          <p:blipFill>
            <a:blip r:embed="rId13" cstate="print"/>
            <a:srcRect t="17963"/>
            <a:stretch>
              <a:fillRect/>
            </a:stretch>
          </p:blipFill>
          <p:spPr>
            <a:xfrm flipV="1">
              <a:off x="0" y="5357826"/>
              <a:ext cx="1060616" cy="1500174"/>
            </a:xfrm>
            <a:prstGeom prst="rect">
              <a:avLst/>
            </a:prstGeom>
          </p:spPr>
        </p:pic>
      </p:grpSp>
      <p:cxnSp>
        <p:nvCxnSpPr>
          <p:cNvPr id="18" name="Прямая соединительная линия 17"/>
          <p:cNvCxnSpPr/>
          <p:nvPr userDrawn="1"/>
        </p:nvCxnSpPr>
        <p:spPr>
          <a:xfrm rot="5400000">
            <a:off x="-2428900" y="3429000"/>
            <a:ext cx="6858000" cy="0"/>
          </a:xfrm>
          <a:prstGeom prst="line">
            <a:avLst/>
          </a:prstGeom>
          <a:ln w="127000" cap="sq" cmpd="thickThin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0" cap="sq" cmpd="thickThin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6572272"/>
            <a:ext cx="12858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0_6a837_8225efc1_L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28662" y="0"/>
            <a:ext cx="821533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244408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Товуу Жанна Николаевна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2132856"/>
            <a:ext cx="4176464" cy="3993307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Должность- воспитатель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ГБОУ «Республиканская школа-интернат   «Тувинский кадетский  корпус»</a:t>
            </a:r>
            <a:endParaRPr lang="ru-RU" sz="1800" b="1" dirty="0">
              <a:solidFill>
                <a:srgbClr val="002060"/>
              </a:solidFill>
            </a:endParaRPr>
          </a:p>
          <a:p>
            <a:r>
              <a:rPr lang="ru-RU" sz="1800" b="1" dirty="0">
                <a:solidFill>
                  <a:srgbClr val="002060"/>
                </a:solidFill>
              </a:rPr>
              <a:t>Общий стаж -32 года, </a:t>
            </a:r>
            <a:endParaRPr lang="ru-RU" sz="1800" dirty="0">
              <a:solidFill>
                <a:srgbClr val="002060"/>
              </a:solidFill>
            </a:endParaRPr>
          </a:p>
          <a:p>
            <a:r>
              <a:rPr lang="ru-RU" sz="1800" b="1" dirty="0">
                <a:solidFill>
                  <a:srgbClr val="002060"/>
                </a:solidFill>
              </a:rPr>
              <a:t> в данной школе -</a:t>
            </a:r>
            <a:r>
              <a:rPr lang="ru-RU" sz="1800" b="1" dirty="0" smtClean="0">
                <a:solidFill>
                  <a:srgbClr val="002060"/>
                </a:solidFill>
              </a:rPr>
              <a:t>31 год, </a:t>
            </a:r>
            <a:endParaRPr lang="ru-RU" sz="1800" b="1" dirty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309634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971600" y="-44217"/>
            <a:ext cx="756084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лан практической работы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Способы разметки и сборки деталей, виды отделки.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Уметь: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анализировать, планировать предстоящую практическую работу;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Коммуникативные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УУД: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вступать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 беседу и обсуждение, донести свою позицию до других, слушать и понимать речь других,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уметь сотрудничать, уважительно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относиться к позиции другого.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70E0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Регулятивные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УУД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170E0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учиться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высказывать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своё предположение (версию) на основе коллективного обсуждения заданий.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5000"/>
          <a:stretch>
            <a:fillRect/>
          </a:stretch>
        </p:blipFill>
        <p:spPr bwMode="auto">
          <a:xfrm>
            <a:off x="1907704" y="2852936"/>
            <a:ext cx="561662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115616" y="266788"/>
            <a:ext cx="756084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V. Организация рабочего места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Закрепить навыки организации рабочего места;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выявить знания о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правилах безопасной работы инструментами и правилах санитарной гигиены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Выясняет наличие материалов, инструментов и приспособлений; инструктирует по их размещению на рабочем столе; выявляет знания о правилах безопасной работы данными инструментами.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92896"/>
            <a:ext cx="604867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392488" cy="49006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VI. Практическая работа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58112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115616" y="632293"/>
            <a:ext cx="756084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Определяет критерии оценивания практической работы; организует практическую работу детей; проводит вводный инструктаж (с чего начать работу); организует текущий инструктаж с опорой на пооперационную технологическую карту); предупреждает возможные ошибки и намечает пути и устранения; организует самоконтроль и взаимоконтроль учащихся, проводит пооперационный контроль.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259632" y="2363691"/>
            <a:ext cx="78843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Критерии оценивания: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1) ровная форма изделия;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2) аккуратность выполнения рыбок и дополнительных деталей.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03648" y="3408103"/>
            <a:ext cx="73448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Выполняют практическую работу самостоятельно или под руководством воспитателя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осуществляют самопроверку с опорой на образец.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Уметь: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правильно работать ручными инструментами; выполнять экономную и рациональную разметку деталей ,  с опорой на образец, аккуратно выполнять сборку деталей, реализовывать творческий замысел в соответствии с заданными условиями.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Регулятивные УУД: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учиться проговаривать последовательность действий на мастер-классе;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выполнять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практическую работу по плану.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179512" y="1282579"/>
            <a:ext cx="8964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400" dirty="0" smtClean="0"/>
              <a:t> </a:t>
            </a:r>
            <a:br>
              <a:rPr lang="ru-RU" sz="2400" dirty="0" smtClean="0"/>
            </a:b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043608" y="-33010"/>
            <a:ext cx="73448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88640"/>
            <a:ext cx="77768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971600" y="174460"/>
            <a:ext cx="79208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VII. Подведение итога мастер-класса. Рефлексия.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115616" y="576700"/>
            <a:ext cx="77048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Обобщить полученные школьниками предметные знания и умения.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Организовать самооценку творческой 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Выявить отношения детей к проведенному мастер-классу (рефлексия)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6588224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1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0648"/>
            <a:ext cx="763284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VIII. Уборка рабочих мест</a:t>
            </a:r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115616" y="935435"/>
            <a:ext cx="7488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Регулятивные УУД: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63435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учиться быстро и организованно убирать рабочее место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612068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6408712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7776864" cy="59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82453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428396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748883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920880" cy="6858000"/>
          </a:xfrm>
        </p:spPr>
        <p:txBody>
          <a:bodyPr/>
          <a:lstStyle/>
          <a:p>
            <a:pPr lvl="0"/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7488832" cy="621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64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340768"/>
            <a:ext cx="5544616" cy="76870"/>
          </a:xfrm>
        </p:spPr>
        <p:txBody>
          <a:bodyPr/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8028384" cy="6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9"/>
            <a:ext cx="7200800" cy="1440159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30556" r="30579" b="29861"/>
          <a:stretch>
            <a:fillRect/>
          </a:stretch>
        </p:blipFill>
        <p:spPr bwMode="auto">
          <a:xfrm>
            <a:off x="899592" y="1340768"/>
            <a:ext cx="806489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82089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FF0000"/>
                </a:solidFill>
              </a:rPr>
              <a:t>«…чем больше мастерства в детской руке, тем умнее ребенок»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В.А.Сухомлинский</a:t>
            </a:r>
          </a:p>
          <a:p>
            <a:pPr algn="ctr"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4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6369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0"/>
            <a:ext cx="8748464" cy="1772816"/>
          </a:xfrm>
        </p:spPr>
        <p:txBody>
          <a:bodyPr/>
          <a:lstStyle/>
          <a:p>
            <a:pPr algn="l"/>
            <a:r>
              <a:rPr lang="ru-RU" sz="1800" b="1" i="1" dirty="0" smtClean="0">
                <a:solidFill>
                  <a:srgbClr val="FF0000"/>
                </a:solidFill>
              </a:rPr>
              <a:t>Результами  </a:t>
            </a:r>
            <a:r>
              <a:rPr lang="ru-RU" sz="1800" b="1" dirty="0" smtClean="0">
                <a:solidFill>
                  <a:srgbClr val="FF0000"/>
                </a:solidFill>
              </a:rPr>
              <a:t>проведенной работы являются неоднократное участие воспитанников в городских конкурсах декоративно-прикладного искусства. Воспитанники научились использовать разнообразные способы и приёмы в лепке из солёного теста, использовать различные материалы для передачи выразительности образа.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84784"/>
            <a:ext cx="570736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48680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</a:rPr>
              <a:t>У</a:t>
            </a:r>
            <a:r>
              <a:rPr lang="ru-RU" sz="2000" b="1" dirty="0" smtClean="0">
                <a:solidFill>
                  <a:srgbClr val="FF0000"/>
                </a:solidFill>
              </a:rPr>
              <a:t>частие в Республиканском конкурсе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«Зеленая планета»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568863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115616" y="260648"/>
            <a:ext cx="7848872" cy="6408712"/>
          </a:xfrm>
          <a:prstGeom prst="rect">
            <a:avLst/>
          </a:prstGeom>
        </p:spPr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Т</a:t>
            </a:r>
            <a:r>
              <a:rPr lang="ru-RU" sz="2000" dirty="0" smtClean="0">
                <a:solidFill>
                  <a:srgbClr val="FF0000"/>
                </a:solidFill>
              </a:rPr>
              <a:t>ема: «</a:t>
            </a:r>
            <a:r>
              <a:rPr lang="ru-RU" sz="20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000" b="1" dirty="0" smtClean="0">
                <a:solidFill>
                  <a:srgbClr val="002060"/>
                </a:solidFill>
              </a:rPr>
              <a:t>творческих способностей детей через </a:t>
            </a:r>
            <a:r>
              <a:rPr lang="ru-RU" sz="2000" b="1" dirty="0" err="1" smtClean="0">
                <a:solidFill>
                  <a:srgbClr val="002060"/>
                </a:solidFill>
              </a:rPr>
              <a:t>тестопластику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 </a:t>
            </a:r>
            <a:r>
              <a:rPr lang="ru-RU" sz="2000" smtClean="0">
                <a:solidFill>
                  <a:srgbClr val="FF0000"/>
                </a:solidFill>
              </a:rPr>
              <a:t/>
            </a:r>
            <a:br>
              <a:rPr lang="ru-RU" sz="2000" smtClean="0">
                <a:solidFill>
                  <a:srgbClr val="FF0000"/>
                </a:solidFill>
              </a:rPr>
            </a:br>
            <a:r>
              <a:rPr lang="ru-RU" sz="2000" smtClean="0">
                <a:solidFill>
                  <a:srgbClr val="FF0000"/>
                </a:solidFill>
              </a:rPr>
              <a:t>Цели: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Образовательные: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1) закрепить знания о видах лепки и способах ее выполнения;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2) организации рабочего места, планирования работы, выполнения работы по плану;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Развивающие</a:t>
            </a:r>
            <a:r>
              <a:rPr lang="ru-RU" sz="2000" b="1" dirty="0" smtClean="0">
                <a:solidFill>
                  <a:srgbClr val="FF0000"/>
                </a:solidFill>
              </a:rPr>
              <a:t>: </a:t>
            </a:r>
            <a:r>
              <a:rPr lang="ru-RU" sz="2000" dirty="0" smtClean="0">
                <a:solidFill>
                  <a:srgbClr val="002060"/>
                </a:solidFill>
              </a:rPr>
              <a:t>способствовать развитию образного, художественного мышления, памяти, грамотной устной речи; мелкой моторики, фантазии.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Воспитательные:</a:t>
            </a:r>
            <a:r>
              <a:rPr lang="ru-RU" sz="2000" b="1" dirty="0" smtClean="0">
                <a:solidFill>
                  <a:srgbClr val="FF0000"/>
                </a:solidFill>
              </a:rPr>
              <a:t> </a:t>
            </a:r>
            <a:r>
              <a:rPr lang="ru-RU" sz="2000" dirty="0" smtClean="0">
                <a:solidFill>
                  <a:srgbClr val="002060"/>
                </a:solidFill>
              </a:rPr>
              <a:t>способствовать воспитанию общей культуры труда (соблюдения правил безопасной работы инструментами и правил санитарной гигиены); творческой активности, усидчивости, трудолюбия.  Создать психологически-комфортную</a:t>
            </a:r>
            <a:r>
              <a:rPr lang="ru-RU" sz="2000" i="1" dirty="0" smtClean="0">
                <a:solidFill>
                  <a:srgbClr val="002060"/>
                </a:solidFill>
              </a:rPr>
              <a:t> обстановку</a:t>
            </a:r>
            <a:r>
              <a:rPr lang="ru-RU" sz="2000" dirty="0" smtClean="0">
                <a:solidFill>
                  <a:srgbClr val="002060"/>
                </a:solidFill>
              </a:rPr>
              <a:t> на занятии.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7" y="1268760"/>
            <a:ext cx="7451105" cy="4500215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Знать: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технологическую последовательность изготовления несложных изделий: резание, сборка, отделка.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Уметь: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правильно работать ручными инструментами; с помощью воспитателя анализировать, планировать предстоящую практическую работу, осуществлять контроль качества результатов собственной практической деятельности.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0"/>
            <a:ext cx="7772400" cy="1556792"/>
          </a:xfrm>
        </p:spPr>
        <p:txBody>
          <a:bodyPr/>
          <a:lstStyle/>
          <a:p>
            <a:pPr algn="ctr"/>
            <a:endPara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8100391" cy="5472608"/>
          </a:xfrm>
        </p:spPr>
        <p:txBody>
          <a:bodyPr/>
          <a:lstStyle/>
          <a:p>
            <a:r>
              <a:rPr lang="ru-RU" sz="1800" i="1" dirty="0" smtClean="0">
                <a:solidFill>
                  <a:srgbClr val="FF0000"/>
                </a:solidFill>
              </a:rPr>
              <a:t>Личностные:</a:t>
            </a:r>
            <a:r>
              <a:rPr lang="ru-RU" sz="1800" i="1" dirty="0" smtClean="0"/>
              <a:t> </a:t>
            </a:r>
            <a:r>
              <a:rPr lang="ru-RU" sz="1800" dirty="0" smtClean="0">
                <a:solidFill>
                  <a:srgbClr val="002060"/>
                </a:solidFill>
              </a:rPr>
              <a:t>уважительно относиться к результатам труда мастеров;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принимать другие мнения и высказывания, уважительно относиться к ним;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>
                <a:solidFill>
                  <a:srgbClr val="FF0000"/>
                </a:solidFill>
              </a:rPr>
              <a:t>Регулятивные:</a:t>
            </a:r>
            <a:r>
              <a:rPr lang="ru-RU" sz="1800" dirty="0" smtClean="0">
                <a:solidFill>
                  <a:srgbClr val="FF0000"/>
                </a:solidFill>
              </a:rPr>
              <a:t> </a:t>
            </a:r>
            <a:r>
              <a:rPr lang="ru-RU" sz="1800" dirty="0" smtClean="0">
                <a:solidFill>
                  <a:srgbClr val="002060"/>
                </a:solidFill>
              </a:rPr>
              <a:t>самостоятельно формулировать цель мастер-класса после предварительного обсуждения;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уметь с помощью воспитателя  анализировать предложенное задание, отделять известное и неизвестное;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i="1" dirty="0" smtClean="0">
                <a:solidFill>
                  <a:srgbClr val="FF0000"/>
                </a:solidFill>
              </a:rPr>
              <a:t>Коммуникативные: </a:t>
            </a:r>
            <a:r>
              <a:rPr lang="ru-RU" sz="1800" dirty="0" smtClean="0">
                <a:solidFill>
                  <a:srgbClr val="002060"/>
                </a:solidFill>
              </a:rPr>
              <a:t>донести свою позицию до других: оформлять свои мысли в устной речи с учётом своих учебных и жизненных речевых ситуаций.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>
                <a:solidFill>
                  <a:srgbClr val="FF0000"/>
                </a:solidFill>
              </a:rPr>
              <a:t>Познавательные: </a:t>
            </a:r>
            <a:r>
              <a:rPr lang="ru-RU" sz="1800" dirty="0" smtClean="0">
                <a:solidFill>
                  <a:srgbClr val="002060"/>
                </a:solidFill>
              </a:rPr>
              <a:t>добывать новые знания в процессе   выполнения  практической работы</a:t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105273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Формируемые УУД: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58417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Тип занятия: </a:t>
            </a:r>
            <a:r>
              <a:rPr lang="ru-RU" sz="2400" b="1" dirty="0" smtClean="0">
                <a:solidFill>
                  <a:srgbClr val="002060"/>
                </a:solidFill>
              </a:rPr>
              <a:t>комбинированный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Основные понятия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Лепка, </a:t>
            </a:r>
            <a:r>
              <a:rPr lang="ru-RU" sz="2400" dirty="0" err="1" smtClean="0">
                <a:solidFill>
                  <a:srgbClr val="002060"/>
                </a:solidFill>
              </a:rPr>
              <a:t>тестопластика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b="1" dirty="0" err="1" smtClean="0">
                <a:solidFill>
                  <a:srgbClr val="FF0000"/>
                </a:solidFill>
              </a:rPr>
              <a:t>Межпредметные</a:t>
            </a:r>
            <a:r>
              <a:rPr lang="ru-RU" sz="2400" b="1" dirty="0" smtClean="0">
                <a:solidFill>
                  <a:srgbClr val="FF0000"/>
                </a:solidFill>
              </a:rPr>
              <a:t> связи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окружающий мир, изо.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3217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admin\Pictures\2017-12-01 21.14.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727280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99695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2000" b="1" dirty="0" smtClean="0">
                <a:solidFill>
                  <a:srgbClr val="002060"/>
                </a:solidFill>
              </a:rPr>
              <a:t>экран, проектор, </a:t>
            </a:r>
            <a:r>
              <a:rPr lang="ru-RU" sz="2000" dirty="0" smtClean="0">
                <a:solidFill>
                  <a:srgbClr val="002060"/>
                </a:solidFill>
              </a:rPr>
              <a:t>образец изделий из соленого теста, слайдовая презентация: иллюстративный материал к вводной беседе; план практической работы; критерии оценок; новые термины (словарная работа);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Оборудование учащихся: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rgbClr val="FF0000"/>
                </a:solidFill>
              </a:rPr>
              <a:t>Материалы</a:t>
            </a:r>
            <a:r>
              <a:rPr lang="ru-RU" sz="2000" dirty="0" smtClean="0">
                <a:solidFill>
                  <a:srgbClr val="FF0000"/>
                </a:solidFill>
              </a:rPr>
              <a:t>:</a:t>
            </a:r>
            <a:r>
              <a:rPr lang="ru-RU" sz="2000" dirty="0" smtClean="0"/>
              <a:t> соленое тесто, клей, картон или плотная ткань.</a:t>
            </a:r>
            <a:br>
              <a:rPr lang="ru-RU" sz="2000" dirty="0" smtClean="0"/>
            </a:br>
            <a:r>
              <a:rPr lang="ru-RU" sz="2000" b="1" i="1" dirty="0" smtClean="0">
                <a:solidFill>
                  <a:srgbClr val="FF0000"/>
                </a:solidFill>
              </a:rPr>
              <a:t>Инструменты:</a:t>
            </a:r>
            <a:r>
              <a:rPr lang="ru-RU" sz="2000" dirty="0" smtClean="0"/>
              <a:t> стеки, кисточки, </a:t>
            </a:r>
            <a:r>
              <a:rPr lang="ru-RU" sz="2000" dirty="0" err="1" smtClean="0"/>
              <a:t>пайетки</a:t>
            </a:r>
            <a:r>
              <a:rPr lang="ru-RU" sz="2000" dirty="0" smtClean="0"/>
              <a:t>, ракушки</a:t>
            </a:r>
            <a:br>
              <a:rPr lang="ru-RU" sz="2000" dirty="0" smtClean="0"/>
            </a:br>
            <a:r>
              <a:rPr lang="ru-RU" sz="2000" b="1" i="1" dirty="0" smtClean="0">
                <a:solidFill>
                  <a:srgbClr val="FF0000"/>
                </a:solidFill>
              </a:rPr>
              <a:t>Приспособления: </a:t>
            </a:r>
            <a:r>
              <a:rPr lang="ru-RU" sz="2000" dirty="0" smtClean="0"/>
              <a:t>клеенка (или газета), салфетки для удаления теста, коробочка для мусора.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852936"/>
            <a:ext cx="633670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259632" y="1441001"/>
            <a:ext cx="76683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II. Формулирование темы мастер-класса, постановка цели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187624" y="1834891"/>
            <a:ext cx="7272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Организует формулирование темы и цели мастер-класса, обозначает основные задачи выясняет практическую значимость изделия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403648" y="2853949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III. Вводная беседа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259632" y="3276346"/>
            <a:ext cx="70567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Выясняет степень усвоения ранее изученных видов лепки,  для связи с новым занятием через систему вопросов; сообщает новые видов лепки, используя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межпредметные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связи; использует ИКТ, сопровождает беседу иллюстративным материалом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331640" y="4854350"/>
            <a:ext cx="6984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Подготовка к практической работе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59632" y="5128258"/>
            <a:ext cx="763284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Показывает образец изделия; определяет его назначение, конструкцию: выявляет материалы, инструменты и приспособления;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составляет краткий план работы;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проводит физкультминутку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32656"/>
            <a:ext cx="78843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Этапы  мастер-класса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Организация учащихся на работу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Приветствует детей, психологически настраивает учащихся на занятие, организует внимание учащихся</a:t>
            </a:r>
            <a:r>
              <a:rPr lang="ru-RU" sz="2000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85293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Анализ образца изделия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какой технике выполнена работа?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Из какого материала выполнена ? 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План работы.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rgbClr val="002060"/>
                </a:solidFill>
              </a:rPr>
              <a:t>1.Подготовка теста.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2.</a:t>
            </a:r>
            <a:r>
              <a:rPr lang="ru-RU" sz="2000" i="1" dirty="0" smtClean="0">
                <a:solidFill>
                  <a:srgbClr val="002060"/>
                </a:solidFill>
              </a:rPr>
              <a:t> </a:t>
            </a:r>
            <a:r>
              <a:rPr lang="ru-RU" sz="2000" b="1" i="1" dirty="0" smtClean="0">
                <a:solidFill>
                  <a:srgbClr val="002060"/>
                </a:solidFill>
              </a:rPr>
              <a:t>Заготовка водорослей с помощью раскатывания колбаски из куска теста.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3</a:t>
            </a:r>
            <a:r>
              <a:rPr lang="ru-RU" sz="2000" i="1" dirty="0" smtClean="0">
                <a:solidFill>
                  <a:srgbClr val="002060"/>
                </a:solidFill>
              </a:rPr>
              <a:t>.</a:t>
            </a:r>
            <a:r>
              <a:rPr lang="ru-RU" sz="2000" b="1" i="1" dirty="0" smtClean="0">
                <a:solidFill>
                  <a:srgbClr val="002060"/>
                </a:solidFill>
              </a:rPr>
              <a:t>Скатывание из куска теста морской звездочки с помощью колбасок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4Расплющивание шара в лепёшку, для формирования рыбок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6.Раскатывание из кусочков теста колбасок для изготовление дополнительных деталей: плавников, хвостов, глазки.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7.Творческое оформление работы из природных материалов.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03848" y="4581128"/>
            <a:ext cx="2088232" cy="1872208"/>
          </a:xfrm>
        </p:spPr>
        <p:txBody>
          <a:bodyPr/>
          <a:lstStyle/>
          <a:p>
            <a:endParaRPr lang="ru-RU" sz="28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77072"/>
            <a:ext cx="3600400" cy="24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00B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4625</TotalTime>
  <Words>359</Words>
  <Application>Microsoft Office PowerPoint</Application>
  <PresentationFormat>Экран (4:3)</PresentationFormat>
  <Paragraphs>60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Palatino Linotype</vt:lpstr>
      <vt:lpstr>Times New Roman</vt:lpstr>
      <vt:lpstr>Тема Office</vt:lpstr>
      <vt:lpstr>Товуу Жанна Николаевна</vt:lpstr>
      <vt:lpstr>              </vt:lpstr>
      <vt:lpstr> Тема: «Развитие творческих способностей детей через тестопластику»   Цели:  Образовательные: 1) закрепить знания о видах лепки и способах ее выполнения; 2) организации рабочего места, планирования работы, выполнения работы по плану;  Развивающие: способствовать развитию образного, художественного мышления, памяти, грамотной устной речи; мелкой моторики, фантазии.  Воспитательные: способствовать воспитанию общей культуры труда (соблюдения правил безопасной работы инструментами и правил санитарной гигиены); творческой активности, усидчивости, трудолюбия.  Создать психологически-комфортную обстановку на занятии. </vt:lpstr>
      <vt:lpstr> Знать:  технологическую последовательность изготовления несложных изделий: резание, сборка, отделка. Уметь: правильно работать ручными инструментами; с помощью воспитателя анализировать, планировать предстоящую практическую работу, осуществлять контроль качества результатов собственной практической деятельности.</vt:lpstr>
      <vt:lpstr>Личностные: уважительно относиться к результатам труда мастеров; принимать другие мнения и высказывания, уважительно относиться к ним;  Регулятивные: самостоятельно формулировать цель мастер-класса после предварительного обсуждения; уметь с помощью воспитателя  анализировать предложенное задание, отделять известное и неизвестное; Коммуникативные: донести свою позицию до других: оформлять свои мысли в устной речи с учётом своих учебных и жизненных речевых ситуаций. Познавательные: добывать новые знания в процессе   выполнения  практической работы </vt:lpstr>
      <vt:lpstr>Тип занятия: комбинированный Основные понятия Лепка, тестопластика. Межпредметные связи окружающий мир, изо.</vt:lpstr>
      <vt:lpstr>Оборудование: экран, проектор, образец изделий из соленого теста, слайдовая презентация: иллюстративный материал к вводной беседе; план практической работы; критерии оценок; новые термины (словарная работа);  Оборудование учащихся: Материалы: соленое тесто, клей, картон или плотная ткань. Инструменты: стеки, кисточки, пайетки, ракушки Приспособления: клеенка (или газета), салфетки для удаления теста, коробочка для мусора. </vt:lpstr>
      <vt:lpstr>Презентация PowerPoint</vt:lpstr>
      <vt:lpstr>Анализ образца изделия В какой технике выполнена работа? Из какого материала выполнена ?   План работы. 1.Подготовка теста. 2. Заготовка водорослей с помощью раскатывания колбаски из куска теста. 3.Скатывание из куска теста морской звездочки с помощью колбасок 4Расплющивание шара в лепёшку, для формирования рыбок 6.Раскатывание из кусочков теста колбасок для изготовление дополнительных деталей: плавников, хвостов, глазки. 7.Творческое оформление работы из природных материалов.   </vt:lpstr>
      <vt:lpstr>Презентация PowerPoint</vt:lpstr>
      <vt:lpstr>Презентация PowerPoint</vt:lpstr>
      <vt:lpstr>VI. Практическая работа   </vt:lpstr>
      <vt:lpstr>  </vt:lpstr>
      <vt:lpstr> 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Участие в Республиканском конкурсе  «Зеленая планета»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114</cp:revision>
  <dcterms:created xsi:type="dcterms:W3CDTF">2014-06-13T17:32:57Z</dcterms:created>
  <dcterms:modified xsi:type="dcterms:W3CDTF">2025-04-01T11:41:14Z</dcterms:modified>
</cp:coreProperties>
</file>