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9" r:id="rId2"/>
    <p:sldId id="267" r:id="rId3"/>
    <p:sldId id="270" r:id="rId4"/>
    <p:sldId id="273" r:id="rId5"/>
    <p:sldId id="274" r:id="rId6"/>
    <p:sldId id="275" r:id="rId7"/>
    <p:sldId id="276" r:id="rId8"/>
    <p:sldId id="277" r:id="rId9"/>
    <p:sldId id="271" r:id="rId10"/>
    <p:sldId id="268" r:id="rId11"/>
    <p:sldId id="286" r:id="rId12"/>
    <p:sldId id="287" r:id="rId13"/>
    <p:sldId id="292" r:id="rId14"/>
    <p:sldId id="289" r:id="rId15"/>
    <p:sldId id="290" r:id="rId16"/>
    <p:sldId id="291" r:id="rId17"/>
    <p:sldId id="296" r:id="rId18"/>
    <p:sldId id="266" r:id="rId19"/>
    <p:sldId id="288" r:id="rId20"/>
    <p:sldId id="280" r:id="rId21"/>
    <p:sldId id="283" r:id="rId22"/>
    <p:sldId id="281" r:id="rId23"/>
    <p:sldId id="282" r:id="rId24"/>
    <p:sldId id="285" r:id="rId25"/>
    <p:sldId id="284" r:id="rId26"/>
    <p:sldId id="257" r:id="rId27"/>
    <p:sldId id="258" r:id="rId28"/>
    <p:sldId id="259" r:id="rId29"/>
    <p:sldId id="261" r:id="rId30"/>
    <p:sldId id="262" r:id="rId31"/>
    <p:sldId id="263" r:id="rId32"/>
    <p:sldId id="264" r:id="rId33"/>
    <p:sldId id="278" r:id="rId34"/>
    <p:sldId id="293" r:id="rId35"/>
    <p:sldId id="294" r:id="rId36"/>
    <p:sldId id="265" r:id="rId37"/>
    <p:sldId id="295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-102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64745-1B18-46C6-9757-3CAF9775A894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493FB-B412-4722-89D4-7723F0686F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493FB-B412-4722-89D4-7723F0686F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053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493FB-B412-4722-89D4-7723F0686F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0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493FB-B412-4722-89D4-7723F0686F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628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493FB-B412-4722-89D4-7723F0686F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84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493FB-B412-4722-89D4-7723F0686F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543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493FB-B412-4722-89D4-7723F0686F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1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70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76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98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14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58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48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3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41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3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69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50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C2B4-ADF4-4350-9BD7-DC6192CE408C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F512A-CD52-4798-81CC-2B66B142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45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7.pn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2.jp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07"/>
            <a:ext cx="12706350" cy="98827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384092" y="1135203"/>
            <a:ext cx="78161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квиз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581753"/>
            <a:ext cx="104394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Инженерное настроение </a:t>
            </a:r>
          </a:p>
          <a:p>
            <a:pPr algn="ctr"/>
            <a:r>
              <a:rPr lang="ru-RU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накануне 80-летия Победы</a:t>
            </a:r>
            <a:endParaRPr lang="ru-RU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569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9" y="-622637"/>
            <a:ext cx="12254458" cy="9144000"/>
          </a:xfrm>
        </p:spPr>
      </p:pic>
      <p:sp>
        <p:nvSpPr>
          <p:cNvPr id="5" name="Прямоугольник 4"/>
          <p:cNvSpPr/>
          <p:nvPr/>
        </p:nvSpPr>
        <p:spPr>
          <a:xfrm>
            <a:off x="-533400" y="915531"/>
            <a:ext cx="78161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Беловский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091" y="-306268"/>
            <a:ext cx="365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8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ур 2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2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9185" y="232799"/>
            <a:ext cx="4114800" cy="2967601"/>
          </a:xfrm>
        </p:spPr>
        <p:txBody>
          <a:bodyPr/>
          <a:lstStyle/>
          <a:p>
            <a:r>
              <a:rPr lang="ru-RU" dirty="0" smtClean="0"/>
              <a:t>Кто сражался за штурвалом «именного» самолёта?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5" y="557263"/>
            <a:ext cx="7336624" cy="5563318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4" name="Прямоугольник 3"/>
          <p:cNvSpPr/>
          <p:nvPr/>
        </p:nvSpPr>
        <p:spPr>
          <a:xfrm>
            <a:off x="9399946" y="513396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1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866114" y="3200400"/>
            <a:ext cx="4576916" cy="165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Иван Хлебников</a:t>
            </a:r>
          </a:p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Иван </a:t>
            </a:r>
            <a:r>
              <a:rPr lang="ru-RU" sz="3600" b="1" dirty="0" err="1" smtClean="0"/>
              <a:t>Могильчак</a:t>
            </a:r>
            <a:endParaRPr lang="ru-RU" sz="3600" b="1" dirty="0" smtClean="0"/>
          </a:p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Иван Мыльников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799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6840" y="376289"/>
            <a:ext cx="5587180" cy="224533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Какой «мирной» профессией владела Мария Красильникова  до войны?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99946" y="513396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2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7" y="320880"/>
            <a:ext cx="4285219" cy="6328581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751872" y="3215149"/>
            <a:ext cx="4576916" cy="165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Учитель</a:t>
            </a:r>
          </a:p>
          <a:p>
            <a:pPr marL="742950" indent="-742950">
              <a:buFont typeface="+mj-lt"/>
              <a:buAutoNum type="alphaUcPeriod"/>
            </a:pPr>
            <a:r>
              <a:rPr lang="ru-RU" sz="3600" b="1" dirty="0"/>
              <a:t>В</a:t>
            </a:r>
            <a:r>
              <a:rPr lang="ru-RU" sz="3600" b="1" dirty="0" smtClean="0"/>
              <a:t>рач</a:t>
            </a:r>
          </a:p>
          <a:p>
            <a:pPr marL="742950" indent="-742950">
              <a:buFont typeface="+mj-lt"/>
              <a:buAutoNum type="alphaUcPeriod"/>
            </a:pPr>
            <a:r>
              <a:rPr lang="ru-RU" sz="3600" b="1" dirty="0"/>
              <a:t>Ш</a:t>
            </a:r>
            <a:r>
              <a:rPr lang="ru-RU" sz="3600" b="1" dirty="0" smtClean="0"/>
              <a:t>вея</a:t>
            </a:r>
            <a:endParaRPr lang="ru-RU" sz="36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43" y="129150"/>
            <a:ext cx="1347766" cy="12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0693" y="391034"/>
            <a:ext cx="5587180" cy="2835277"/>
          </a:xfrm>
        </p:spPr>
        <p:txBody>
          <a:bodyPr>
            <a:normAutofit/>
          </a:bodyPr>
          <a:lstStyle/>
          <a:p>
            <a:r>
              <a:rPr lang="ru-RU" dirty="0" smtClean="0"/>
              <a:t>Какое учебное заведение </a:t>
            </a:r>
            <a:r>
              <a:rPr lang="ru-RU" dirty="0"/>
              <a:t>о</a:t>
            </a:r>
            <a:r>
              <a:rPr lang="ru-RU" dirty="0" smtClean="0"/>
              <a:t>кончил Алексей </a:t>
            </a:r>
            <a:r>
              <a:rPr lang="ru-RU" dirty="0" err="1" smtClean="0"/>
              <a:t>Котегов</a:t>
            </a:r>
            <a:r>
              <a:rPr lang="ru-RU" dirty="0" smtClean="0"/>
              <a:t> в городе Белово?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99946" y="513396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3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751871" y="3420096"/>
            <a:ext cx="6164825" cy="165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Педагогическое  училище</a:t>
            </a:r>
          </a:p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Железнодорожное училище</a:t>
            </a:r>
          </a:p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Медицинское училище</a:t>
            </a:r>
            <a:endParaRPr lang="ru-RU" sz="3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6" y="379872"/>
            <a:ext cx="4656880" cy="6021455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40" y="218721"/>
            <a:ext cx="1310972" cy="15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34" y="797370"/>
            <a:ext cx="5349796" cy="4651129"/>
          </a:xfrm>
        </p:spPr>
      </p:pic>
      <p:sp>
        <p:nvSpPr>
          <p:cNvPr id="4" name="Прямоугольник 3"/>
          <p:cNvSpPr/>
          <p:nvPr/>
        </p:nvSpPr>
        <p:spPr>
          <a:xfrm>
            <a:off x="9399946" y="513396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4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78130" y="280220"/>
            <a:ext cx="6386052" cy="348062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 назывался легендарный радиоприёмник</a:t>
            </a:r>
            <a:r>
              <a:rPr lang="ru-RU" sz="4000" dirty="0"/>
              <a:t> </a:t>
            </a:r>
            <a:r>
              <a:rPr lang="ru-RU" sz="4000" dirty="0" smtClean="0"/>
              <a:t> </a:t>
            </a:r>
            <a:r>
              <a:rPr lang="ru-RU" sz="4000" dirty="0"/>
              <a:t>для танков и самоходных </a:t>
            </a:r>
            <a:r>
              <a:rPr lang="ru-RU" sz="4000" dirty="0" smtClean="0"/>
              <a:t>орудий, выпускаемый  на «</a:t>
            </a:r>
            <a:r>
              <a:rPr lang="ru-RU" sz="4000" dirty="0" err="1" smtClean="0"/>
              <a:t>Кузбассрадио</a:t>
            </a:r>
            <a:r>
              <a:rPr lang="ru-RU" sz="4000" dirty="0" smtClean="0"/>
              <a:t>» с 1942 года?</a:t>
            </a:r>
            <a:endParaRPr lang="ru-RU" sz="40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899357" y="3794331"/>
            <a:ext cx="6164825" cy="165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Малютка</a:t>
            </a:r>
          </a:p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Малышка</a:t>
            </a:r>
          </a:p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Крошка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751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5924" y="365126"/>
            <a:ext cx="4454012" cy="363168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Как назывался танк, построенный на средства учащихся города </a:t>
            </a:r>
            <a:r>
              <a:rPr lang="ru-RU" sz="4000" dirty="0"/>
              <a:t>Б</a:t>
            </a:r>
            <a:r>
              <a:rPr lang="ru-RU" sz="4000" dirty="0" smtClean="0"/>
              <a:t>елово ?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99946" y="513396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5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593210" y="3479792"/>
            <a:ext cx="4181104" cy="165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lphaUcPeriod"/>
            </a:pPr>
            <a:r>
              <a:rPr lang="ru-RU" sz="3600" b="1" dirty="0" err="1" smtClean="0"/>
              <a:t>Беловский</a:t>
            </a:r>
            <a:r>
              <a:rPr lang="ru-RU" sz="3600" b="1" dirty="0" smtClean="0"/>
              <a:t> пионер</a:t>
            </a:r>
          </a:p>
          <a:p>
            <a:pPr marL="742950" indent="-742950">
              <a:buFont typeface="+mj-lt"/>
              <a:buAutoNum type="alphaUcPeriod"/>
            </a:pPr>
            <a:r>
              <a:rPr lang="ru-RU" sz="3600" b="1" dirty="0" smtClean="0"/>
              <a:t>Сибиряк</a:t>
            </a:r>
          </a:p>
          <a:p>
            <a:pPr marL="742950" indent="-742950">
              <a:buFont typeface="+mj-lt"/>
              <a:buAutoNum type="alphaUcPeriod"/>
            </a:pPr>
            <a:r>
              <a:rPr lang="ru-RU" sz="3600" b="1" dirty="0"/>
              <a:t>Ш</a:t>
            </a:r>
            <a:r>
              <a:rPr lang="ru-RU" sz="3600" b="1" dirty="0" smtClean="0"/>
              <a:t>кольник</a:t>
            </a:r>
            <a:endParaRPr lang="ru-RU" sz="3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8"/>
          <a:stretch/>
        </p:blipFill>
        <p:spPr>
          <a:xfrm>
            <a:off x="359198" y="914400"/>
            <a:ext cx="6961104" cy="44224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</p:pic>
    </p:spTree>
    <p:extLst>
      <p:ext uri="{BB962C8B-B14F-4D97-AF65-F5344CB8AC3E}">
        <p14:creationId xmlns:p14="http://schemas.microsoft.com/office/powerpoint/2010/main" val="35294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8284" y="586351"/>
            <a:ext cx="5397910" cy="31892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Чем знаменит Н.П. Петров, чей портрет размещен на аллее «Дважды победителей» в парке «Победа» города Белово?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b="13868"/>
          <a:stretch/>
        </p:blipFill>
        <p:spPr>
          <a:xfrm>
            <a:off x="494696" y="586351"/>
            <a:ext cx="5670253" cy="5693649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4" name="Прямоугольник 3"/>
          <p:cNvSpPr/>
          <p:nvPr/>
        </p:nvSpPr>
        <p:spPr>
          <a:xfrm>
            <a:off x="9399946" y="513396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6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06025" y="3981237"/>
            <a:ext cx="5908878" cy="165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0225" indent="-530225">
              <a:buFont typeface="+mj-lt"/>
              <a:buAutoNum type="alphaUcPeriod"/>
            </a:pPr>
            <a:r>
              <a:rPr lang="ru-RU" sz="3600" b="1" dirty="0" smtClean="0"/>
              <a:t>Совершил таран</a:t>
            </a:r>
          </a:p>
          <a:p>
            <a:pPr marL="530225" indent="-530225">
              <a:buFont typeface="+mj-lt"/>
              <a:buAutoNum type="alphaUcPeriod"/>
            </a:pPr>
            <a:r>
              <a:rPr lang="ru-RU" sz="3600" b="1" dirty="0" smtClean="0"/>
              <a:t>Штурмовал рейхстаг</a:t>
            </a:r>
          </a:p>
          <a:p>
            <a:pPr marL="530225" indent="-530225">
              <a:buFont typeface="+mj-lt"/>
              <a:buAutoNum type="alphaUcPeriod"/>
            </a:pPr>
            <a:r>
              <a:rPr lang="ru-RU" sz="3600" b="1" dirty="0" smtClean="0"/>
              <a:t>Придумал «угольные мины»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940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500" cy="4191000"/>
          </a:xfrm>
        </p:spPr>
      </p:pic>
      <p:sp>
        <p:nvSpPr>
          <p:cNvPr id="5" name="Прямоугольник 4"/>
          <p:cNvSpPr/>
          <p:nvPr/>
        </p:nvSpPr>
        <p:spPr>
          <a:xfrm>
            <a:off x="6286500" y="4556125"/>
            <a:ext cx="4683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Сдаём бланки!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598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" y="0"/>
            <a:ext cx="12167305" cy="7297544"/>
          </a:xfrm>
        </p:spPr>
      </p:pic>
      <p:sp>
        <p:nvSpPr>
          <p:cNvPr id="6" name="Прямоугольник 5"/>
          <p:cNvSpPr/>
          <p:nvPr/>
        </p:nvSpPr>
        <p:spPr>
          <a:xfrm>
            <a:off x="6209128" y="2518698"/>
            <a:ext cx="365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8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ур 3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3770841"/>
            <a:ext cx="575187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Научный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4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3998" y="551938"/>
            <a:ext cx="5970639" cy="3144991"/>
          </a:xfrm>
        </p:spPr>
        <p:txBody>
          <a:bodyPr>
            <a:normAutofit/>
          </a:bodyPr>
          <a:lstStyle/>
          <a:p>
            <a:r>
              <a:rPr lang="ru-RU" dirty="0" smtClean="0"/>
              <a:t>Возглавил работы по созданию эффективного механизма </a:t>
            </a:r>
            <a:r>
              <a:rPr lang="ru-RU" dirty="0"/>
              <a:t>защиты советских кораблей от магнитных мин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0" y="365125"/>
            <a:ext cx="4233079" cy="6222627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5" name="Прямоугольник 4"/>
          <p:cNvSpPr/>
          <p:nvPr/>
        </p:nvSpPr>
        <p:spPr>
          <a:xfrm>
            <a:off x="9399946" y="513396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1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087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2493"/>
          </a:xfrm>
        </p:spPr>
      </p:pic>
      <p:sp>
        <p:nvSpPr>
          <p:cNvPr id="4" name="Прямоугольник 3"/>
          <p:cNvSpPr/>
          <p:nvPr/>
        </p:nvSpPr>
        <p:spPr>
          <a:xfrm>
            <a:off x="8539779" y="3627431"/>
            <a:ext cx="365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8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ур 1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75817" y="5073981"/>
            <a:ext cx="78161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Отечественный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59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2876" y="581434"/>
            <a:ext cx="5860027" cy="470724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Будучи прапорщиком, на фронте в первую мировую войну разработал </a:t>
            </a:r>
            <a:r>
              <a:rPr lang="ru-RU" sz="3600" dirty="0"/>
              <a:t>метод обнаружения </a:t>
            </a:r>
            <a:r>
              <a:rPr lang="ru-RU" sz="3600" dirty="0" smtClean="0"/>
              <a:t>радиостанций.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Его </a:t>
            </a:r>
            <a:r>
              <a:rPr lang="ru-RU" sz="3600" dirty="0" smtClean="0"/>
              <a:t>работы по квантовой природе света послужили основой создания люминесцентных ламп.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2" y="365124"/>
            <a:ext cx="4777798" cy="6276905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5" name="Прямоугольник 4"/>
          <p:cNvSpPr/>
          <p:nvPr/>
        </p:nvSpPr>
        <p:spPr>
          <a:xfrm>
            <a:off x="9473687" y="5072369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2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42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5896" y="476555"/>
            <a:ext cx="5761703" cy="5652217"/>
          </a:xfrm>
        </p:spPr>
        <p:txBody>
          <a:bodyPr>
            <a:normAutofit/>
          </a:bodyPr>
          <a:lstStyle/>
          <a:p>
            <a:r>
              <a:rPr lang="ru-RU" dirty="0" smtClean="0"/>
              <a:t>Благодаря его руководству на орбиту выведен </a:t>
            </a:r>
            <a:r>
              <a:rPr lang="ru-RU" dirty="0"/>
              <a:t>первый искусственный спутник </a:t>
            </a:r>
            <a:r>
              <a:rPr lang="ru-RU" dirty="0" smtClean="0"/>
              <a:t>Земли, осуществлен первый полет человека в космос.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436632" y="508613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3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7" y="365125"/>
            <a:ext cx="4418970" cy="5875078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val="306965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5005" y="443782"/>
            <a:ext cx="6617110" cy="5387428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Изобрел во </a:t>
            </a:r>
            <a:r>
              <a:rPr lang="ru-RU" sz="4000" dirty="0"/>
              <a:t>время </a:t>
            </a:r>
            <a:r>
              <a:rPr lang="ru-RU" sz="4000" dirty="0" smtClean="0"/>
              <a:t>Великой Отечественной войны </a:t>
            </a:r>
            <a:r>
              <a:rPr lang="ru-RU" sz="4000" dirty="0" smtClean="0"/>
              <a:t>ректификацию </a:t>
            </a:r>
            <a:r>
              <a:rPr lang="ru-RU" sz="4000" dirty="0"/>
              <a:t>- способ получения жидкого кислорода. </a:t>
            </a:r>
            <a:r>
              <a:rPr lang="ru-RU" sz="4000" dirty="0" smtClean="0"/>
              <a:t>Жидкий </a:t>
            </a:r>
            <a:r>
              <a:rPr lang="ru-RU" sz="4000" dirty="0"/>
              <a:t>кислород был жизненно необходим для медицины, для производства взрывчатки, для военных лётчиков, которые совершали дальние </a:t>
            </a:r>
            <a:r>
              <a:rPr lang="ru-RU" sz="4000" dirty="0" smtClean="0"/>
              <a:t>полёты</a:t>
            </a:r>
            <a:r>
              <a:rPr lang="ru-RU" sz="4000" dirty="0" smtClean="0">
                <a:solidFill>
                  <a:srgbClr val="FF0000"/>
                </a:solidFill>
              </a:rPr>
              <a:t>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1" y="365124"/>
            <a:ext cx="4404804" cy="6016777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5" name="Прямоугольник 4"/>
          <p:cNvSpPr/>
          <p:nvPr/>
        </p:nvSpPr>
        <p:spPr>
          <a:xfrm>
            <a:off x="8913249" y="4812241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4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751" y="131833"/>
            <a:ext cx="1047136" cy="10471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9551" y="5577499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1978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902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9867" y="638592"/>
            <a:ext cx="5953372" cy="541624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Результаты его открытия: </a:t>
            </a:r>
            <a:r>
              <a:rPr lang="ru-RU" sz="3600" dirty="0"/>
              <a:t>мобильные телефоны, проигрыватели компакт-дисков, светодиоды, солнечные батареи, лазеры на квантовых точках, волоконно-оптические линии связи и др.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7"/>
          <a:stretch/>
        </p:blipFill>
        <p:spPr>
          <a:xfrm>
            <a:off x="572447" y="365124"/>
            <a:ext cx="4840211" cy="6046289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5" name="Прямоугольник 4"/>
          <p:cNvSpPr/>
          <p:nvPr/>
        </p:nvSpPr>
        <p:spPr>
          <a:xfrm>
            <a:off x="9507915" y="528834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5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147" y="206478"/>
            <a:ext cx="1047136" cy="10471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9551" y="5577499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2000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99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0718" y="914400"/>
            <a:ext cx="5511283" cy="4544057"/>
          </a:xfrm>
        </p:spPr>
        <p:txBody>
          <a:bodyPr>
            <a:noAutofit/>
          </a:bodyPr>
          <a:lstStyle/>
          <a:p>
            <a:r>
              <a:rPr lang="ru-RU" sz="3100" dirty="0" smtClean="0"/>
              <a:t>Создатели </a:t>
            </a:r>
            <a:r>
              <a:rPr lang="ru-RU" sz="3100" dirty="0" err="1" smtClean="0"/>
              <a:t>графена</a:t>
            </a:r>
            <a:r>
              <a:rPr lang="ru-RU" sz="3100" dirty="0" smtClean="0"/>
              <a:t>, материала высокой прочности, тепло- и электропроводности, прозрачности, гибкости.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err="1" smtClean="0"/>
              <a:t>Графен</a:t>
            </a:r>
            <a:r>
              <a:rPr lang="ru-RU" sz="3100" dirty="0" smtClean="0"/>
              <a:t> </a:t>
            </a:r>
            <a:r>
              <a:rPr lang="ru-RU" sz="3100" dirty="0" smtClean="0"/>
              <a:t>сегодня используется в изготовлении … от теннисных ракеток и одежды, до солнечных батарей</a:t>
            </a:r>
            <a:endParaRPr lang="ru-RU" sz="31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/>
          <a:stretch/>
        </p:blipFill>
        <p:spPr>
          <a:xfrm>
            <a:off x="184414" y="1110059"/>
            <a:ext cx="6328469" cy="4283035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4" name="Прямоугольник 3"/>
          <p:cNvSpPr/>
          <p:nvPr/>
        </p:nvSpPr>
        <p:spPr>
          <a:xfrm>
            <a:off x="9629528" y="528834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6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147" y="206478"/>
            <a:ext cx="1047136" cy="10471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4414" y="5640846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2010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58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500" cy="4191000"/>
          </a:xfrm>
        </p:spPr>
      </p:pic>
      <p:sp>
        <p:nvSpPr>
          <p:cNvPr id="5" name="Прямоугольник 4"/>
          <p:cNvSpPr/>
          <p:nvPr/>
        </p:nvSpPr>
        <p:spPr>
          <a:xfrm>
            <a:off x="6286500" y="4556125"/>
            <a:ext cx="4683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Сдаём бланки!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097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2192000" cy="7620000"/>
          </a:xfrm>
        </p:spPr>
      </p:pic>
      <p:sp>
        <p:nvSpPr>
          <p:cNvPr id="5" name="Прямоугольник 4"/>
          <p:cNvSpPr/>
          <p:nvPr/>
        </p:nvSpPr>
        <p:spPr>
          <a:xfrm>
            <a:off x="377926" y="1789758"/>
            <a:ext cx="365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8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ур 4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3908" y="3236308"/>
            <a:ext cx="78161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Музыкальный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99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40" y="-280220"/>
            <a:ext cx="7447935" cy="7447935"/>
          </a:xfrm>
        </p:spPr>
      </p:pic>
      <p:sp>
        <p:nvSpPr>
          <p:cNvPr id="5" name="Прямоугольник 4"/>
          <p:cNvSpPr/>
          <p:nvPr/>
        </p:nvSpPr>
        <p:spPr>
          <a:xfrm>
            <a:off x="8567645" y="4107424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1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Nikolajj_Rybnikov_-_Marsh_vysotnikov_Ne_kochegary_my_ne_plotniki_616432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0029" y="808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2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2955"/>
            <a:ext cx="7285703" cy="7285703"/>
          </a:xfrm>
        </p:spPr>
      </p:pic>
      <p:sp>
        <p:nvSpPr>
          <p:cNvPr id="5" name="Прямоугольник 4"/>
          <p:cNvSpPr/>
          <p:nvPr/>
        </p:nvSpPr>
        <p:spPr>
          <a:xfrm>
            <a:off x="8567645" y="4107424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2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Agutin_Leonid_-_Pesnya_shofera_28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0029" y="1027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8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567645" y="4107424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3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7344697" cy="7344697"/>
          </a:xfrm>
        </p:spPr>
      </p:pic>
      <p:pic>
        <p:nvPicPr>
          <p:cNvPr id="7" name="Sinijj_traktor_-_Edet_traktor_482253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0029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5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12" y="202893"/>
            <a:ext cx="11550445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Учёт </a:t>
            </a:r>
            <a:r>
              <a:rPr lang="ru-RU" dirty="0" smtClean="0"/>
              <a:t>какого физического явления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и следование разработанным рекомендациям </a:t>
            </a:r>
            <a:r>
              <a:rPr lang="ru-RU" dirty="0" smtClean="0"/>
              <a:t>позволили безопасно </a:t>
            </a:r>
            <a:r>
              <a:rPr lang="ru-RU" dirty="0" smtClean="0"/>
              <a:t>передвигаться по «Дороге жизни»?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2" y="2274397"/>
            <a:ext cx="7735712" cy="4351338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5" name="Прямоугольник 4"/>
          <p:cNvSpPr/>
          <p:nvPr/>
        </p:nvSpPr>
        <p:spPr>
          <a:xfrm>
            <a:off x="8214852" y="4173794"/>
            <a:ext cx="3760838" cy="1356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……..</a:t>
            </a:r>
            <a:endParaRPr lang="ru-RU" sz="9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65765" y="2066295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1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512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567645" y="4107424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4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697" y="0"/>
            <a:ext cx="10265304" cy="6961239"/>
          </a:xfrm>
        </p:spPr>
      </p:pic>
      <p:pic>
        <p:nvPicPr>
          <p:cNvPr id="7" name="Staraya_shakhterskaya_pesnya_-_Molodojj_konogon_748616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6283" y="836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0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567645" y="4107424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5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9859"/>
            <a:ext cx="7123471" cy="7161230"/>
          </a:xfrm>
        </p:spPr>
      </p:pic>
      <p:pic>
        <p:nvPicPr>
          <p:cNvPr id="7" name="korni-pervym-delom-samolety-nu-a-devushki-a-devushki-potom-75312113_DHmAYQq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5229" y="1027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567645" y="4107424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6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Alsu_Lev_Leshhenko_-_Tri_tankista_605154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5229" y="1081088"/>
            <a:ext cx="609600" cy="6096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9"/>
          <a:stretch/>
        </p:blipFill>
        <p:spPr>
          <a:xfrm>
            <a:off x="-1386347" y="0"/>
            <a:ext cx="9692933" cy="6858000"/>
          </a:xfrm>
        </p:spPr>
      </p:pic>
    </p:spTree>
    <p:extLst>
      <p:ext uri="{BB962C8B-B14F-4D97-AF65-F5344CB8AC3E}">
        <p14:creationId xmlns:p14="http://schemas.microsoft.com/office/powerpoint/2010/main" val="285041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500" cy="4191000"/>
          </a:xfrm>
        </p:spPr>
      </p:pic>
      <p:sp>
        <p:nvSpPr>
          <p:cNvPr id="5" name="Прямоугольник 4"/>
          <p:cNvSpPr/>
          <p:nvPr/>
        </p:nvSpPr>
        <p:spPr>
          <a:xfrm>
            <a:off x="6286500" y="4556125"/>
            <a:ext cx="4683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Сдаём бланки!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348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040" y="0"/>
            <a:ext cx="15632972" cy="7108723"/>
          </a:xfrm>
        </p:spPr>
      </p:pic>
      <p:sp>
        <p:nvSpPr>
          <p:cNvPr id="5" name="Прямоугольник 4"/>
          <p:cNvSpPr/>
          <p:nvPr/>
        </p:nvSpPr>
        <p:spPr>
          <a:xfrm>
            <a:off x="956118" y="768678"/>
            <a:ext cx="36522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</a:t>
            </a:r>
            <a:r>
              <a:rPr lang="ru-RU" sz="8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ур 5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26256" y="768678"/>
            <a:ext cx="542851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Уличный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9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500" cy="4191000"/>
          </a:xfrm>
        </p:spPr>
      </p:pic>
      <p:sp>
        <p:nvSpPr>
          <p:cNvPr id="5" name="Прямоугольник 4"/>
          <p:cNvSpPr/>
          <p:nvPr/>
        </p:nvSpPr>
        <p:spPr>
          <a:xfrm>
            <a:off x="6286500" y="4556125"/>
            <a:ext cx="4683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Сдаём бланки!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005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355" y="2134245"/>
            <a:ext cx="8391832" cy="1325563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Время подвести итоги!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74" y="0"/>
            <a:ext cx="3208826" cy="2797027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480619" y="4371729"/>
            <a:ext cx="83918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/>
              <a:t>Кто молодец?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6919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3" r="6297" b="36725"/>
          <a:stretch/>
        </p:blipFill>
        <p:spPr>
          <a:xfrm>
            <a:off x="0" y="-192086"/>
            <a:ext cx="12192000" cy="70484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384092" y="1135203"/>
            <a:ext cx="78161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квиз</a:t>
            </a:r>
            <a:endParaRPr lang="ru-RU" sz="8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581753"/>
            <a:ext cx="104394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Инженерное настроение </a:t>
            </a:r>
          </a:p>
          <a:p>
            <a:pPr algn="ctr"/>
            <a:r>
              <a:rPr lang="ru-RU" sz="6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накануне 80-летия Победы</a:t>
            </a:r>
            <a:endParaRPr lang="ru-RU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519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777" y="471812"/>
            <a:ext cx="11550445" cy="1325563"/>
          </a:xfrm>
        </p:spPr>
        <p:txBody>
          <a:bodyPr>
            <a:noAutofit/>
          </a:bodyPr>
          <a:lstStyle/>
          <a:p>
            <a:r>
              <a:rPr lang="ru-RU" dirty="0"/>
              <a:t>Какая наука внесла значительный вклад с развитие авиации и артиллерии в годы Великой Отечественной войны?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14852" y="4173794"/>
            <a:ext cx="3760838" cy="1356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……….</a:t>
            </a:r>
            <a:endParaRPr lang="ru-RU" sz="9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65765" y="2066295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2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6532" y="2712625"/>
            <a:ext cx="2524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флаттер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57869" y="2127666"/>
            <a:ext cx="2470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шимми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86" y="4173794"/>
            <a:ext cx="2518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катюша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1028" y="5305804"/>
            <a:ext cx="8113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аблицы по радиопеленгу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06332" y="3361452"/>
            <a:ext cx="635943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</a:t>
            </a:r>
            <a:r>
              <a:rPr lang="ru-RU" sz="4000" b="1" cap="none" spc="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рутизна нарезки</a:t>
            </a:r>
          </a:p>
          <a:p>
            <a:pPr algn="ctr"/>
            <a:r>
              <a:rPr lang="ru-RU" sz="4000" b="1" cap="none" spc="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орудийных стволов</a:t>
            </a:r>
            <a:endParaRPr lang="ru-RU" sz="4000" b="1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632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929" y="2706375"/>
            <a:ext cx="7468092" cy="3663945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	«</a:t>
            </a:r>
            <a:r>
              <a:rPr lang="ru-RU" sz="2200" i="1" dirty="0"/>
              <a:t>Все, кто находился на наблюдательном пункте, были потрясены картиной происходящего и силой залпа. Ведь такое нам довелось увидеть впервые. Сначала над огневой позицией поднялось большое облако дыма, смешанного с землей, а затем с непривычным слуху шипением в сторону противника понеслись продолговатые темные стрелы мин с языком пламени на хвосте.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	</a:t>
            </a:r>
            <a:r>
              <a:rPr lang="ru-RU" sz="2200" i="1" dirty="0" smtClean="0"/>
              <a:t>В</a:t>
            </a:r>
            <a:r>
              <a:rPr lang="ru-RU" sz="2200" i="1" dirty="0"/>
              <a:t> считанные секунды десятки разрывов покрыли значительную площадь, на которой еще минуту назад беспечно прохлаждались вражеские солдаты. Впоследствии пленные с ужасом рассказывали, что они пережили, неожиданно попав под огонь неизвестного страшного оружия</a:t>
            </a:r>
            <a:r>
              <a:rPr lang="ru-RU" sz="2200" dirty="0"/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14852" y="4173794"/>
            <a:ext cx="3760838" cy="1356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/>
              <a:t>.</a:t>
            </a:r>
            <a:r>
              <a:rPr lang="ru-RU" sz="9600" dirty="0" smtClean="0"/>
              <a:t>…..</a:t>
            </a:r>
            <a:endParaRPr lang="ru-RU" sz="9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65765" y="2066295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3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3929" y="755333"/>
            <a:ext cx="11511762" cy="1121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Что за неизвестное страшное </a:t>
            </a:r>
            <a:r>
              <a:rPr lang="ru-RU" sz="4000" dirty="0"/>
              <a:t>оружие, </a:t>
            </a:r>
            <a:r>
              <a:rPr lang="ru-RU" sz="4000" dirty="0" smtClean="0"/>
              <a:t>использующее законы реактивного движения, продемонстрировал Советский </a:t>
            </a:r>
            <a:r>
              <a:rPr lang="ru-RU" sz="4000" dirty="0" smtClean="0"/>
              <a:t>Союз 14 июля 1941 года на железнодорожном узле города </a:t>
            </a:r>
            <a:r>
              <a:rPr lang="ru-RU" sz="4000" dirty="0" smtClean="0"/>
              <a:t>Орша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3522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486" y="167640"/>
            <a:ext cx="11550445" cy="1629735"/>
          </a:xfrm>
        </p:spPr>
        <p:txBody>
          <a:bodyPr>
            <a:normAutofit fontScale="90000"/>
          </a:bodyPr>
          <a:lstStyle/>
          <a:p>
            <a:r>
              <a:rPr lang="ru-RU" dirty="0"/>
              <a:t>В 1942 году микробиолог Зинаида </a:t>
            </a:r>
            <a:r>
              <a:rPr lang="ru-RU" dirty="0" err="1"/>
              <a:t>Ермольева</a:t>
            </a:r>
            <a:r>
              <a:rPr lang="ru-RU" dirty="0"/>
              <a:t> получила </a:t>
            </a:r>
            <a:r>
              <a:rPr lang="ru-RU" dirty="0" smtClean="0"/>
              <a:t>лекарство </a:t>
            </a:r>
            <a:r>
              <a:rPr lang="ru-RU" dirty="0"/>
              <a:t>из штамма </a:t>
            </a:r>
            <a:r>
              <a:rPr lang="ru-RU" dirty="0" smtClean="0"/>
              <a:t>гриба. </a:t>
            </a:r>
            <a:br>
              <a:rPr lang="ru-RU" dirty="0" smtClean="0"/>
            </a:br>
            <a:r>
              <a:rPr lang="ru-RU" dirty="0" smtClean="0"/>
              <a:t>Как оно называется?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14852" y="4173794"/>
            <a:ext cx="3760838" cy="1356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……….</a:t>
            </a:r>
            <a:endParaRPr lang="ru-RU" sz="9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65765" y="2066295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4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" y="2066295"/>
            <a:ext cx="6829738" cy="4509795"/>
          </a:xfrm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val="190747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532" y="0"/>
            <a:ext cx="11550445" cy="23012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Эта </a:t>
            </a:r>
            <a:r>
              <a:rPr lang="ru-RU" dirty="0"/>
              <a:t>р</a:t>
            </a:r>
            <a:r>
              <a:rPr lang="ru-RU" dirty="0" smtClean="0"/>
              <a:t>азработка под руководством Исаака Китайгородского позволила </a:t>
            </a:r>
            <a:r>
              <a:rPr lang="ru-RU" dirty="0"/>
              <a:t>создать прозрачную пуленепробиваемую броню для кабин советских боевых </a:t>
            </a:r>
            <a:r>
              <a:rPr lang="ru-RU" dirty="0" smtClean="0"/>
              <a:t>самолетов. </a:t>
            </a:r>
            <a:r>
              <a:rPr lang="ru-RU" dirty="0" smtClean="0"/>
              <a:t>Что именно было изобретено?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14852" y="4173794"/>
            <a:ext cx="3760838" cy="1356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smtClean="0"/>
              <a:t>………..</a:t>
            </a:r>
            <a:endParaRPr lang="ru-RU" sz="9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65765" y="2066295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5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9"/>
          <a:stretch/>
        </p:blipFill>
        <p:spPr>
          <a:xfrm>
            <a:off x="458048" y="2575560"/>
            <a:ext cx="6598072" cy="39686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val="142961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12" y="202893"/>
            <a:ext cx="11550445" cy="2392823"/>
          </a:xfrm>
        </p:spPr>
        <p:txBody>
          <a:bodyPr>
            <a:noAutofit/>
          </a:bodyPr>
          <a:lstStyle/>
          <a:p>
            <a:r>
              <a:rPr lang="ru-RU" sz="3600" dirty="0"/>
              <a:t>Андрей </a:t>
            </a:r>
            <a:r>
              <a:rPr lang="ru-RU" sz="3600" dirty="0" err="1"/>
              <a:t>Трофимук</a:t>
            </a:r>
            <a:r>
              <a:rPr lang="ru-RU" sz="3600" dirty="0"/>
              <a:t> предложил новую концепцию поиска нефти вопреки господствовавшим в то время геологическим теориям</a:t>
            </a:r>
            <a:r>
              <a:rPr lang="ru-RU" sz="3600" dirty="0" smtClean="0"/>
              <a:t>. Благодаря новому подходу  </a:t>
            </a:r>
            <a:r>
              <a:rPr lang="ru-RU" sz="3600" dirty="0"/>
              <a:t>была найдена нефть </a:t>
            </a:r>
            <a:r>
              <a:rPr lang="ru-RU" sz="3600" dirty="0" smtClean="0"/>
              <a:t> </a:t>
            </a:r>
            <a:r>
              <a:rPr lang="ru-RU" sz="3600" dirty="0"/>
              <a:t>и на фронт бесперебойно пошли горюче-смазочные материалы</a:t>
            </a:r>
            <a:r>
              <a:rPr lang="ru-RU" sz="3600" dirty="0" smtClean="0"/>
              <a:t>. О каком регионе идет речь?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14852" y="4173794"/>
            <a:ext cx="3760838" cy="1356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…………</a:t>
            </a:r>
            <a:endParaRPr lang="ru-RU" sz="9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08087" y="2194330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 6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2" y="2712490"/>
            <a:ext cx="6931742" cy="38991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:p14="http://schemas.microsoft.com/office/powerpoint/2010/main" val="5478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500" cy="4191000"/>
          </a:xfrm>
        </p:spPr>
      </p:pic>
      <p:sp>
        <p:nvSpPr>
          <p:cNvPr id="5" name="Прямоугольник 4"/>
          <p:cNvSpPr/>
          <p:nvPr/>
        </p:nvSpPr>
        <p:spPr>
          <a:xfrm>
            <a:off x="6286500" y="4556125"/>
            <a:ext cx="4683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Сдаём бланки!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830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449</Words>
  <Application>Microsoft Office PowerPoint</Application>
  <PresentationFormat>Широкоэкранный</PresentationFormat>
  <Paragraphs>105</Paragraphs>
  <Slides>37</Slides>
  <Notes>6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 Учёт какого физического явления и следование разработанным рекомендациям позволили безопасно передвигаться по «Дороге жизни»?</vt:lpstr>
      <vt:lpstr>Какая наука внесла значительный вклад с развитие авиации и артиллерии в годы Великой Отечественной войны?</vt:lpstr>
      <vt:lpstr> «Все, кто находился на наблюдательном пункте, были потрясены картиной происходящего и силой залпа. Ведь такое нам довелось увидеть впервые. Сначала над огневой позицией поднялось большое облако дыма, смешанного с землей, а затем с непривычным слуху шипением в сторону противника понеслись продолговатые темные стрелы мин с языком пламени на хвосте.  В считанные секунды десятки разрывов покрыли значительную площадь, на которой еще минуту назад беспечно прохлаждались вражеские солдаты. Впоследствии пленные с ужасом рассказывали, что они пережили, неожиданно попав под огонь неизвестного страшного оружия»</vt:lpstr>
      <vt:lpstr>В 1942 году микробиолог Зинаида Ермольева получила лекарство из штамма гриба.  Как оно называется?</vt:lpstr>
      <vt:lpstr>Эта разработка под руководством Исаака Китайгородского позволила создать прозрачную пуленепробиваемую броню для кабин советских боевых самолетов. Что именно было изобретено?</vt:lpstr>
      <vt:lpstr>Андрей Трофимук предложил новую концепцию поиска нефти вопреки господствовавшим в то время геологическим теориям. Благодаря новому подходу  была найдена нефть  и на фронт бесперебойно пошли горюче-смазочные материалы. О каком регионе идет речь? </vt:lpstr>
      <vt:lpstr>Презентация PowerPoint</vt:lpstr>
      <vt:lpstr>Презентация PowerPoint</vt:lpstr>
      <vt:lpstr>Кто сражался за штурвалом «именного» самолёта? </vt:lpstr>
      <vt:lpstr>Какой «мирной» профессией владела Мария Красильникова  до войны?</vt:lpstr>
      <vt:lpstr>Какое учебное заведение окончил Алексей Котегов в городе Белово?</vt:lpstr>
      <vt:lpstr>Как назывался легендарный радиоприёмник  для танков и самоходных орудий, выпускаемый  на «Кузбассрадио» с 1942 года?</vt:lpstr>
      <vt:lpstr>Как назывался танк, построенный на средства учащихся города Белово ?</vt:lpstr>
      <vt:lpstr>Чем знаменит Н.П. Петров, чей портрет размещен на аллее «Дважды победителей» в парке «Победа» города Белово?</vt:lpstr>
      <vt:lpstr>Презентация PowerPoint</vt:lpstr>
      <vt:lpstr>Презентация PowerPoint</vt:lpstr>
      <vt:lpstr>Возглавил работы по созданию эффективного механизма защиты советских кораблей от магнитных мин </vt:lpstr>
      <vt:lpstr>Будучи прапорщиком, на фронте в первую мировую войну разработал метод обнаружения радиостанций.  Его работы по квантовой природе света послужили основой создания люминесцентных ламп.</vt:lpstr>
      <vt:lpstr>Благодаря его руководству на орбиту выведен первый искусственный спутник Земли, осуществлен первый полет человека в космос.</vt:lpstr>
      <vt:lpstr>Изобрел во время Великой Отечественной войны ректификацию - способ получения жидкого кислорода. Жидкий кислород был жизненно необходим для медицины, для производства взрывчатки, для военных лётчиков, которые совершали дальние полёты. </vt:lpstr>
      <vt:lpstr>Результаты его открытия: мобильные телефоны, проигрыватели компакт-дисков, светодиоды, солнечные батареи, лазеры на квантовых точках, волоконно-оптические линии связи и др.</vt:lpstr>
      <vt:lpstr>Создатели графена, материала высокой прочности, тепло- и электропроводности, прозрачности, гибкости.  Графен сегодня используется в изготовлении … от теннисных ракеток и одежды, до солнечных батарей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Время подвести итоги!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Попова</cp:lastModifiedBy>
  <cp:revision>52</cp:revision>
  <dcterms:created xsi:type="dcterms:W3CDTF">2025-02-10T14:57:16Z</dcterms:created>
  <dcterms:modified xsi:type="dcterms:W3CDTF">2025-03-26T03:04:46Z</dcterms:modified>
</cp:coreProperties>
</file>