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comments/comment1.xml" ContentType="application/vnd.openxmlformats-officedocument.presentationml.comments+xml"/>
  <Override PartName="/ppt/handoutMasters/handoutMaster1.xml" ContentType="application/vnd.openxmlformats-officedocument.presentationml.handoutMaster+xml"/>
  <Override PartName="/ppt/media/image27.webp" ContentType="image/webp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</p:sldIdLst>
  <p:sldSz cx="12192000" cy="6858000"/>
  <p:notesSz cx="7103745" cy="10234295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Пользователь" initials="П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00"/>
    <a:srgbClr val="FF3300"/>
    <a:srgbClr val="B2B2B2"/>
    <a:srgbClr val="202020"/>
    <a:srgbClr val="323232"/>
    <a:srgbClr val="CC3300"/>
    <a:srgbClr val="990000"/>
    <a:srgbClr val="FF8D41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 horzBarState="maximized">
    <p:restoredLeft sz="12278" autoAdjust="0"/>
    <p:restoredTop sz="94660"/>
  </p:normalViewPr>
  <p:slideViewPr>
    <p:cSldViewPr snapToGrid="0" showGuides="1">
      <p:cViewPr varScale="1">
        <p:scale>
          <a:sx n="117" d="100"/>
          <a:sy n="117" d="100"/>
        </p:scale>
        <p:origin x="510" y="10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3" Type="http://schemas.openxmlformats.org/officeDocument/2006/relationships/commentAuthors" Target="commentAuthors.xml"/><Relationship Id="rId32" Type="http://schemas.openxmlformats.org/officeDocument/2006/relationships/tableStyles" Target="tableStyles.xml"/><Relationship Id="rId31" Type="http://schemas.openxmlformats.org/officeDocument/2006/relationships/viewProps" Target="viewProps.xml"/><Relationship Id="rId30" Type="http://schemas.openxmlformats.org/officeDocument/2006/relationships/presProps" Target="presProps.xml"/><Relationship Id="rId3" Type="http://schemas.openxmlformats.org/officeDocument/2006/relationships/slide" Target="slides/slide1.xml"/><Relationship Id="rId29" Type="http://schemas.openxmlformats.org/officeDocument/2006/relationships/handoutMaster" Target="handoutMasters/handoutMaster1.xml"/><Relationship Id="rId28" Type="http://schemas.openxmlformats.org/officeDocument/2006/relationships/notesMaster" Target="notesMasters/notesMaster1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5-03-30T01:17:37.632" idx="1">
    <p:pos x="10" y="10"/>
    <p:text/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45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45"/>
            </a:lvl1pPr>
          </a:lstStyle>
          <a:p>
            <a:fld id="{0F9B84EA-7D68-4D60-9CB1-D50884785D1C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45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45"/>
            </a:lvl1pPr>
          </a:lstStyle>
          <a:p>
            <a:fld id="{8D4E0FC9-F1F8-4FAE-9988-3BA365CFD46F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C8D182-E4C8-4120-9249-FC9774456FFA}" type="datetimeFigureOut">
              <a:rPr lang="en-US" smtClean="0"/>
            </a:fld>
            <a:endParaRPr lang="en-US"/>
          </a:p>
        </p:txBody>
      </p:sp>
      <p:sp>
        <p:nvSpPr>
          <p:cNvPr id="4" name="Slide Image Placehoder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 Placeholder 4"/>
          <p:cNvSpPr>
            <a:spLocks noGrp="1"/>
          </p:cNvSpPr>
          <p:nvPr>
            <p:ph type="body" sz="quarter" idx="3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D0DACE-38E0-42D2-9336-2B707D34BC6D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322962"/>
            <a:ext cx="9144000" cy="2187001"/>
          </a:xfrm>
        </p:spPr>
        <p:txBody>
          <a:bodyPr anchor="b">
            <a:normAutofit/>
          </a:bodyPr>
          <a:lstStyle>
            <a:lvl1pPr algn="ctr">
              <a:lnSpc>
                <a:spcPct val="130000"/>
              </a:lnSpc>
              <a:defRPr sz="6000">
                <a:effectLst/>
                <a:latin typeface="Calibri Light" panose="020F030202020403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</a:fld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libri Light" panose="020F0302020204030204" pitchFamily="34" charset="0"/>
                <a:ea typeface="+mj-ea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</a:fld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en-US" dirty="0">
                <a:sym typeface="+mn-ea"/>
              </a:rPr>
              <a:t>Click to edit Master text styles</a:t>
            </a:r>
            <a:endParaRPr lang="en-US" dirty="0"/>
          </a:p>
          <a:p>
            <a:pPr lvl="1"/>
            <a:r>
              <a:rPr lang="en-US" dirty="0">
                <a:sym typeface="+mn-ea"/>
              </a:rPr>
              <a:t>Second level</a:t>
            </a:r>
            <a:endParaRPr lang="en-US" dirty="0"/>
          </a:p>
          <a:p>
            <a:pPr lvl="2"/>
            <a:r>
              <a:rPr lang="en-US" dirty="0">
                <a:sym typeface="+mn-ea"/>
              </a:rPr>
              <a:t>Third level</a:t>
            </a:r>
            <a:endParaRPr lang="en-US" dirty="0"/>
          </a:p>
          <a:p>
            <a:pPr lvl="3"/>
            <a:r>
              <a:rPr lang="en-US" dirty="0">
                <a:sym typeface="+mn-ea"/>
              </a:rPr>
              <a:t>Fourth level</a:t>
            </a:r>
            <a:endParaRPr lang="en-US" dirty="0"/>
          </a:p>
          <a:p>
            <a:pPr lvl="4"/>
            <a:r>
              <a:rPr lang="en-US" dirty="0">
                <a:sym typeface="+mn-ea"/>
              </a:rPr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700" y="258445"/>
            <a:ext cx="10515600" cy="1325563"/>
          </a:xfrm>
        </p:spPr>
        <p:txBody>
          <a:bodyPr anchor="ctr" anchorCtr="0">
            <a:normAutofit/>
          </a:bodyPr>
          <a:lstStyle>
            <a:lvl1pPr>
              <a:defRPr sz="4400" b="1">
                <a:effectLst/>
                <a:latin typeface="Calibri Light" panose="020F030202020403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7700" y="1825625"/>
            <a:ext cx="10515600" cy="4351338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 smtClean="0"/>
          </a:p>
          <a:p>
            <a:pPr lvl="1"/>
            <a:r>
              <a:rPr lang="en-US" dirty="0"/>
              <a:t>Second level 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3750945"/>
            <a:ext cx="9843135" cy="811530"/>
          </a:xfrm>
        </p:spPr>
        <p:txBody>
          <a:bodyPr anchor="b">
            <a:noAutofit/>
          </a:bodyPr>
          <a:lstStyle>
            <a:lvl1pPr>
              <a:defRPr sz="6000">
                <a:effectLst/>
              </a:defRPr>
            </a:lvl1pPr>
          </a:lstStyle>
          <a:p>
            <a:r>
              <a:rPr lang="en-US" dirty="0" smtClean="0">
                <a:sym typeface="+mn-ea"/>
              </a:rPr>
              <a:t>Click to edit Master title style</a:t>
            </a:r>
            <a:endParaRPr lang="en-US" dirty="0" smtClean="0">
              <a:sym typeface="+mn-ea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610028"/>
            <a:ext cx="7321550" cy="647555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700" y="258445"/>
            <a:ext cx="10515600" cy="1325563"/>
          </a:xfrm>
        </p:spPr>
        <p:txBody>
          <a:bodyPr>
            <a:normAutofit/>
          </a:bodyPr>
          <a:lstStyle>
            <a:lvl1pPr>
              <a:defRPr sz="4400" b="0" i="0">
                <a:effectLst/>
              </a:defRPr>
            </a:lvl1pPr>
          </a:lstStyle>
          <a:p>
            <a:r>
              <a:rPr lang="en-US" dirty="0" smtClean="0">
                <a:sym typeface="+mn-ea"/>
              </a:rPr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47700" y="1825625"/>
            <a:ext cx="5181600" cy="4351338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28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50000"/>
              </a:lnSpc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5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5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5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1700" y="1825625"/>
            <a:ext cx="5181600" cy="4351338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kumimoji="0" lang="en-US" sz="2800" b="0" i="0" u="none" strike="noStrike" kern="1200" cap="none" spc="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>
              <a:lnSpc>
                <a:spcPct val="150000"/>
              </a:lnSpc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5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5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5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>
                <a:sym typeface="+mn-ea"/>
              </a:rPr>
              <a:t>Second level</a:t>
            </a:r>
            <a:endParaRPr lang="en-US" dirty="0"/>
          </a:p>
          <a:p>
            <a:pPr lvl="2"/>
            <a:r>
              <a:rPr lang="en-US" dirty="0">
                <a:sym typeface="+mn-ea"/>
              </a:rPr>
              <a:t>Third level</a:t>
            </a:r>
            <a:endParaRPr lang="en-US" dirty="0"/>
          </a:p>
          <a:p>
            <a:pPr lvl="3"/>
            <a:r>
              <a:rPr lang="en-US" dirty="0">
                <a:sym typeface="+mn-ea"/>
              </a:rPr>
              <a:t>Fourth level</a:t>
            </a:r>
            <a:endParaRPr lang="en-US" dirty="0"/>
          </a:p>
          <a:p>
            <a:pPr lvl="4"/>
            <a:r>
              <a:rPr lang="en-US" dirty="0">
                <a:sym typeface="+mn-ea"/>
              </a:rPr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sz="4400"/>
            </a:lvl1pPr>
          </a:lstStyle>
          <a:p>
            <a:r>
              <a:rPr lang="en-US" dirty="0" smtClean="0">
                <a:sym typeface="+mn-ea"/>
              </a:rPr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en-US" dirty="0">
                <a:sym typeface="+mn-ea"/>
              </a:rPr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766219"/>
            <a:ext cx="10515600" cy="1325563"/>
          </a:xfrm>
        </p:spPr>
        <p:txBody>
          <a:bodyPr>
            <a:normAutofit/>
          </a:bodyPr>
          <a:lstStyle>
            <a:lvl1pPr algn="ctr">
              <a:defRPr sz="4400" b="0">
                <a:effectLst/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747" y="127000"/>
            <a:ext cx="4165200" cy="1600200"/>
          </a:xfrm>
        </p:spPr>
        <p:txBody>
          <a:bodyPr anchor="ctr" anchorCtr="0">
            <a:normAutofit/>
          </a:bodyPr>
          <a:lstStyle>
            <a:lvl1pPr>
              <a:defRPr sz="3200" b="0">
                <a:effectLst/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4000" y="766354"/>
            <a:ext cx="5817375" cy="509444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1827" y="2057400"/>
            <a:ext cx="4165200" cy="3811588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en-US" smtClean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824484" y="365125"/>
            <a:ext cx="1529316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8879958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1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dirty="0" smtClean="0"/>
              <a:t>Click to edit Master text styles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  <a:endParaRPr lang="en-US" dirty="0" smtClean="0"/>
          </a:p>
          <a:p>
            <a:pPr lvl="2"/>
            <a:r>
              <a:rPr lang="en-US" dirty="0" smtClean="0"/>
              <a:t>Third level</a:t>
            </a:r>
            <a:endParaRPr lang="en-US" dirty="0"/>
          </a:p>
          <a:p>
            <a:pPr lvl="3"/>
            <a:r>
              <a:rPr lang="en-US" dirty="0" smtClean="0"/>
              <a:t>Fourth level</a:t>
            </a:r>
            <a:endParaRPr lang="en-US" dirty="0"/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49AE70B2-8BF9-45C0-BB95-33D1B9D3A854}" type="slidenum">
              <a:rPr lang="en-US" smtClean="0"/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Calibri Light" panose="020F0302020204030204" pitchFamily="34" charset="0"/>
          <a:ea typeface="+mj-ea"/>
          <a:cs typeface="+mj-cs"/>
        </a:defRPr>
      </a:lvl1pPr>
    </p:titleStyle>
    <p:bodyStyle>
      <a:lvl1pPr marL="0" marR="0" indent="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None/>
        <a:defRPr sz="2800" b="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 baseline="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effectLst/>
          <a:latin typeface="Calibri Light" panose="020F0302020204030204" pitchFamily="34" charset="0"/>
          <a:ea typeface="+mn-ea"/>
          <a:cs typeface="Calibri Light" panose="020F030202020403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effectLst/>
          <a:latin typeface="Calibri Light" panose="020F0302020204030204" pitchFamily="34" charset="0"/>
          <a:ea typeface="+mn-ea"/>
          <a:cs typeface="Calibri Light" panose="020F030202020403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effectLst/>
          <a:latin typeface="Calibri Light" panose="020F0302020204030204" pitchFamily="34" charset="0"/>
          <a:ea typeface="+mn-ea"/>
          <a:cs typeface="Calibri Light" panose="020F03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7.jpeg"/><Relationship Id="rId1" Type="http://schemas.openxmlformats.org/officeDocument/2006/relationships/image" Target="../media/image1.jpe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0.jpeg"/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image" Target="../media/image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1.jpeg"/><Relationship Id="rId1" Type="http://schemas.openxmlformats.org/officeDocument/2006/relationships/image" Target="../media/image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2.jpeg"/><Relationship Id="rId1" Type="http://schemas.openxmlformats.org/officeDocument/2006/relationships/image" Target="../media/image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3.jpeg"/><Relationship Id="rId1" Type="http://schemas.openxmlformats.org/officeDocument/2006/relationships/image" Target="../media/image1.jpe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image" Target="../media/image1.jpe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comments" Target="../comments/comment1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7.webp"/><Relationship Id="rId2" Type="http://schemas.openxmlformats.org/officeDocument/2006/relationships/image" Target="../media/image26.jpeg"/><Relationship Id="rId1" Type="http://schemas.openxmlformats.org/officeDocument/2006/relationships/image" Target="../media/image1.jpe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image" Target="../media/image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0.jpeg"/><Relationship Id="rId1" Type="http://schemas.openxmlformats.org/officeDocument/2006/relationships/image" Target="../media/image1.jpe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35.jpeg"/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image" Target="../media/image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6.jpeg"/><Relationship Id="rId1" Type="http://schemas.openxmlformats.org/officeDocument/2006/relationships/image" Target="../media/image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7.jpeg"/><Relationship Id="rId1" Type="http://schemas.openxmlformats.org/officeDocument/2006/relationships/image" Target="../media/image1.jpe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image" Target="../media/image1.jpe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image" Target="../media/image40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0.jpeg"/><Relationship Id="rId1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3.jpeg"/><Relationship Id="rId1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6.jpeg"/><Relationship Id="rId1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286385" y="1457325"/>
            <a:ext cx="11482070" cy="1162685"/>
          </a:xfrm>
        </p:spPr>
        <p:txBody>
          <a:bodyPr>
            <a:normAutofit fontScale="90000"/>
          </a:bodyPr>
          <a:p>
            <a:r>
              <a:rPr lang="en-US" altLang="en-US" sz="5335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Зеленоград</a:t>
            </a:r>
            <a:r>
              <a:rPr lang="en-US" altLang="ru-RU" sz="5335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- </a:t>
            </a:r>
            <a:r>
              <a:rPr lang="ru-RU" altLang="en-US" sz="5335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г</a:t>
            </a:r>
            <a:r>
              <a:rPr lang="en-US" altLang="en-US" sz="5335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ород</a:t>
            </a:r>
            <a:r>
              <a:rPr lang="en-US" altLang="ru-RU" sz="5335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ru-RU" altLang="en-US" sz="5335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Г</a:t>
            </a:r>
            <a:r>
              <a:rPr lang="en-US" altLang="en-US" sz="5335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ероев</a:t>
            </a:r>
            <a:r>
              <a:rPr lang="en-US" altLang="ru-RU" sz="5335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!</a:t>
            </a:r>
            <a:br>
              <a:rPr lang="en-US" altLang="ru-RU"/>
            </a:br>
            <a:endParaRPr lang="en-US" alt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ru-RU" altLang="en-US"/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600" y="2002155"/>
            <a:ext cx="4593590" cy="3448685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52610" y="1035685"/>
            <a:ext cx="1925320" cy="2566670"/>
          </a:xfrm>
          <a:prstGeom prst="rect">
            <a:avLst/>
          </a:prstGeom>
          <a:ln>
            <a:solidFill>
              <a:schemeClr val="accent2">
                <a:lumMod val="50000"/>
              </a:schemeClr>
            </a:solidFill>
          </a:ln>
        </p:spPr>
      </p:pic>
      <p:pic>
        <p:nvPicPr>
          <p:cNvPr id="9" name="Изображение 8"/>
          <p:cNvPicPr/>
          <p:nvPr/>
        </p:nvPicPr>
        <p:blipFill>
          <a:blip r:embed="rId4"/>
          <a:srcRect l="26552" b="813"/>
          <a:stretch>
            <a:fillRect/>
          </a:stretch>
        </p:blipFill>
        <p:spPr>
          <a:xfrm>
            <a:off x="8518525" y="3778250"/>
            <a:ext cx="2859405" cy="2300605"/>
          </a:xfrm>
          <a:prstGeom prst="rect">
            <a:avLst/>
          </a:prstGeom>
          <a:ln>
            <a:solidFill>
              <a:schemeClr val="accent2">
                <a:lumMod val="50000"/>
              </a:schemeClr>
            </a:solidFill>
          </a:ln>
        </p:spPr>
      </p:pic>
      <p:pic>
        <p:nvPicPr>
          <p:cNvPr id="10" name="Изображение 9"/>
          <p:cNvPicPr/>
          <p:nvPr/>
        </p:nvPicPr>
        <p:blipFill>
          <a:blip r:embed="rId5"/>
          <a:stretch>
            <a:fillRect/>
          </a:stretch>
        </p:blipFill>
        <p:spPr>
          <a:xfrm>
            <a:off x="5203825" y="3778250"/>
            <a:ext cx="2915920" cy="239522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11" name="Изображение 10"/>
          <p:cNvPicPr/>
          <p:nvPr/>
        </p:nvPicPr>
        <p:blipFill>
          <a:blip r:embed="rId6"/>
          <a:srcRect t="13072" r="493"/>
          <a:stretch>
            <a:fillRect/>
          </a:stretch>
        </p:blipFill>
        <p:spPr>
          <a:xfrm>
            <a:off x="5695950" y="1560195"/>
            <a:ext cx="2822575" cy="1955165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Текстовое поле 1"/>
          <p:cNvSpPr txBox="1"/>
          <p:nvPr/>
        </p:nvSpPr>
        <p:spPr>
          <a:xfrm>
            <a:off x="1593215" y="1129030"/>
            <a:ext cx="10503535" cy="1383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ru-RU" altLang="en-US" sz="2800" b="1"/>
              <a:t>6. </a:t>
            </a:r>
            <a:r>
              <a:rPr lang="en-US" altLang="en-US" sz="2800" b="1" u="sng"/>
              <a:t>Битва</a:t>
            </a:r>
            <a:r>
              <a:rPr lang="en-US" altLang="ru-RU" sz="2800" b="1" u="sng"/>
              <a:t> </a:t>
            </a:r>
            <a:r>
              <a:rPr lang="en-US" altLang="en-US" sz="2800" b="1" u="sng"/>
              <a:t>за</a:t>
            </a:r>
            <a:r>
              <a:rPr lang="en-US" altLang="ru-RU" sz="2800" b="1" u="sng"/>
              <a:t> </a:t>
            </a:r>
            <a:r>
              <a:rPr lang="en-US" altLang="en-US" sz="2800" b="1" u="sng"/>
              <a:t>Москву</a:t>
            </a:r>
            <a:r>
              <a:rPr lang="en-US" altLang="ru-RU" sz="2800" b="1" u="sng"/>
              <a:t> </a:t>
            </a:r>
            <a:r>
              <a:rPr lang="en-US" altLang="en-US" sz="2800" b="1" u="sng"/>
              <a:t>делится</a:t>
            </a:r>
            <a:r>
              <a:rPr lang="en-US" altLang="ru-RU" sz="2800" b="1" u="sng"/>
              <a:t> </a:t>
            </a:r>
            <a:r>
              <a:rPr lang="en-US" altLang="en-US" sz="2800" b="1" u="sng"/>
              <a:t>на</a:t>
            </a:r>
            <a:r>
              <a:rPr lang="en-US" altLang="ru-RU" sz="2800" b="1" u="sng"/>
              <a:t> </a:t>
            </a:r>
            <a:r>
              <a:rPr lang="en-US" altLang="en-US" sz="2800" b="1" u="sng"/>
              <a:t>два</a:t>
            </a:r>
            <a:r>
              <a:rPr lang="en-US" altLang="ru-RU" sz="2800" b="1" u="sng"/>
              <a:t> </a:t>
            </a:r>
            <a:r>
              <a:rPr lang="en-US" altLang="en-US" sz="2800" b="1" u="sng"/>
              <a:t>периода</a:t>
            </a:r>
            <a:r>
              <a:rPr lang="en-US" altLang="ru-RU" sz="2800" b="1" u="sng"/>
              <a:t>: </a:t>
            </a:r>
            <a:r>
              <a:rPr lang="en-US" altLang="en-US" sz="2800" b="1" u="sng"/>
              <a:t>оборонительный</a:t>
            </a:r>
            <a:r>
              <a:rPr lang="en-US" altLang="ru-RU" sz="2800" b="1" u="sng"/>
              <a:t> </a:t>
            </a:r>
            <a:r>
              <a:rPr lang="en-US" altLang="en-US" sz="2800" b="1" u="sng"/>
              <a:t>и</a:t>
            </a:r>
            <a:r>
              <a:rPr lang="en-US" altLang="ru-RU" sz="2800" b="1" u="sng"/>
              <a:t> </a:t>
            </a:r>
            <a:r>
              <a:rPr lang="en-US" altLang="en-US" sz="2800" b="1" u="sng"/>
              <a:t>наступательный</a:t>
            </a:r>
            <a:r>
              <a:rPr lang="en-US" altLang="ru-RU" sz="2800" b="1" u="sng"/>
              <a:t>. </a:t>
            </a:r>
            <a:r>
              <a:rPr lang="en-US" altLang="en-US" sz="2800" b="1" u="sng"/>
              <a:t>Как</a:t>
            </a:r>
            <a:r>
              <a:rPr lang="en-US" altLang="ru-RU" sz="2800" b="1" u="sng"/>
              <a:t> </a:t>
            </a:r>
            <a:r>
              <a:rPr lang="en-US" altLang="en-US" sz="2800" b="1" u="sng"/>
              <a:t>назывался</a:t>
            </a:r>
            <a:r>
              <a:rPr lang="en-US" altLang="ru-RU" sz="2800" b="1" u="sng"/>
              <a:t> </a:t>
            </a:r>
            <a:r>
              <a:rPr lang="en-US" altLang="en-US" sz="2800" b="1" u="sng"/>
              <a:t>первый</a:t>
            </a:r>
            <a:r>
              <a:rPr lang="en-US" altLang="ru-RU" sz="2800" b="1" u="sng"/>
              <a:t> </a:t>
            </a:r>
            <a:r>
              <a:rPr lang="en-US" altLang="en-US" sz="2800" b="1" u="sng"/>
              <a:t>период</a:t>
            </a:r>
            <a:r>
              <a:rPr lang="en-US" altLang="ru-RU" sz="2800" b="1" u="sng"/>
              <a:t>, </a:t>
            </a:r>
            <a:r>
              <a:rPr lang="en-US" altLang="en-US" sz="2800" b="1" u="sng"/>
              <a:t>который</a:t>
            </a:r>
            <a:r>
              <a:rPr lang="en-US" altLang="ru-RU" sz="2800" b="1" u="sng"/>
              <a:t> </a:t>
            </a:r>
            <a:r>
              <a:rPr lang="en-US" altLang="en-US" sz="2800" b="1" u="sng"/>
              <a:t>длился</a:t>
            </a:r>
            <a:r>
              <a:rPr lang="en-US" altLang="ru-RU" sz="2800" b="1" u="sng"/>
              <a:t> </a:t>
            </a:r>
            <a:r>
              <a:rPr lang="en-US" altLang="en-US" sz="2800" b="1" u="sng"/>
              <a:t>с</a:t>
            </a:r>
            <a:r>
              <a:rPr lang="en-US" altLang="ru-RU" sz="2800" b="1" u="sng"/>
              <a:t> 30 </a:t>
            </a:r>
            <a:r>
              <a:rPr lang="en-US" altLang="en-US" sz="2800" b="1" u="sng"/>
              <a:t>сентября</a:t>
            </a:r>
            <a:r>
              <a:rPr lang="en-US" altLang="ru-RU" sz="2800" b="1" u="sng"/>
              <a:t> </a:t>
            </a:r>
            <a:r>
              <a:rPr lang="en-US" altLang="en-US" sz="2800" b="1" u="sng"/>
              <a:t>по</a:t>
            </a:r>
            <a:r>
              <a:rPr lang="en-US" altLang="ru-RU" sz="2800" b="1" u="sng"/>
              <a:t> 5 </a:t>
            </a:r>
            <a:r>
              <a:rPr lang="en-US" altLang="en-US" sz="2800" b="1" u="sng"/>
              <a:t>декабря</a:t>
            </a:r>
            <a:r>
              <a:rPr lang="en-US" altLang="ru-RU" sz="2800" b="1" u="sng"/>
              <a:t> 1941</a:t>
            </a:r>
            <a:r>
              <a:rPr lang="en-US" altLang="en-US" sz="2800" b="1" u="sng"/>
              <a:t> </a:t>
            </a:r>
            <a:r>
              <a:rPr lang="en-US" altLang="en-US" sz="2800" b="1" u="sng"/>
              <a:t>года</a:t>
            </a:r>
            <a:r>
              <a:rPr lang="en-US" altLang="ru-RU" sz="2800" b="1" u="sng"/>
              <a:t>?</a:t>
            </a:r>
            <a:r>
              <a:rPr lang="en-US" altLang="ru-RU" sz="2800" b="1"/>
              <a:t>  </a:t>
            </a:r>
            <a:endParaRPr lang="ru-RU" altLang="en-US" sz="2800" b="1"/>
          </a:p>
        </p:txBody>
      </p:sp>
      <p:pic>
        <p:nvPicPr>
          <p:cNvPr id="3" name="Изображение 2"/>
          <p:cNvPicPr/>
          <p:nvPr/>
        </p:nvPicPr>
        <p:blipFill>
          <a:blip r:embed="rId2"/>
          <a:stretch>
            <a:fillRect/>
          </a:stretch>
        </p:blipFill>
        <p:spPr>
          <a:xfrm>
            <a:off x="3378835" y="2650490"/>
            <a:ext cx="5000625" cy="34131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4" name="Текстовое поле 3"/>
          <p:cNvSpPr txBox="1"/>
          <p:nvPr/>
        </p:nvSpPr>
        <p:spPr>
          <a:xfrm>
            <a:off x="1600835" y="887095"/>
            <a:ext cx="9769475" cy="95313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1600" i="0">
                <a:solidFill>
                  <a:srgbClr val="000000"/>
                </a:solidFill>
                <a:latin typeface="Times New Roman" panose="02020603050405020304"/>
                <a:ea typeface="SimSun" panose="02010600030101010101" pitchFamily="2" charset="-122"/>
              </a:rPr>
              <a:t> </a:t>
            </a:r>
            <a:r>
              <a:rPr lang="ru-RU" altLang="en-US" sz="2800" b="1" i="0" u="sng">
                <a:solidFill>
                  <a:srgbClr val="000000"/>
                </a:solidFill>
                <a:latin typeface="Times New Roman" panose="02020603050405020304"/>
                <a:ea typeface="SimSun" panose="02010600030101010101" pitchFamily="2" charset="-122"/>
              </a:rPr>
              <a:t>7. </a:t>
            </a:r>
            <a:r>
              <a:rPr lang="en-US" altLang="zh-CN" sz="2800" b="1" i="0" u="sng">
                <a:solidFill>
                  <a:srgbClr val="000000"/>
                </a:solidFill>
                <a:latin typeface="Times New Roman" panose="02020603050405020304"/>
                <a:ea typeface="SimSun" panose="02010600030101010101" pitchFamily="2" charset="-122"/>
              </a:rPr>
              <a:t>Чьи это слова: «Велик</a:t>
            </a:r>
            <a:r>
              <a:rPr lang="ru-RU" altLang="en-US" sz="2800" b="1" i="0" u="sng">
                <a:solidFill>
                  <a:srgbClr val="000000"/>
                </a:solidFill>
                <a:latin typeface="Times New Roman" panose="02020603050405020304"/>
                <a:ea typeface="SimSun" panose="02010600030101010101" pitchFamily="2" charset="-122"/>
              </a:rPr>
              <a:t>а </a:t>
            </a:r>
            <a:r>
              <a:rPr lang="en-US" altLang="zh-CN" sz="2800" b="1" i="0" u="sng">
                <a:solidFill>
                  <a:srgbClr val="000000"/>
                </a:solidFill>
                <a:latin typeface="Times New Roman" panose="02020603050405020304"/>
                <a:ea typeface="SimSun" panose="02010600030101010101" pitchFamily="2" charset="-122"/>
              </a:rPr>
              <a:t>Россия, а отступать некуда</a:t>
            </a:r>
            <a:r>
              <a:rPr lang="ru-RU" altLang="en-US" sz="2800" b="1" i="0" u="sng">
                <a:solidFill>
                  <a:srgbClr val="000000"/>
                </a:solidFill>
                <a:latin typeface="Times New Roman" panose="02020603050405020304"/>
                <a:ea typeface="SimSun" panose="02010600030101010101" pitchFamily="2" charset="-122"/>
              </a:rPr>
              <a:t> -</a:t>
            </a:r>
            <a:endParaRPr lang="en-US" altLang="zh-CN" sz="2800" b="1" i="0" u="sng">
              <a:solidFill>
                <a:srgbClr val="000000"/>
              </a:solidFill>
              <a:latin typeface="Times New Roman" panose="02020603050405020304"/>
              <a:ea typeface="SimSun" panose="02010600030101010101" pitchFamily="2" charset="-122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 b="1" i="0">
                <a:solidFill>
                  <a:srgbClr val="000000"/>
                </a:solidFill>
                <a:latin typeface="Times New Roman" panose="02020603050405020304"/>
                <a:ea typeface="SimSun" panose="02010600030101010101" pitchFamily="2" charset="-122"/>
              </a:rPr>
              <a:t> </a:t>
            </a:r>
            <a:r>
              <a:rPr lang="ru-RU" altLang="en-US" sz="2800" b="1" i="0">
                <a:solidFill>
                  <a:srgbClr val="000000"/>
                </a:solidFill>
                <a:latin typeface="Times New Roman" panose="02020603050405020304"/>
                <a:ea typeface="SimSun" panose="02010600030101010101" pitchFamily="2" charset="-122"/>
              </a:rPr>
              <a:t>                      </a:t>
            </a:r>
            <a:r>
              <a:rPr lang="en-US" altLang="zh-CN" sz="2800" b="1" i="0">
                <a:solidFill>
                  <a:srgbClr val="000000"/>
                </a:solidFill>
                <a:latin typeface="Times New Roman" panose="02020603050405020304"/>
                <a:ea typeface="SimSun" panose="02010600030101010101" pitchFamily="2" charset="-122"/>
              </a:rPr>
              <a:t> </a:t>
            </a:r>
            <a:r>
              <a:rPr lang="ru-RU" altLang="en-US" sz="2800" b="1" i="0" u="sng">
                <a:solidFill>
                  <a:srgbClr val="000000"/>
                </a:solidFill>
                <a:latin typeface="Times New Roman" panose="02020603050405020304"/>
                <a:ea typeface="SimSun" panose="02010600030101010101" pitchFamily="2" charset="-122"/>
              </a:rPr>
              <a:t> п</a:t>
            </a:r>
            <a:r>
              <a:rPr lang="en-US" altLang="zh-CN" sz="2800" b="1" i="0" u="sng">
                <a:solidFill>
                  <a:srgbClr val="000000"/>
                </a:solidFill>
                <a:latin typeface="Times New Roman" panose="02020603050405020304"/>
                <a:ea typeface="SimSun" panose="02010600030101010101" pitchFamily="2" charset="-122"/>
              </a:rPr>
              <a:t>озади – Москва</a:t>
            </a:r>
            <a:r>
              <a:rPr lang="ru-RU" altLang="en-US" sz="2800" b="1" i="0" u="sng">
                <a:solidFill>
                  <a:srgbClr val="000000"/>
                </a:solidFill>
                <a:latin typeface="Times New Roman" panose="02020603050405020304"/>
                <a:ea typeface="SimSun" panose="02010600030101010101" pitchFamily="2" charset="-122"/>
              </a:rPr>
              <a:t>!</a:t>
            </a:r>
            <a:r>
              <a:rPr lang="en-US" altLang="zh-CN" sz="2800" b="1" i="0" u="sng">
                <a:solidFill>
                  <a:srgbClr val="000000"/>
                </a:solidFill>
                <a:latin typeface="Times New Roman" panose="02020603050405020304"/>
                <a:ea typeface="SimSun" panose="02010600030101010101" pitchFamily="2" charset="-122"/>
              </a:rPr>
              <a:t>»</a:t>
            </a:r>
            <a:r>
              <a:rPr lang="ru-RU" altLang="en-US" sz="2800" b="1" i="0">
                <a:solidFill>
                  <a:srgbClr val="000000"/>
                </a:solidFill>
                <a:latin typeface="Times New Roman" panose="02020603050405020304"/>
                <a:ea typeface="SimSun" panose="02010600030101010101" pitchFamily="2" charset="-122"/>
              </a:rPr>
              <a:t>?</a:t>
            </a:r>
            <a:endParaRPr lang="ru-RU" altLang="en-US" sz="2800" b="1" i="0">
              <a:solidFill>
                <a:srgbClr val="000000"/>
              </a:solidFill>
              <a:latin typeface="Times New Roman" panose="02020603050405020304"/>
              <a:ea typeface="SimSun" panose="02010600030101010101" pitchFamily="2" charset="-122"/>
            </a:endParaRPr>
          </a:p>
        </p:txBody>
      </p:sp>
      <p:pic>
        <p:nvPicPr>
          <p:cNvPr id="5" name="Изображение 4"/>
          <p:cNvPicPr/>
          <p:nvPr/>
        </p:nvPicPr>
        <p:blipFill>
          <a:blip r:embed="rId2"/>
          <a:srcRect t="9283" r="390" b="3534"/>
          <a:stretch>
            <a:fillRect/>
          </a:stretch>
        </p:blipFill>
        <p:spPr>
          <a:xfrm>
            <a:off x="1195070" y="2169795"/>
            <a:ext cx="4975860" cy="3373755"/>
          </a:xfrm>
          <a:prstGeom prst="rect">
            <a:avLst/>
          </a:prstGeom>
        </p:spPr>
      </p:pic>
      <p:pic>
        <p:nvPicPr>
          <p:cNvPr id="6" name="Изображение 5"/>
          <p:cNvPicPr/>
          <p:nvPr/>
        </p:nvPicPr>
        <p:blipFill>
          <a:blip r:embed="rId3"/>
          <a:srcRect r="-365" b="30417"/>
          <a:stretch>
            <a:fillRect/>
          </a:stretch>
        </p:blipFill>
        <p:spPr>
          <a:xfrm>
            <a:off x="6854825" y="2323465"/>
            <a:ext cx="4515485" cy="3119755"/>
          </a:xfrm>
          <a:prstGeom prst="rect">
            <a:avLst/>
          </a:prstGeom>
        </p:spPr>
      </p:pic>
      <p:pic>
        <p:nvPicPr>
          <p:cNvPr id="7" name="Изображение 6"/>
          <p:cNvPicPr/>
          <p:nvPr/>
        </p:nvPicPr>
        <p:blipFill>
          <a:blip r:embed="rId4"/>
          <a:srcRect l="50000" t="66649" r="2487"/>
          <a:stretch>
            <a:fillRect/>
          </a:stretch>
        </p:blipFill>
        <p:spPr>
          <a:xfrm>
            <a:off x="3527425" y="4069080"/>
            <a:ext cx="2261235" cy="13042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Текстовое поле 1"/>
          <p:cNvSpPr txBox="1"/>
          <p:nvPr/>
        </p:nvSpPr>
        <p:spPr>
          <a:xfrm>
            <a:off x="1503680" y="923290"/>
            <a:ext cx="10519410" cy="95313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defTabSz="266700">
              <a:spcBef>
                <a:spcPct val="0"/>
              </a:spcBef>
              <a:spcAft>
                <a:spcPct val="0"/>
              </a:spcAft>
            </a:pPr>
            <a:r>
              <a:rPr lang="ru-RU" altLang="en-US" sz="2800" b="1" u="sng">
                <a:latin typeface="Times New Roman" panose="02020603050405020304"/>
                <a:ea typeface="SimSun" panose="02010600030101010101" pitchFamily="2" charset="-122"/>
              </a:rPr>
              <a:t>8. </a:t>
            </a:r>
            <a:r>
              <a:rPr lang="en-US" altLang="zh-CN" sz="2800" b="1" u="sng">
                <a:latin typeface="Times New Roman" panose="02020603050405020304"/>
                <a:ea typeface="SimSun" panose="02010600030101010101" pitchFamily="2" charset="-122"/>
              </a:rPr>
              <a:t>Как называется Мемориальный комплекс, расположенный</a:t>
            </a:r>
            <a:endParaRPr lang="en-US" altLang="zh-CN" sz="2800" b="1" u="sng">
              <a:latin typeface="Times New Roman" panose="02020603050405020304"/>
              <a:ea typeface="SimSun" panose="02010600030101010101" pitchFamily="2" charset="-122"/>
            </a:endParaRPr>
          </a:p>
          <a:p>
            <a:pPr marL="0" indent="0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 b="1">
                <a:latin typeface="Times New Roman" panose="02020603050405020304"/>
                <a:ea typeface="SimSun" panose="02010600030101010101" pitchFamily="2" charset="-122"/>
              </a:rPr>
              <a:t> </a:t>
            </a:r>
            <a:r>
              <a:rPr lang="ru-RU" altLang="en-US" sz="2800" b="1">
                <a:latin typeface="Times New Roman" panose="02020603050405020304"/>
                <a:ea typeface="SimSun" panose="02010600030101010101" pitchFamily="2" charset="-122"/>
              </a:rPr>
              <a:t>           </a:t>
            </a:r>
            <a:r>
              <a:rPr lang="en-US" altLang="zh-CN" sz="2800" b="1" u="sng">
                <a:latin typeface="Times New Roman" panose="02020603050405020304"/>
                <a:ea typeface="SimSun" panose="02010600030101010101" pitchFamily="2" charset="-122"/>
              </a:rPr>
              <a:t>на 40-м километре Ленинградского шоссе?</a:t>
            </a:r>
            <a:endParaRPr lang="en-US" altLang="zh-CN" sz="2800" b="1" u="sng">
              <a:latin typeface="Times New Roman" panose="02020603050405020304"/>
              <a:ea typeface="SimSun" panose="02010600030101010101" pitchFamily="2" charset="-122"/>
            </a:endParaRPr>
          </a:p>
        </p:txBody>
      </p:sp>
      <p:pic>
        <p:nvPicPr>
          <p:cNvPr id="3" name="Изображение 2"/>
          <p:cNvPicPr/>
          <p:nvPr/>
        </p:nvPicPr>
        <p:blipFill>
          <a:blip r:embed="rId2"/>
          <a:stretch>
            <a:fillRect/>
          </a:stretch>
        </p:blipFill>
        <p:spPr>
          <a:xfrm>
            <a:off x="2769235" y="2132330"/>
            <a:ext cx="6918960" cy="4397375"/>
          </a:xfrm>
          <a:prstGeom prst="rect">
            <a:avLst/>
          </a:prstGeom>
        </p:spPr>
      </p:pic>
      <p:sp>
        <p:nvSpPr>
          <p:cNvPr id="4" name="Текстовое поле 3"/>
          <p:cNvSpPr txBox="1"/>
          <p:nvPr/>
        </p:nvSpPr>
        <p:spPr>
          <a:xfrm>
            <a:off x="6698615" y="2767330"/>
            <a:ext cx="4064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 sz="2800" b="1"/>
              <a:t>«Штыки»</a:t>
            </a:r>
            <a:endParaRPr lang="ru-RU" altLang="en-US" sz="2800" b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Текстовое поле 1"/>
          <p:cNvSpPr txBox="1"/>
          <p:nvPr/>
        </p:nvSpPr>
        <p:spPr>
          <a:xfrm>
            <a:off x="1245235" y="638810"/>
            <a:ext cx="10734040" cy="145986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ru-RU" altLang="en-US" sz="2800" b="1">
                <a:latin typeface="Times New Roman" panose="02020603050405020304"/>
                <a:ea typeface="SimSun" panose="02010600030101010101" pitchFamily="2" charset="-122"/>
              </a:rPr>
              <a:t>   9. </a:t>
            </a:r>
            <a:r>
              <a:rPr lang="en-US" altLang="zh-CN" sz="2800" b="1" u="sng">
                <a:latin typeface="Times New Roman" panose="02020603050405020304"/>
                <a:ea typeface="SimSun" panose="02010600030101010101" pitchFamily="2" charset="-122"/>
              </a:rPr>
              <a:t>Как называется населённый пункт около ж/д станции,</a:t>
            </a:r>
            <a:endParaRPr lang="en-US" altLang="zh-CN" sz="2800" b="1" u="sng">
              <a:latin typeface="Times New Roman" panose="02020603050405020304"/>
              <a:ea typeface="SimSun" panose="02010600030101010101" pitchFamily="2" charset="-122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ru-RU" altLang="en-US" sz="2800" b="1">
                <a:latin typeface="Times New Roman" panose="02020603050405020304"/>
                <a:ea typeface="SimSun" panose="02010600030101010101" pitchFamily="2" charset="-122"/>
              </a:rPr>
              <a:t> </a:t>
            </a:r>
            <a:r>
              <a:rPr lang="en-US" altLang="zh-CN" sz="2800" b="1">
                <a:latin typeface="Times New Roman" panose="02020603050405020304"/>
                <a:ea typeface="SimSun" panose="02010600030101010101" pitchFamily="2" charset="-122"/>
              </a:rPr>
              <a:t> </a:t>
            </a:r>
            <a:r>
              <a:rPr lang="ru-RU" altLang="en-US" sz="2800" b="1">
                <a:latin typeface="Times New Roman" panose="02020603050405020304"/>
                <a:ea typeface="SimSun" panose="02010600030101010101" pitchFamily="2" charset="-122"/>
              </a:rPr>
              <a:t>    </a:t>
            </a:r>
            <a:r>
              <a:rPr lang="en-US" altLang="zh-CN" sz="2800" b="1" u="sng">
                <a:latin typeface="Times New Roman" panose="02020603050405020304"/>
                <a:ea typeface="SimSun" panose="02010600030101010101" pitchFamily="2" charset="-122"/>
              </a:rPr>
              <a:t>который 8 раз переходил от русских к немцам и наоборот, </a:t>
            </a:r>
            <a:endParaRPr lang="en-US" altLang="zh-CN" sz="2800" b="1" u="sng">
              <a:latin typeface="Times New Roman" panose="02020603050405020304"/>
              <a:ea typeface="SimSun" panose="02010600030101010101" pitchFamily="2" charset="-122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 b="1">
                <a:latin typeface="Times New Roman" panose="02020603050405020304"/>
                <a:ea typeface="SimSun" panose="02010600030101010101" pitchFamily="2" charset="-122"/>
              </a:rPr>
              <a:t> </a:t>
            </a:r>
            <a:r>
              <a:rPr lang="ru-RU" altLang="en-US" sz="2800" b="1">
                <a:latin typeface="Times New Roman" panose="02020603050405020304"/>
                <a:ea typeface="SimSun" panose="02010600030101010101" pitchFamily="2" charset="-122"/>
              </a:rPr>
              <a:t>     </a:t>
            </a:r>
            <a:r>
              <a:rPr lang="ru-RU" altLang="en-US" sz="2800" b="1" u="sng">
                <a:latin typeface="Times New Roman" panose="02020603050405020304"/>
                <a:ea typeface="SimSun" panose="02010600030101010101" pitchFamily="2" charset="-122"/>
              </a:rPr>
              <a:t> </a:t>
            </a:r>
            <a:r>
              <a:rPr lang="en-US" altLang="zh-CN" sz="2800" b="1" u="sng">
                <a:latin typeface="Times New Roman" panose="02020603050405020304"/>
                <a:ea typeface="SimSun" panose="02010600030101010101" pitchFamily="2" charset="-122"/>
              </a:rPr>
              <a:t>за который отважно сражались герои - панфиловцы?</a:t>
            </a:r>
            <a:endParaRPr lang="en-US" altLang="zh-CN" sz="2800" b="1" u="sng">
              <a:latin typeface="Times New Roman" panose="02020603050405020304"/>
              <a:ea typeface="SimSun" panose="02010600030101010101" pitchFamily="2" charset="-122"/>
            </a:endParaRPr>
          </a:p>
        </p:txBody>
      </p:sp>
      <p:pic>
        <p:nvPicPr>
          <p:cNvPr id="3" name="Изображение 2"/>
          <p:cNvPicPr/>
          <p:nvPr/>
        </p:nvPicPr>
        <p:blipFill>
          <a:blip r:embed="rId2"/>
          <a:stretch>
            <a:fillRect/>
          </a:stretch>
        </p:blipFill>
        <p:spPr>
          <a:xfrm>
            <a:off x="2647950" y="2098675"/>
            <a:ext cx="7018655" cy="4274185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Текстовое поле 1"/>
          <p:cNvSpPr txBox="1"/>
          <p:nvPr/>
        </p:nvSpPr>
        <p:spPr>
          <a:xfrm>
            <a:off x="1860550" y="824865"/>
            <a:ext cx="965962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ru-RU" altLang="en-US" sz="2800" b="1" u="sng">
                <a:solidFill>
                  <a:schemeClr val="accent5">
                    <a:lumMod val="50000"/>
                  </a:schemeClr>
                </a:solidFill>
              </a:rPr>
              <a:t>10. </a:t>
            </a:r>
            <a:r>
              <a:rPr lang="en-US" altLang="en-US" sz="2800" b="1" u="sng">
                <a:solidFill>
                  <a:schemeClr val="accent5">
                    <a:lumMod val="50000"/>
                  </a:schemeClr>
                </a:solidFill>
              </a:rPr>
              <a:t>Как</a:t>
            </a:r>
            <a:r>
              <a:rPr lang="en-US" altLang="ru-RU" sz="2800" b="1" u="sng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altLang="en-US" sz="2800" b="1" u="sng">
                <a:solidFill>
                  <a:schemeClr val="accent5">
                    <a:lumMod val="50000"/>
                  </a:schemeClr>
                </a:solidFill>
              </a:rPr>
              <a:t>звали</a:t>
            </a:r>
            <a:r>
              <a:rPr lang="en-US" altLang="ru-RU" sz="2800" b="1" u="sng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altLang="en-US" sz="2800" b="1" u="sng">
                <a:solidFill>
                  <a:schemeClr val="accent5">
                    <a:lumMod val="50000"/>
                  </a:schemeClr>
                </a:solidFill>
              </a:rPr>
              <a:t>генерал</a:t>
            </a:r>
            <a:r>
              <a:rPr lang="en-US" altLang="ru-RU" sz="2800" b="1" u="sng">
                <a:solidFill>
                  <a:schemeClr val="accent5">
                    <a:lumMod val="50000"/>
                  </a:schemeClr>
                </a:solidFill>
              </a:rPr>
              <a:t> - </a:t>
            </a:r>
            <a:r>
              <a:rPr lang="en-US" altLang="en-US" sz="2800" b="1" u="sng">
                <a:solidFill>
                  <a:schemeClr val="accent5">
                    <a:lumMod val="50000"/>
                  </a:schemeClr>
                </a:solidFill>
              </a:rPr>
              <a:t>майора</a:t>
            </a:r>
            <a:r>
              <a:rPr lang="en-US" altLang="ru-RU" sz="2800" b="1" u="sng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en-US" altLang="en-US" sz="2800" b="1" u="sng">
                <a:solidFill>
                  <a:schemeClr val="accent5">
                    <a:lumMod val="50000"/>
                  </a:schemeClr>
                </a:solidFill>
              </a:rPr>
              <a:t>командующего</a:t>
            </a:r>
            <a:r>
              <a:rPr lang="en-US" altLang="ru-RU" sz="2800" b="1" u="sng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altLang="en-US" sz="2800" b="1" u="sng">
                <a:solidFill>
                  <a:schemeClr val="accent5">
                    <a:lumMod val="50000"/>
                  </a:schemeClr>
                </a:solidFill>
              </a:rPr>
              <a:t>дивизией</a:t>
            </a:r>
            <a:r>
              <a:rPr lang="en-US" altLang="ru-RU" sz="2800" b="1" u="sng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en-US" altLang="en-US" sz="2800" b="1" u="sng">
                <a:solidFill>
                  <a:schemeClr val="accent5">
                    <a:lumMod val="50000"/>
                  </a:schemeClr>
                </a:solidFill>
              </a:rPr>
              <a:t>бойцы</a:t>
            </a:r>
            <a:r>
              <a:rPr lang="en-US" altLang="ru-RU" sz="2800" b="1" u="sng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altLang="en-US" sz="2800" b="1" u="sng">
                <a:solidFill>
                  <a:schemeClr val="accent5">
                    <a:lumMod val="50000"/>
                  </a:schemeClr>
                </a:solidFill>
              </a:rPr>
              <a:t>которой</a:t>
            </a:r>
            <a:r>
              <a:rPr lang="en-US" altLang="ru-RU" sz="2800" b="1" u="sng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altLang="en-US" sz="2800" b="1" u="sng">
                <a:solidFill>
                  <a:schemeClr val="accent5">
                    <a:lumMod val="50000"/>
                  </a:schemeClr>
                </a:solidFill>
              </a:rPr>
              <a:t>героически</a:t>
            </a:r>
            <a:r>
              <a:rPr lang="en-US" altLang="ru-RU" sz="2800" b="1" u="sng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altLang="en-US" sz="2800" b="1" u="sng">
                <a:solidFill>
                  <a:schemeClr val="accent5">
                    <a:lumMod val="50000"/>
                  </a:schemeClr>
                </a:solidFill>
              </a:rPr>
              <a:t>сражались</a:t>
            </a:r>
            <a:r>
              <a:rPr lang="en-US" altLang="ru-RU" sz="2800" b="1" u="sng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altLang="en-US" sz="2800" b="1" u="sng">
                <a:solidFill>
                  <a:schemeClr val="accent5">
                    <a:lumMod val="50000"/>
                  </a:schemeClr>
                </a:solidFill>
              </a:rPr>
              <a:t>за</a:t>
            </a:r>
            <a:r>
              <a:rPr lang="en-US" altLang="ru-RU" sz="2800" b="1" u="sng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altLang="en-US" sz="2800" b="1" u="sng">
                <a:solidFill>
                  <a:schemeClr val="accent5">
                    <a:lumMod val="50000"/>
                  </a:schemeClr>
                </a:solidFill>
              </a:rPr>
              <a:t>посёлок</a:t>
            </a:r>
            <a:r>
              <a:rPr lang="en-US" altLang="ru-RU" sz="2800" b="1" u="sng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altLang="en-US" sz="2800" b="1" u="sng">
                <a:solidFill>
                  <a:schemeClr val="accent5">
                    <a:lumMod val="50000"/>
                  </a:schemeClr>
                </a:solidFill>
              </a:rPr>
              <a:t>Крюково</a:t>
            </a:r>
            <a:r>
              <a:rPr lang="en-US" altLang="ru-RU" sz="2800" b="1" u="sng">
                <a:solidFill>
                  <a:schemeClr val="accent5">
                    <a:lumMod val="50000"/>
                  </a:schemeClr>
                </a:solidFill>
              </a:rPr>
              <a:t>?</a:t>
            </a:r>
            <a:endParaRPr lang="en-US" altLang="ru-RU" sz="2800" b="1" u="sng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Изображение 2"/>
          <p:cNvPicPr/>
          <p:nvPr/>
        </p:nvPicPr>
        <p:blipFill>
          <a:blip r:embed="rId2"/>
          <a:stretch>
            <a:fillRect/>
          </a:stretch>
        </p:blipFill>
        <p:spPr>
          <a:xfrm>
            <a:off x="3281680" y="1852295"/>
            <a:ext cx="5925820" cy="4297680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Текстовое поле 1"/>
          <p:cNvSpPr txBox="1"/>
          <p:nvPr/>
        </p:nvSpPr>
        <p:spPr>
          <a:xfrm>
            <a:off x="1163320" y="615950"/>
            <a:ext cx="10279380" cy="138366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ru-RU" altLang="en-US" sz="2800" b="1">
                <a:latin typeface="Times New Roman" panose="02020603050405020304"/>
                <a:ea typeface="SimSun" panose="02010600030101010101" pitchFamily="2" charset="-122"/>
              </a:rPr>
              <a:t>11.   </a:t>
            </a:r>
            <a:r>
              <a:rPr lang="en-US" altLang="zh-CN" sz="2800" b="1" u="sng">
                <a:latin typeface="Times New Roman" panose="02020603050405020304"/>
                <a:ea typeface="SimSun" panose="02010600030101010101" pitchFamily="2" charset="-122"/>
              </a:rPr>
              <a:t>Как называется один из проспектов нашего города,</a:t>
            </a:r>
            <a:endParaRPr lang="en-US" altLang="zh-CN" sz="2800" b="1" u="sng">
              <a:latin typeface="Times New Roman" panose="02020603050405020304"/>
              <a:ea typeface="SimSun" panose="02010600030101010101" pitchFamily="2" charset="-122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 b="1">
                <a:latin typeface="Times New Roman" panose="02020603050405020304"/>
                <a:ea typeface="SimSun" panose="02010600030101010101" pitchFamily="2" charset="-122"/>
              </a:rPr>
              <a:t> </a:t>
            </a:r>
            <a:r>
              <a:rPr lang="ru-RU" altLang="en-US" sz="2800" b="1">
                <a:latin typeface="Times New Roman" panose="02020603050405020304"/>
                <a:ea typeface="SimSun" panose="02010600030101010101" pitchFamily="2" charset="-122"/>
              </a:rPr>
              <a:t>   </a:t>
            </a:r>
            <a:r>
              <a:rPr lang="en-US" altLang="zh-CN" sz="2800" b="1" u="sng">
                <a:latin typeface="Times New Roman" panose="02020603050405020304"/>
                <a:ea typeface="SimSun" panose="02010600030101010101" pitchFamily="2" charset="-122"/>
              </a:rPr>
              <a:t>названный в честь бесстрашных защитников Москвы</a:t>
            </a:r>
            <a:endParaRPr lang="en-US" altLang="zh-CN" sz="2800" b="1">
              <a:latin typeface="Times New Roman" panose="02020603050405020304"/>
              <a:ea typeface="SimSun" panose="02010600030101010101" pitchFamily="2" charset="-122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 b="1">
                <a:latin typeface="Times New Roman" panose="02020603050405020304"/>
                <a:ea typeface="SimSun" panose="02010600030101010101" pitchFamily="2" charset="-122"/>
              </a:rPr>
              <a:t> </a:t>
            </a:r>
            <a:r>
              <a:rPr lang="ru-RU" altLang="en-US" sz="2800" b="1">
                <a:latin typeface="Times New Roman" panose="02020603050405020304"/>
                <a:ea typeface="SimSun" panose="02010600030101010101" pitchFamily="2" charset="-122"/>
              </a:rPr>
              <a:t>               </a:t>
            </a:r>
            <a:r>
              <a:rPr lang="en-US" altLang="zh-CN" sz="2800" b="1">
                <a:latin typeface="Times New Roman" panose="02020603050405020304"/>
                <a:ea typeface="SimSun" panose="02010600030101010101" pitchFamily="2" charset="-122"/>
              </a:rPr>
              <a:t> </a:t>
            </a:r>
            <a:r>
              <a:rPr lang="ru-RU" altLang="en-US" sz="2800" b="1">
                <a:latin typeface="Times New Roman" panose="02020603050405020304"/>
                <a:ea typeface="SimSun" panose="02010600030101010101" pitchFamily="2" charset="-122"/>
              </a:rPr>
              <a:t>   </a:t>
            </a:r>
            <a:r>
              <a:rPr lang="en-US" altLang="zh-CN" sz="2800" b="1" u="sng">
                <a:latin typeface="Times New Roman" panose="02020603050405020304"/>
                <a:ea typeface="SimSun" panose="02010600030101010101" pitchFamily="2" charset="-122"/>
              </a:rPr>
              <a:t>и их героического подвига?</a:t>
            </a:r>
            <a:endParaRPr lang="en-US" altLang="zh-CN" sz="2800" b="1" u="sng">
              <a:latin typeface="Times New Roman" panose="02020603050405020304"/>
              <a:ea typeface="SimSun" panose="02010600030101010101" pitchFamily="2" charset="-122"/>
            </a:endParaRPr>
          </a:p>
        </p:txBody>
      </p:sp>
      <p:pic>
        <p:nvPicPr>
          <p:cNvPr id="3" name="Изображение 2"/>
          <p:cNvPicPr/>
          <p:nvPr/>
        </p:nvPicPr>
        <p:blipFill>
          <a:blip r:embed="rId2"/>
          <a:stretch>
            <a:fillRect/>
          </a:stretch>
        </p:blipFill>
        <p:spPr>
          <a:xfrm>
            <a:off x="1034415" y="2211705"/>
            <a:ext cx="4933950" cy="3611245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5" name="Изображение 4"/>
          <p:cNvPicPr/>
          <p:nvPr/>
        </p:nvPicPr>
        <p:blipFill>
          <a:blip r:embed="rId3"/>
          <a:srcRect l="13311"/>
          <a:stretch>
            <a:fillRect/>
          </a:stretch>
        </p:blipFill>
        <p:spPr>
          <a:xfrm>
            <a:off x="6535420" y="2212340"/>
            <a:ext cx="4565650" cy="3533775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Текстовое поле 1"/>
          <p:cNvSpPr txBox="1"/>
          <p:nvPr/>
        </p:nvSpPr>
        <p:spPr>
          <a:xfrm>
            <a:off x="1657985" y="708660"/>
            <a:ext cx="1062609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ru-RU" altLang="en-US" sz="2800" b="1"/>
              <a:t>12. </a:t>
            </a:r>
            <a:r>
              <a:rPr lang="en-US" altLang="en-US" sz="2800" b="1" u="sng"/>
              <a:t>Как</a:t>
            </a:r>
            <a:r>
              <a:rPr lang="en-US" altLang="ru-RU" sz="2800" b="1" u="sng"/>
              <a:t> </a:t>
            </a:r>
            <a:r>
              <a:rPr lang="en-US" altLang="en-US" sz="2800" b="1" u="sng"/>
              <a:t>до</a:t>
            </a:r>
            <a:r>
              <a:rPr lang="en-US" altLang="ru-RU" sz="2800" b="1" u="sng"/>
              <a:t> </a:t>
            </a:r>
            <a:r>
              <a:rPr lang="en-US" altLang="en-US" sz="2800" b="1" u="sng"/>
              <a:t>основания</a:t>
            </a:r>
            <a:r>
              <a:rPr lang="en-US" altLang="ru-RU" sz="2800" b="1" u="sng"/>
              <a:t> </a:t>
            </a:r>
            <a:r>
              <a:rPr lang="en-US" altLang="en-US" sz="2800" b="1" u="sng"/>
              <a:t>Зеленограда</a:t>
            </a:r>
            <a:r>
              <a:rPr lang="en-US" altLang="ru-RU" sz="2800" b="1" u="sng"/>
              <a:t> </a:t>
            </a:r>
            <a:r>
              <a:rPr lang="en-US" altLang="en-US" sz="2800" b="1" u="sng"/>
              <a:t>называлась</a:t>
            </a:r>
            <a:r>
              <a:rPr lang="en-US" altLang="ru-RU" sz="2800" b="1" u="sng"/>
              <a:t> </a:t>
            </a:r>
            <a:r>
              <a:rPr lang="en-US" altLang="en-US" sz="2800" b="1" u="sng"/>
              <a:t>дорога</a:t>
            </a:r>
            <a:r>
              <a:rPr lang="en-US" altLang="ru-RU" sz="2800" b="1" u="sng"/>
              <a:t>, </a:t>
            </a:r>
            <a:endParaRPr lang="en-US" altLang="ru-RU" sz="2800" b="1"/>
          </a:p>
          <a:p>
            <a:r>
              <a:rPr lang="en-US" altLang="ru-RU" sz="2800" b="1"/>
              <a:t> </a:t>
            </a:r>
            <a:r>
              <a:rPr lang="ru-RU" altLang="en-US" sz="2800" b="1"/>
              <a:t>    </a:t>
            </a:r>
            <a:r>
              <a:rPr lang="en-US" altLang="en-US" sz="2800" b="1" u="sng">
                <a:solidFill>
                  <a:schemeClr val="tx1"/>
                </a:solidFill>
              </a:rPr>
              <a:t>позже</a:t>
            </a:r>
            <a:r>
              <a:rPr lang="en-US" altLang="ru-RU" sz="2800" b="1" u="sng">
                <a:solidFill>
                  <a:schemeClr val="tx1"/>
                </a:solidFill>
              </a:rPr>
              <a:t> </a:t>
            </a:r>
            <a:r>
              <a:rPr lang="en-US" altLang="en-US" sz="2800" b="1" u="sng">
                <a:solidFill>
                  <a:schemeClr val="tx1"/>
                </a:solidFill>
              </a:rPr>
              <a:t>превратившаяся</a:t>
            </a:r>
            <a:r>
              <a:rPr lang="en-US" altLang="ru-RU" sz="2800" b="1" u="sng">
                <a:solidFill>
                  <a:schemeClr val="tx1"/>
                </a:solidFill>
              </a:rPr>
              <a:t> </a:t>
            </a:r>
            <a:r>
              <a:rPr lang="en-US" altLang="en-US" sz="2800" b="1" u="sng">
                <a:solidFill>
                  <a:schemeClr val="tx1"/>
                </a:solidFill>
              </a:rPr>
              <a:t>в</a:t>
            </a:r>
            <a:r>
              <a:rPr lang="en-US" altLang="ru-RU" sz="2800" b="1" u="sng">
                <a:solidFill>
                  <a:schemeClr val="tx1"/>
                </a:solidFill>
              </a:rPr>
              <a:t> </a:t>
            </a:r>
            <a:r>
              <a:rPr lang="en-US" altLang="en-US" sz="2800" b="1" u="sng">
                <a:solidFill>
                  <a:schemeClr val="tx1"/>
                </a:solidFill>
              </a:rPr>
              <a:t>Панфиловский</a:t>
            </a:r>
            <a:r>
              <a:rPr lang="en-US" altLang="ru-RU" sz="2800" b="1" u="sng">
                <a:solidFill>
                  <a:schemeClr val="tx1"/>
                </a:solidFill>
              </a:rPr>
              <a:t> </a:t>
            </a:r>
            <a:r>
              <a:rPr lang="en-US" altLang="en-US" sz="2800" b="1" u="sng">
                <a:solidFill>
                  <a:schemeClr val="tx1"/>
                </a:solidFill>
              </a:rPr>
              <a:t>проспект</a:t>
            </a:r>
            <a:r>
              <a:rPr lang="en-US" altLang="ru-RU" sz="2800" b="1" u="sng">
                <a:solidFill>
                  <a:schemeClr val="tx1"/>
                </a:solidFill>
              </a:rPr>
              <a:t>?</a:t>
            </a:r>
            <a:endParaRPr lang="en-US" altLang="ru-RU" sz="2800" b="1" u="sng">
              <a:solidFill>
                <a:schemeClr val="tx1"/>
              </a:solidFill>
            </a:endParaRPr>
          </a:p>
        </p:txBody>
      </p:sp>
      <p:pic>
        <p:nvPicPr>
          <p:cNvPr id="3" name="Изображение 2"/>
          <p:cNvPicPr/>
          <p:nvPr/>
        </p:nvPicPr>
        <p:blipFill>
          <a:blip r:embed="rId2"/>
          <a:stretch>
            <a:fillRect/>
          </a:stretch>
        </p:blipFill>
        <p:spPr>
          <a:xfrm>
            <a:off x="1456055" y="1758315"/>
            <a:ext cx="5614670" cy="4305935"/>
          </a:xfrm>
          <a:prstGeom prst="rect">
            <a:avLst/>
          </a:prstGeom>
        </p:spPr>
      </p:pic>
      <p:sp>
        <p:nvSpPr>
          <p:cNvPr id="4" name="Текстовое поле 3"/>
          <p:cNvSpPr txBox="1"/>
          <p:nvPr/>
        </p:nvSpPr>
        <p:spPr>
          <a:xfrm>
            <a:off x="7531735" y="5553075"/>
            <a:ext cx="4064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 sz="2800" b="1" i="1" u="sng">
                <a:solidFill>
                  <a:srgbClr val="CC0000"/>
                </a:solidFill>
              </a:rPr>
              <a:t>Крюковское шоссе</a:t>
            </a:r>
            <a:endParaRPr lang="ru-RU" altLang="en-US" sz="2800" b="1" i="1" u="sng">
              <a:solidFill>
                <a:srgbClr val="CC0000"/>
              </a:solidFill>
            </a:endParaRPr>
          </a:p>
        </p:txBody>
      </p:sp>
      <p:pic>
        <p:nvPicPr>
          <p:cNvPr id="5" name="Изображение 4"/>
          <p:cNvPicPr/>
          <p:nvPr/>
        </p:nvPicPr>
        <p:blipFill>
          <a:blip r:embed="rId3"/>
          <a:stretch>
            <a:fillRect/>
          </a:stretch>
        </p:blipFill>
        <p:spPr>
          <a:xfrm>
            <a:off x="7362190" y="1758315"/>
            <a:ext cx="3535680" cy="36544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Текстовое поле 1"/>
          <p:cNvSpPr txBox="1"/>
          <p:nvPr/>
        </p:nvSpPr>
        <p:spPr>
          <a:xfrm>
            <a:off x="1774825" y="824865"/>
            <a:ext cx="950150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ru-RU" altLang="en-US" sz="2400" b="1"/>
              <a:t>13. </a:t>
            </a:r>
            <a:r>
              <a:rPr lang="en-US" altLang="en-US" sz="2400" b="1" u="sng"/>
              <a:t>Памятник</a:t>
            </a:r>
            <a:r>
              <a:rPr lang="en-US" altLang="ru-RU" sz="2400" b="1" u="sng"/>
              <a:t> - </a:t>
            </a:r>
            <a:r>
              <a:rPr lang="en-US" altLang="en-US" sz="2400" b="1" u="sng"/>
              <a:t>монумент</a:t>
            </a:r>
            <a:r>
              <a:rPr lang="en-US" altLang="ru-RU" sz="2400" b="1" u="sng"/>
              <a:t> </a:t>
            </a:r>
            <a:r>
              <a:rPr lang="en-US" altLang="en-US" sz="2400" b="1" u="sng"/>
              <a:t>боевой</a:t>
            </a:r>
            <a:r>
              <a:rPr lang="en-US" altLang="ru-RU" sz="2400" b="1" u="sng"/>
              <a:t> </a:t>
            </a:r>
            <a:r>
              <a:rPr lang="en-US" altLang="en-US" sz="2400" b="1" u="sng"/>
              <a:t>машине</a:t>
            </a:r>
            <a:r>
              <a:rPr lang="en-US" altLang="ru-RU" sz="2400" b="1" u="sng"/>
              <a:t>, </a:t>
            </a:r>
            <a:r>
              <a:rPr lang="en-US" altLang="en-US" sz="2400" b="1" u="sng"/>
              <a:t>установленный</a:t>
            </a:r>
            <a:r>
              <a:rPr lang="en-US" altLang="ru-RU" sz="2400" b="1" u="sng"/>
              <a:t> </a:t>
            </a:r>
            <a:r>
              <a:rPr lang="en-US" altLang="en-US" sz="2400" b="1" u="sng"/>
              <a:t>в</a:t>
            </a:r>
            <a:r>
              <a:rPr lang="en-US" altLang="ru-RU" sz="2400" b="1" u="sng"/>
              <a:t> 1966 </a:t>
            </a:r>
            <a:r>
              <a:rPr lang="en-US" altLang="en-US" sz="2400" b="1" u="sng"/>
              <a:t>году</a:t>
            </a:r>
            <a:endParaRPr lang="en-US" altLang="en-US" sz="2400" b="1"/>
          </a:p>
          <a:p>
            <a:r>
              <a:rPr lang="en-US" altLang="en-US" sz="2400" b="1"/>
              <a:t> </a:t>
            </a:r>
            <a:r>
              <a:rPr lang="ru-RU" altLang="en-US" sz="2400" b="1"/>
              <a:t>         </a:t>
            </a:r>
            <a:r>
              <a:rPr lang="en-US" altLang="ru-RU" sz="2400" b="1"/>
              <a:t> </a:t>
            </a:r>
            <a:r>
              <a:rPr lang="ru-RU" altLang="en-US" sz="2400" b="1"/>
              <a:t> </a:t>
            </a:r>
            <a:r>
              <a:rPr lang="en-US" altLang="en-US" sz="2400" b="1" u="sng"/>
              <a:t>на</a:t>
            </a:r>
            <a:r>
              <a:rPr lang="en-US" altLang="ru-RU" sz="2400" b="1" u="sng"/>
              <a:t> </a:t>
            </a:r>
            <a:r>
              <a:rPr lang="en-US" altLang="en-US" sz="2400" b="1" u="sng"/>
              <a:t>месте</a:t>
            </a:r>
            <a:r>
              <a:rPr lang="en-US" altLang="ru-RU" sz="2400" b="1" u="sng"/>
              <a:t> </a:t>
            </a:r>
            <a:r>
              <a:rPr lang="en-US" altLang="en-US" sz="2400" b="1" u="sng"/>
              <a:t>памятного</a:t>
            </a:r>
            <a:r>
              <a:rPr lang="en-US" altLang="ru-RU" sz="2400" b="1" u="sng"/>
              <a:t> </a:t>
            </a:r>
            <a:r>
              <a:rPr lang="en-US" altLang="en-US" sz="2400" b="1" u="sng"/>
              <a:t>рубежа</a:t>
            </a:r>
            <a:r>
              <a:rPr lang="en-US" altLang="ru-RU" sz="2400" b="1" u="sng"/>
              <a:t> </a:t>
            </a:r>
            <a:r>
              <a:rPr lang="en-US" altLang="en-US" sz="2400" b="1" u="sng"/>
              <a:t>при</a:t>
            </a:r>
            <a:r>
              <a:rPr lang="en-US" altLang="ru-RU" sz="2400" b="1" u="sng"/>
              <a:t> </a:t>
            </a:r>
            <a:r>
              <a:rPr lang="en-US" altLang="en-US" sz="2400" b="1" u="sng"/>
              <a:t>въезде</a:t>
            </a:r>
            <a:r>
              <a:rPr lang="en-US" altLang="ru-RU" sz="2400" b="1" u="sng"/>
              <a:t> </a:t>
            </a:r>
            <a:r>
              <a:rPr lang="en-US" altLang="en-US" sz="2400" b="1" u="sng"/>
              <a:t>город</a:t>
            </a:r>
            <a:r>
              <a:rPr lang="en-US" altLang="ru-RU" sz="2400" b="1" u="sng"/>
              <a:t>?</a:t>
            </a:r>
            <a:r>
              <a:rPr lang="en-US" altLang="ru-RU" sz="2400" b="1"/>
              <a:t> </a:t>
            </a:r>
            <a:endParaRPr lang="ru-RU" altLang="en-US" sz="2400" b="1"/>
          </a:p>
        </p:txBody>
      </p:sp>
      <p:pic>
        <p:nvPicPr>
          <p:cNvPr id="3" name="Изображение 2"/>
          <p:cNvPicPr/>
          <p:nvPr/>
        </p:nvPicPr>
        <p:blipFill>
          <a:blip r:embed="rId2"/>
          <a:stretch>
            <a:fillRect/>
          </a:stretch>
        </p:blipFill>
        <p:spPr>
          <a:xfrm>
            <a:off x="1530350" y="1760220"/>
            <a:ext cx="5932805" cy="3814445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6" name="Изображение 5"/>
          <p:cNvPicPr/>
          <p:nvPr/>
        </p:nvPicPr>
        <p:blipFill>
          <a:blip r:embed="rId3"/>
          <a:stretch>
            <a:fillRect/>
          </a:stretch>
        </p:blipFill>
        <p:spPr>
          <a:xfrm>
            <a:off x="8435975" y="3338195"/>
            <a:ext cx="2483485" cy="6584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Текстовое поле 1"/>
          <p:cNvSpPr txBox="1"/>
          <p:nvPr/>
        </p:nvSpPr>
        <p:spPr>
          <a:xfrm>
            <a:off x="2008505" y="676275"/>
            <a:ext cx="9713595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ru-RU" altLang="en-US" sz="2400" b="1"/>
              <a:t>14. </a:t>
            </a:r>
            <a:r>
              <a:rPr lang="en-US" altLang="en-US" sz="2400" b="1" u="sng"/>
              <a:t>Назовите</a:t>
            </a:r>
            <a:r>
              <a:rPr lang="en-US" altLang="ru-RU" sz="2400" b="1" u="sng"/>
              <a:t> </a:t>
            </a:r>
            <a:r>
              <a:rPr lang="en-US" altLang="en-US" sz="2400" b="1" u="sng"/>
              <a:t>имя</a:t>
            </a:r>
            <a:r>
              <a:rPr lang="en-US" altLang="ru-RU" sz="2400" b="1" u="sng"/>
              <a:t> </a:t>
            </a:r>
            <a:r>
              <a:rPr lang="en-US" altLang="en-US" sz="2400" b="1" u="sng"/>
              <a:t>комиссара</a:t>
            </a:r>
            <a:r>
              <a:rPr lang="en-US" altLang="ru-RU" sz="2400" b="1" u="sng"/>
              <a:t> </a:t>
            </a:r>
            <a:r>
              <a:rPr lang="en-US" altLang="en-US" sz="2400" b="1" u="sng"/>
              <a:t>дивизии</a:t>
            </a:r>
            <a:r>
              <a:rPr lang="en-US" altLang="ru-RU" sz="2400" b="1" u="sng"/>
              <a:t>, </a:t>
            </a:r>
            <a:r>
              <a:rPr lang="en-US" altLang="en-US" sz="2400" b="1" u="sng"/>
              <a:t>участника</a:t>
            </a:r>
            <a:r>
              <a:rPr lang="en-US" altLang="ru-RU" sz="2400" b="1" u="sng"/>
              <a:t> </a:t>
            </a:r>
            <a:r>
              <a:rPr lang="en-US" altLang="en-US" sz="2400" b="1" u="sng"/>
              <a:t>боёв</a:t>
            </a:r>
            <a:r>
              <a:rPr lang="en-US" altLang="ru-RU" sz="2400" b="1" u="sng"/>
              <a:t> </a:t>
            </a:r>
            <a:r>
              <a:rPr lang="en-US" altLang="en-US" sz="2400" b="1" u="sng"/>
              <a:t>за</a:t>
            </a:r>
            <a:r>
              <a:rPr lang="en-US" altLang="ru-RU" sz="2400" b="1" u="sng"/>
              <a:t> </a:t>
            </a:r>
            <a:r>
              <a:rPr lang="en-US" altLang="en-US" sz="2400" b="1" u="sng"/>
              <a:t>станцию</a:t>
            </a:r>
            <a:r>
              <a:rPr lang="en-US" altLang="ru-RU" sz="2400" b="1"/>
              <a:t> </a:t>
            </a:r>
            <a:r>
              <a:rPr lang="en-US" altLang="en-US" sz="2400" b="1" u="sng"/>
              <a:t>Крюково</a:t>
            </a:r>
            <a:r>
              <a:rPr lang="en-US" altLang="ru-RU" sz="2400" b="1" u="sng"/>
              <a:t>, </a:t>
            </a:r>
            <a:r>
              <a:rPr lang="en-US" altLang="en-US" sz="2400" b="1" u="sng"/>
              <a:t>в</a:t>
            </a:r>
            <a:r>
              <a:rPr lang="en-US" altLang="ru-RU" sz="2400" b="1" u="sng"/>
              <a:t> </a:t>
            </a:r>
            <a:r>
              <a:rPr lang="en-US" altLang="en-US" sz="2400" b="1" u="sng"/>
              <a:t>последствии</a:t>
            </a:r>
            <a:r>
              <a:rPr lang="en-US" altLang="ru-RU" sz="2400" b="1" u="sng"/>
              <a:t> </a:t>
            </a:r>
            <a:r>
              <a:rPr lang="en-US" altLang="en-US" sz="2400" b="1" u="sng"/>
              <a:t>ставший</a:t>
            </a:r>
            <a:r>
              <a:rPr lang="en-US" altLang="ru-RU" sz="2400" b="1" u="sng"/>
              <a:t> </a:t>
            </a:r>
            <a:r>
              <a:rPr lang="en-US" altLang="en-US" sz="2400" b="1" u="sng"/>
              <a:t>нашим</a:t>
            </a:r>
            <a:r>
              <a:rPr lang="en-US" altLang="ru-RU" sz="2400" b="1" u="sng"/>
              <a:t> </a:t>
            </a:r>
            <a:r>
              <a:rPr lang="en-US" altLang="en-US" sz="2400" b="1" u="sng"/>
              <a:t>земляком</a:t>
            </a:r>
            <a:r>
              <a:rPr lang="en-US" altLang="ru-RU" sz="2400" b="1" u="sng"/>
              <a:t>, </a:t>
            </a:r>
            <a:r>
              <a:rPr lang="en-US" altLang="en-US" sz="2400" b="1" u="sng"/>
              <a:t>в</a:t>
            </a:r>
            <a:r>
              <a:rPr lang="en-US" altLang="ru-RU" sz="2400" b="1" u="sng"/>
              <a:t> </a:t>
            </a:r>
            <a:r>
              <a:rPr lang="en-US" altLang="en-US" sz="2400" b="1" u="sng"/>
              <a:t>честь</a:t>
            </a:r>
            <a:r>
              <a:rPr lang="en-US" altLang="ru-RU" sz="2400" b="1" u="sng"/>
              <a:t> </a:t>
            </a:r>
            <a:r>
              <a:rPr lang="en-US" altLang="en-US" sz="2400" b="1" u="sng"/>
              <a:t>которого</a:t>
            </a:r>
            <a:endParaRPr lang="en-US" altLang="en-US" sz="2400" b="1" u="sng"/>
          </a:p>
          <a:p>
            <a:r>
              <a:rPr lang="en-US" altLang="en-US" sz="2400" b="1"/>
              <a:t> </a:t>
            </a:r>
            <a:r>
              <a:rPr lang="ru-RU" altLang="en-US" sz="2400" b="1"/>
              <a:t>                     </a:t>
            </a:r>
            <a:r>
              <a:rPr lang="en-US" altLang="ru-RU" sz="2400" b="1"/>
              <a:t> </a:t>
            </a:r>
            <a:r>
              <a:rPr lang="ru-RU" altLang="en-US" sz="2400" b="1"/>
              <a:t> </a:t>
            </a:r>
            <a:r>
              <a:rPr lang="en-US" altLang="en-US" sz="2400" b="1" u="sng"/>
              <a:t>названа</a:t>
            </a:r>
            <a:r>
              <a:rPr lang="en-US" altLang="ru-RU" sz="2400" b="1" u="sng"/>
              <a:t> </a:t>
            </a:r>
            <a:r>
              <a:rPr lang="en-US" altLang="en-US" sz="2400" b="1" u="sng"/>
              <a:t>улица</a:t>
            </a:r>
            <a:r>
              <a:rPr lang="en-US" altLang="ru-RU" sz="2400" b="1" u="sng"/>
              <a:t> </a:t>
            </a:r>
            <a:r>
              <a:rPr lang="en-US" altLang="en-US" sz="2400" b="1" u="sng"/>
              <a:t>нашего</a:t>
            </a:r>
            <a:r>
              <a:rPr lang="en-US" altLang="ru-RU" sz="2400" b="1" u="sng"/>
              <a:t> </a:t>
            </a:r>
            <a:r>
              <a:rPr lang="en-US" altLang="en-US" sz="2400" b="1" u="sng"/>
              <a:t>города</a:t>
            </a:r>
            <a:r>
              <a:rPr lang="en-US" altLang="ru-RU" sz="2400" b="1" u="sng"/>
              <a:t>?</a:t>
            </a:r>
            <a:endParaRPr lang="ru-RU" altLang="en-US" sz="2400" b="1" u="sng"/>
          </a:p>
        </p:txBody>
      </p:sp>
      <p:pic>
        <p:nvPicPr>
          <p:cNvPr id="3" name="Изображение 2"/>
          <p:cNvPicPr/>
          <p:nvPr/>
        </p:nvPicPr>
        <p:blipFill>
          <a:blip r:embed="rId2"/>
          <a:stretch>
            <a:fillRect/>
          </a:stretch>
        </p:blipFill>
        <p:spPr>
          <a:xfrm>
            <a:off x="2008505" y="2075815"/>
            <a:ext cx="5516880" cy="3571240"/>
          </a:xfrm>
          <a:prstGeom prst="rect">
            <a:avLst/>
          </a:prstGeom>
        </p:spPr>
      </p:pic>
      <p:sp>
        <p:nvSpPr>
          <p:cNvPr id="4" name="Текстовое поле 3"/>
          <p:cNvSpPr txBox="1"/>
          <p:nvPr/>
        </p:nvSpPr>
        <p:spPr>
          <a:xfrm>
            <a:off x="8189595" y="3602990"/>
            <a:ext cx="375539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 sz="2800" b="1" i="1" u="sng">
                <a:solidFill>
                  <a:srgbClr val="C00000"/>
                </a:solidFill>
              </a:rPr>
              <a:t>Пётр Васильевич</a:t>
            </a:r>
            <a:endParaRPr lang="ru-RU" altLang="en-US" sz="2800" b="1" i="1" u="sng">
              <a:solidFill>
                <a:srgbClr val="C00000"/>
              </a:solidFill>
            </a:endParaRPr>
          </a:p>
          <a:p>
            <a:r>
              <a:rPr lang="ru-RU" altLang="en-US" sz="2800" b="1" i="1" u="sng">
                <a:solidFill>
                  <a:srgbClr val="C00000"/>
                </a:solidFill>
              </a:rPr>
              <a:t>    Логвиненко</a:t>
            </a:r>
            <a:endParaRPr lang="ru-RU" altLang="en-US" sz="2800" b="1" i="1" u="sng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Текстовое поле 1"/>
          <p:cNvSpPr txBox="1"/>
          <p:nvPr/>
        </p:nvSpPr>
        <p:spPr>
          <a:xfrm>
            <a:off x="1636395" y="919480"/>
            <a:ext cx="10297795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ru-RU" altLang="en-US" sz="2400" b="1" u="sng"/>
              <a:t>15. </a:t>
            </a:r>
            <a:r>
              <a:rPr lang="en-US" altLang="en-US" sz="2400" b="1" u="sng"/>
              <a:t>Как</a:t>
            </a:r>
            <a:r>
              <a:rPr lang="en-US" altLang="ru-RU" sz="2400" b="1" u="sng"/>
              <a:t> </a:t>
            </a:r>
            <a:r>
              <a:rPr lang="en-US" altLang="en-US" sz="2400" b="1" u="sng"/>
              <a:t>зовут</a:t>
            </a:r>
            <a:r>
              <a:rPr lang="en-US" altLang="ru-RU" sz="2400" b="1" u="sng"/>
              <a:t> </a:t>
            </a:r>
            <a:r>
              <a:rPr lang="en-US" altLang="en-US" sz="2400" b="1" u="sng"/>
              <a:t>известного</a:t>
            </a:r>
            <a:r>
              <a:rPr lang="en-US" altLang="ru-RU" sz="2400" b="1" u="sng"/>
              <a:t> </a:t>
            </a:r>
            <a:r>
              <a:rPr lang="en-US" altLang="en-US" sz="2400" b="1" u="sng"/>
              <a:t>лётчика</a:t>
            </a:r>
            <a:r>
              <a:rPr lang="en-US" altLang="ru-RU" sz="2400" b="1" u="sng"/>
              <a:t> - </a:t>
            </a:r>
            <a:r>
              <a:rPr lang="en-US" altLang="en-US" sz="2400" b="1" u="sng"/>
              <a:t>штурмовика</a:t>
            </a:r>
            <a:r>
              <a:rPr lang="en-US" altLang="ru-RU" sz="2400" b="1" u="sng"/>
              <a:t>, </a:t>
            </a:r>
            <a:r>
              <a:rPr lang="en-US" altLang="en-US" sz="2400" b="1" u="sng"/>
              <a:t>гвардии</a:t>
            </a:r>
            <a:r>
              <a:rPr lang="en-US" altLang="ru-RU" sz="2400" b="1" u="sng"/>
              <a:t> </a:t>
            </a:r>
            <a:r>
              <a:rPr lang="en-US" altLang="en-US" sz="2400" b="1" u="sng"/>
              <a:t>полковника</a:t>
            </a:r>
            <a:r>
              <a:rPr lang="en-US" altLang="ru-RU" sz="2400" b="1" u="sng"/>
              <a:t> </a:t>
            </a:r>
            <a:r>
              <a:rPr lang="en-US" altLang="en-US" sz="2400" b="1" u="sng"/>
              <a:t>Советской</a:t>
            </a:r>
            <a:r>
              <a:rPr lang="en-US" altLang="ru-RU" sz="2400" b="1" u="sng"/>
              <a:t> </a:t>
            </a:r>
            <a:r>
              <a:rPr lang="en-US" altLang="en-US" sz="2400" b="1" u="sng"/>
              <a:t>Армии</a:t>
            </a:r>
            <a:r>
              <a:rPr lang="en-US" altLang="ru-RU" sz="2400" b="1" u="sng"/>
              <a:t>, </a:t>
            </a:r>
            <a:r>
              <a:rPr lang="en-US" altLang="en-US" sz="2400" b="1" u="sng"/>
              <a:t>Героя</a:t>
            </a:r>
            <a:r>
              <a:rPr lang="en-US" altLang="ru-RU" sz="2400" b="1" u="sng"/>
              <a:t> </a:t>
            </a:r>
            <a:r>
              <a:rPr lang="en-US" altLang="en-US" sz="2400" b="1" u="sng"/>
              <a:t>Советского</a:t>
            </a:r>
            <a:r>
              <a:rPr lang="en-US" altLang="ru-RU" sz="2400" b="1" u="sng"/>
              <a:t> </a:t>
            </a:r>
            <a:r>
              <a:rPr lang="en-US" altLang="en-US" sz="2400" b="1" u="sng"/>
              <a:t>Союза</a:t>
            </a:r>
            <a:r>
              <a:rPr lang="en-US" altLang="ru-RU" sz="2400" b="1" u="sng"/>
              <a:t>, </a:t>
            </a:r>
            <a:r>
              <a:rPr lang="en-US" altLang="en-US" sz="2400" b="1" u="sng"/>
              <a:t>который</a:t>
            </a:r>
            <a:r>
              <a:rPr lang="en-US" altLang="ru-RU" sz="2400" b="1" u="sng"/>
              <a:t> </a:t>
            </a:r>
            <a:r>
              <a:rPr lang="en-US" altLang="en-US" sz="2400" b="1" u="sng"/>
              <a:t>после</a:t>
            </a:r>
            <a:r>
              <a:rPr lang="en-US" altLang="ru-RU" sz="2400" b="1" u="sng"/>
              <a:t> </a:t>
            </a:r>
            <a:r>
              <a:rPr lang="en-US" altLang="en-US" sz="2400" b="1" u="sng"/>
              <a:t>войны</a:t>
            </a:r>
            <a:r>
              <a:rPr lang="en-US" altLang="ru-RU" sz="2400" b="1" u="sng"/>
              <a:t> </a:t>
            </a:r>
            <a:r>
              <a:rPr lang="en-US" altLang="en-US" sz="2400" b="1" u="sng"/>
              <a:t>жил</a:t>
            </a:r>
            <a:r>
              <a:rPr lang="en-US" altLang="ru-RU" sz="2400" b="1" u="sng"/>
              <a:t> </a:t>
            </a:r>
            <a:r>
              <a:rPr lang="en-US" altLang="en-US" sz="2400" b="1" u="sng"/>
              <a:t>и</a:t>
            </a:r>
            <a:r>
              <a:rPr lang="en-US" altLang="ru-RU" sz="2400" b="1" u="sng"/>
              <a:t> </a:t>
            </a:r>
            <a:r>
              <a:rPr lang="en-US" altLang="en-US" sz="2400" b="1" u="sng"/>
              <a:t>работал</a:t>
            </a:r>
            <a:r>
              <a:rPr lang="en-US" altLang="ru-RU" sz="2400" b="1" u="sng"/>
              <a:t> </a:t>
            </a:r>
            <a:r>
              <a:rPr lang="en-US" altLang="en-US" sz="2400" b="1" u="sng"/>
              <a:t>в</a:t>
            </a:r>
            <a:r>
              <a:rPr lang="en-US" altLang="ru-RU" sz="2400" b="1" u="sng"/>
              <a:t> </a:t>
            </a:r>
            <a:r>
              <a:rPr lang="en-US" altLang="en-US" sz="2400" b="1" u="sng"/>
              <a:t>Зеленограде</a:t>
            </a:r>
            <a:r>
              <a:rPr lang="en-US" altLang="ru-RU" sz="2400" b="1" u="sng"/>
              <a:t> </a:t>
            </a:r>
            <a:r>
              <a:rPr lang="en-US" altLang="en-US" sz="2400" b="1" u="sng"/>
              <a:t>и</a:t>
            </a:r>
            <a:r>
              <a:rPr lang="en-US" altLang="ru-RU" sz="2400" b="1" u="sng"/>
              <a:t> </a:t>
            </a:r>
            <a:r>
              <a:rPr lang="en-US" altLang="en-US" sz="2400" b="1" u="sng"/>
              <a:t>в</a:t>
            </a:r>
            <a:r>
              <a:rPr lang="en-US" altLang="ru-RU" sz="2400" b="1" u="sng"/>
              <a:t> </a:t>
            </a:r>
            <a:r>
              <a:rPr lang="en-US" altLang="en-US" sz="2400" b="1" u="sng"/>
              <a:t>честь</a:t>
            </a:r>
            <a:r>
              <a:rPr lang="en-US" altLang="ru-RU" sz="2400" b="1" u="sng"/>
              <a:t> </a:t>
            </a:r>
            <a:r>
              <a:rPr lang="en-US" altLang="en-US" sz="2400" b="1" u="sng"/>
              <a:t>этого</a:t>
            </a:r>
            <a:r>
              <a:rPr lang="en-US" altLang="ru-RU" sz="2400" b="1" u="sng"/>
              <a:t> </a:t>
            </a:r>
            <a:r>
              <a:rPr lang="en-US" altLang="en-US" sz="2400" b="1" u="sng"/>
              <a:t>героя</a:t>
            </a:r>
            <a:r>
              <a:rPr lang="en-US" altLang="ru-RU" sz="2400" b="1" u="sng"/>
              <a:t> </a:t>
            </a:r>
            <a:r>
              <a:rPr lang="en-US" altLang="en-US" sz="2400" b="1" u="sng"/>
              <a:t>названа</a:t>
            </a:r>
            <a:r>
              <a:rPr lang="en-US" altLang="ru-RU" sz="2400" b="1" u="sng"/>
              <a:t> </a:t>
            </a:r>
            <a:r>
              <a:rPr lang="en-US" altLang="en-US" sz="2400" b="1" u="sng"/>
              <a:t>улица</a:t>
            </a:r>
            <a:r>
              <a:rPr lang="en-US" altLang="ru-RU" sz="2400" b="1" u="sng"/>
              <a:t> </a:t>
            </a:r>
            <a:r>
              <a:rPr lang="en-US" altLang="en-US" sz="2400" b="1" u="sng"/>
              <a:t>нашего</a:t>
            </a:r>
            <a:r>
              <a:rPr lang="en-US" altLang="ru-RU" sz="2400" b="1" u="sng"/>
              <a:t> </a:t>
            </a:r>
            <a:r>
              <a:rPr lang="en-US" altLang="en-US" sz="2400" b="1" u="sng"/>
              <a:t>города</a:t>
            </a:r>
            <a:r>
              <a:rPr lang="en-US" altLang="ru-RU" sz="2400" b="1" u="sng"/>
              <a:t>?</a:t>
            </a:r>
            <a:endParaRPr lang="ru-RU" altLang="en-US" sz="2400" b="1" u="sng"/>
          </a:p>
        </p:txBody>
      </p:sp>
      <p:pic>
        <p:nvPicPr>
          <p:cNvPr id="3" name="Изображение 2"/>
          <p:cNvPicPr/>
          <p:nvPr/>
        </p:nvPicPr>
        <p:blipFill>
          <a:blip r:embed="rId2"/>
          <a:srcRect l="8989" t="4692" r="6639" b="6146"/>
          <a:stretch>
            <a:fillRect/>
          </a:stretch>
        </p:blipFill>
        <p:spPr>
          <a:xfrm>
            <a:off x="1636395" y="2492375"/>
            <a:ext cx="4446270" cy="3427095"/>
          </a:xfrm>
          <a:prstGeom prst="rect">
            <a:avLst/>
          </a:prstGeom>
        </p:spPr>
      </p:pic>
      <p:pic>
        <p:nvPicPr>
          <p:cNvPr id="4" name="Изображение 3"/>
          <p:cNvPicPr/>
          <p:nvPr/>
        </p:nvPicPr>
        <p:blipFill>
          <a:blip r:embed="rId3"/>
          <a:stretch>
            <a:fillRect/>
          </a:stretch>
        </p:blipFill>
        <p:spPr>
          <a:xfrm>
            <a:off x="6586855" y="2492375"/>
            <a:ext cx="4452620" cy="33350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Изображение 3"/>
          <p:cNvPicPr/>
          <p:nvPr/>
        </p:nvPicPr>
        <p:blipFill>
          <a:blip r:embed="rId1"/>
          <a:stretch>
            <a:fillRect/>
          </a:stretch>
        </p:blipFill>
        <p:spPr>
          <a:xfrm>
            <a:off x="-74295" y="0"/>
            <a:ext cx="12266295" cy="6858635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Текстовое поле 1"/>
          <p:cNvSpPr txBox="1"/>
          <p:nvPr/>
        </p:nvSpPr>
        <p:spPr>
          <a:xfrm>
            <a:off x="5603875" y="600710"/>
            <a:ext cx="5992495" cy="422211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ru-RU" altLang="en-US" b="1" i="0" u="sng">
                <a:solidFill>
                  <a:srgbClr val="000000"/>
                </a:solidFill>
                <a:latin typeface="Times New Roman" panose="02020603050405020304"/>
                <a:ea typeface="Arial" panose="020B0604020202020204"/>
              </a:rPr>
              <a:t>16. </a:t>
            </a:r>
            <a:r>
              <a:rPr lang="en-US" altLang="zh-CN" b="1" i="0" u="sng">
                <a:solidFill>
                  <a:srgbClr val="000000"/>
                </a:solidFill>
                <a:latin typeface="Times New Roman" panose="02020603050405020304"/>
                <a:ea typeface="Arial" panose="020B0604020202020204"/>
              </a:rPr>
              <a:t>В одном из самых красивых и любимых жителями нашего города парке - имени 40-летия Победы на Центральном проспекте стоит </a:t>
            </a:r>
            <a:r>
              <a:rPr lang="en-US" altLang="zh-CN" b="1" i="0" u="sng">
                <a:solidFill>
                  <a:srgbClr val="222222"/>
                </a:solidFill>
                <a:latin typeface="Times New Roman" panose="02020603050405020304"/>
                <a:ea typeface="SimSun" panose="02010600030101010101" pitchFamily="2" charset="-122"/>
              </a:rPr>
              <a:t>бюст-памятник</a:t>
            </a:r>
            <a:r>
              <a:rPr lang="en-US" altLang="zh-CN" b="1" i="0" u="sng">
                <a:solidFill>
                  <a:srgbClr val="000000"/>
                </a:solidFill>
                <a:latin typeface="Times New Roman" panose="02020603050405020304"/>
                <a:ea typeface="Arial" panose="020B0604020202020204"/>
              </a:rPr>
              <a:t> маршалу и  Дважды Герою Советского Союза. Под его командованием в 1941 году войска 16-й армии в </a:t>
            </a:r>
            <a:r>
              <a:rPr lang="ru-RU" altLang="en-US" b="1" i="0" u="sng">
                <a:solidFill>
                  <a:srgbClr val="000000"/>
                </a:solidFill>
                <a:latin typeface="Times New Roman" panose="02020603050405020304"/>
                <a:ea typeface="Arial" panose="020B0604020202020204"/>
              </a:rPr>
              <a:t>районе</a:t>
            </a:r>
            <a:r>
              <a:rPr lang="en-US" altLang="zh-CN" b="1" i="0" u="sng">
                <a:solidFill>
                  <a:srgbClr val="000000"/>
                </a:solidFill>
                <a:latin typeface="Times New Roman" panose="02020603050405020304"/>
                <a:ea typeface="Arial" panose="020B0604020202020204"/>
              </a:rPr>
              <a:t> между Ленинградским и Волоколамским шоссе остановили наступление немецко-фашистских войск на Москву и перешли в контрнаступление. Этот всемирно известный полководец Второй мировой войны был командующим первым Парадом Победы 1945 года на Красной площади. Как зовут этого легендарного человека?</a:t>
            </a:r>
            <a:endParaRPr lang="en-US" altLang="zh-CN" b="1" i="0" u="sng">
              <a:solidFill>
                <a:srgbClr val="000000"/>
              </a:solidFill>
              <a:latin typeface="Times New Roman" panose="02020603050405020304"/>
              <a:ea typeface="Arial" panose="020B0604020202020204"/>
            </a:endParaRPr>
          </a:p>
        </p:txBody>
      </p:sp>
      <p:pic>
        <p:nvPicPr>
          <p:cNvPr id="3" name="Изображение 2"/>
          <p:cNvPicPr/>
          <p:nvPr/>
        </p:nvPicPr>
        <p:blipFill>
          <a:blip r:embed="rId2"/>
          <a:stretch>
            <a:fillRect/>
          </a:stretch>
        </p:blipFill>
        <p:spPr>
          <a:xfrm>
            <a:off x="3449320" y="1177925"/>
            <a:ext cx="2057400" cy="2686050"/>
          </a:xfrm>
          <a:prstGeom prst="rect">
            <a:avLst/>
          </a:prstGeom>
          <a:ln>
            <a:solidFill>
              <a:srgbClr val="CC0000"/>
            </a:solidFill>
          </a:ln>
        </p:spPr>
      </p:pic>
      <p:pic>
        <p:nvPicPr>
          <p:cNvPr id="4" name="Изображение 3"/>
          <p:cNvPicPr/>
          <p:nvPr/>
        </p:nvPicPr>
        <p:blipFill>
          <a:blip r:embed="rId3"/>
          <a:stretch>
            <a:fillRect/>
          </a:stretch>
        </p:blipFill>
        <p:spPr>
          <a:xfrm>
            <a:off x="7555865" y="4102735"/>
            <a:ext cx="3083560" cy="199898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6" name="Изображение 5"/>
          <p:cNvPicPr/>
          <p:nvPr/>
        </p:nvPicPr>
        <p:blipFill>
          <a:blip r:embed="rId4"/>
          <a:stretch>
            <a:fillRect/>
          </a:stretch>
        </p:blipFill>
        <p:spPr>
          <a:xfrm>
            <a:off x="285750" y="1802765"/>
            <a:ext cx="2917825" cy="4025900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  <p:sp>
        <p:nvSpPr>
          <p:cNvPr id="7" name="Текстовое поле 6"/>
          <p:cNvSpPr txBox="1"/>
          <p:nvPr/>
        </p:nvSpPr>
        <p:spPr>
          <a:xfrm>
            <a:off x="3347720" y="4822825"/>
            <a:ext cx="4064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en-US" b="1" i="1" u="sng">
                <a:solidFill>
                  <a:srgbClr val="CC0000"/>
                </a:solidFill>
                <a:latin typeface="Arial Black" panose="020B0A04020102020204" charset="0"/>
                <a:cs typeface="Arial Black" panose="020B0A04020102020204" charset="0"/>
              </a:rPr>
              <a:t>Константин</a:t>
            </a:r>
            <a:r>
              <a:rPr lang="en-US" altLang="ru-RU" b="1" i="1" u="sng">
                <a:solidFill>
                  <a:srgbClr val="CC0000"/>
                </a:solidFill>
                <a:latin typeface="Arial Black" panose="020B0A04020102020204" charset="0"/>
                <a:cs typeface="Arial Black" panose="020B0A04020102020204" charset="0"/>
              </a:rPr>
              <a:t> </a:t>
            </a:r>
            <a:r>
              <a:rPr lang="en-US" altLang="en-US" b="1" i="1" u="sng">
                <a:solidFill>
                  <a:srgbClr val="CC0000"/>
                </a:solidFill>
                <a:latin typeface="Arial Black" panose="020B0A04020102020204" charset="0"/>
                <a:cs typeface="Arial Black" panose="020B0A04020102020204" charset="0"/>
              </a:rPr>
              <a:t>Константинович</a:t>
            </a:r>
            <a:endParaRPr lang="en-US" altLang="en-US" b="1">
              <a:solidFill>
                <a:srgbClr val="CC0000"/>
              </a:solidFill>
              <a:latin typeface="Arial Black" panose="020B0A04020102020204" charset="0"/>
              <a:cs typeface="Arial Black" panose="020B0A04020102020204" charset="0"/>
            </a:endParaRPr>
          </a:p>
          <a:p>
            <a:r>
              <a:rPr lang="ru-RU" altLang="en-US" b="1">
                <a:solidFill>
                  <a:srgbClr val="CC0000"/>
                </a:solidFill>
                <a:latin typeface="Arial Black" panose="020B0A04020102020204" charset="0"/>
                <a:cs typeface="Arial Black" panose="020B0A04020102020204" charset="0"/>
              </a:rPr>
              <a:t>          </a:t>
            </a:r>
            <a:r>
              <a:rPr lang="en-US" altLang="en-US" b="1" i="1" u="sng">
                <a:solidFill>
                  <a:srgbClr val="CC0000"/>
                </a:solidFill>
                <a:latin typeface="Arial Black" panose="020B0A04020102020204" charset="0"/>
                <a:cs typeface="Arial Black" panose="020B0A04020102020204" charset="0"/>
              </a:rPr>
              <a:t>Рокоссовский</a:t>
            </a:r>
            <a:endParaRPr lang="en-US" altLang="en-US" b="1" i="1" u="sng">
              <a:solidFill>
                <a:srgbClr val="CC0000"/>
              </a:solidFill>
              <a:latin typeface="Arial Black" panose="020B0A04020102020204" charset="0"/>
              <a:cs typeface="Arial Black" panose="020B0A0402010202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Текстовое поле 1"/>
          <p:cNvSpPr txBox="1"/>
          <p:nvPr/>
        </p:nvSpPr>
        <p:spPr>
          <a:xfrm>
            <a:off x="5679440" y="1575435"/>
            <a:ext cx="6096000" cy="31692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ru-RU" altLang="en-US" sz="2000" b="1"/>
              <a:t>17. </a:t>
            </a:r>
            <a:r>
              <a:rPr lang="en-US" altLang="en-US" sz="2000" b="1"/>
              <a:t>В</a:t>
            </a:r>
            <a:r>
              <a:rPr lang="en-US" altLang="ru-RU" sz="2000" b="1"/>
              <a:t> </a:t>
            </a:r>
            <a:r>
              <a:rPr lang="en-US" altLang="en-US" sz="2000" b="1"/>
              <a:t>нашем</a:t>
            </a:r>
            <a:r>
              <a:rPr lang="en-US" altLang="ru-RU" sz="2000" b="1"/>
              <a:t> </a:t>
            </a:r>
            <a:r>
              <a:rPr lang="en-US" altLang="en-US" sz="2000" b="1"/>
              <a:t>городе</a:t>
            </a:r>
            <a:r>
              <a:rPr lang="en-US" altLang="ru-RU" sz="2000" b="1"/>
              <a:t> </a:t>
            </a:r>
            <a:r>
              <a:rPr lang="en-US" altLang="en-US" sz="2000" b="1"/>
              <a:t>есть</a:t>
            </a:r>
            <a:r>
              <a:rPr lang="en-US" altLang="ru-RU" sz="2000" b="1"/>
              <a:t> </a:t>
            </a:r>
            <a:r>
              <a:rPr lang="en-US" altLang="en-US" sz="2000" b="1"/>
              <a:t>уникальный</a:t>
            </a:r>
            <a:r>
              <a:rPr lang="en-US" altLang="ru-RU" sz="2000" b="1"/>
              <a:t> </a:t>
            </a:r>
            <a:r>
              <a:rPr lang="en-US" altLang="en-US" sz="2000" b="1"/>
              <a:t>памятник</a:t>
            </a:r>
            <a:r>
              <a:rPr lang="en-US" altLang="ru-RU" sz="2000" b="1"/>
              <a:t>, </a:t>
            </a:r>
            <a:r>
              <a:rPr lang="en-US" altLang="en-US" sz="2000" b="1"/>
              <a:t>посвящённый</a:t>
            </a:r>
            <a:r>
              <a:rPr lang="en-US" altLang="ru-RU" sz="2000" b="1"/>
              <a:t> </a:t>
            </a:r>
            <a:r>
              <a:rPr lang="en-US" altLang="en-US" sz="2000" b="1"/>
              <a:t>Дню</a:t>
            </a:r>
            <a:r>
              <a:rPr lang="en-US" altLang="ru-RU" sz="2000" b="1"/>
              <a:t> </a:t>
            </a:r>
            <a:r>
              <a:rPr lang="en-US" altLang="en-US" sz="2000" b="1"/>
              <a:t>Победы</a:t>
            </a:r>
            <a:r>
              <a:rPr lang="en-US" altLang="ru-RU" sz="2000" b="1"/>
              <a:t> </a:t>
            </a:r>
            <a:r>
              <a:rPr lang="en-US" altLang="en-US" sz="2000" b="1"/>
              <a:t>с</a:t>
            </a:r>
            <a:r>
              <a:rPr lang="en-US" altLang="ru-RU" sz="2000" b="1"/>
              <a:t> </a:t>
            </a:r>
            <a:r>
              <a:rPr lang="en-US" altLang="en-US" sz="2000" b="1"/>
              <a:t>названием</a:t>
            </a:r>
            <a:r>
              <a:rPr lang="en-US" altLang="ru-RU" sz="2000" b="1"/>
              <a:t> </a:t>
            </a:r>
            <a:r>
              <a:rPr lang="en-US" altLang="en-US" sz="2000" b="1"/>
              <a:t>«</a:t>
            </a:r>
            <a:r>
              <a:rPr lang="en-US" altLang="ru-RU" sz="2000" b="1"/>
              <a:t>9 </a:t>
            </a:r>
            <a:r>
              <a:rPr lang="en-US" altLang="en-US" sz="2000" b="1"/>
              <a:t>мая</a:t>
            </a:r>
            <a:r>
              <a:rPr lang="en-US" altLang="en-US" sz="2000" b="1"/>
              <a:t>»</a:t>
            </a:r>
            <a:r>
              <a:rPr lang="en-US" altLang="ru-RU" sz="2000" b="1"/>
              <a:t>, </a:t>
            </a:r>
            <a:r>
              <a:rPr lang="en-US" altLang="en-US" sz="2000" b="1"/>
              <a:t>находится</a:t>
            </a:r>
            <a:r>
              <a:rPr lang="en-US" altLang="ru-RU" sz="2000" b="1"/>
              <a:t> </a:t>
            </a:r>
            <a:r>
              <a:rPr lang="en-US" altLang="en-US" sz="2000" b="1"/>
              <a:t>он</a:t>
            </a:r>
            <a:r>
              <a:rPr lang="en-US" altLang="ru-RU" sz="2000" b="1"/>
              <a:t> </a:t>
            </a:r>
            <a:r>
              <a:rPr lang="en-US" altLang="en-US" sz="2000" b="1"/>
              <a:t>в</a:t>
            </a:r>
            <a:r>
              <a:rPr lang="en-US" altLang="ru-RU" sz="2000" b="1"/>
              <a:t> 15 </a:t>
            </a:r>
            <a:r>
              <a:rPr lang="en-US" altLang="en-US" sz="2000" b="1"/>
              <a:t>микрорайоне</a:t>
            </a:r>
            <a:r>
              <a:rPr lang="en-US" altLang="ru-RU" sz="2000" b="1"/>
              <a:t>, </a:t>
            </a:r>
            <a:r>
              <a:rPr lang="en-US" altLang="en-US" sz="2000" b="1"/>
              <a:t>в</a:t>
            </a:r>
            <a:r>
              <a:rPr lang="en-US" altLang="ru-RU" sz="2000" b="1"/>
              <a:t> </a:t>
            </a:r>
            <a:r>
              <a:rPr lang="en-US" altLang="en-US" sz="2000" b="1"/>
              <a:t>бульварной</a:t>
            </a:r>
            <a:r>
              <a:rPr lang="en-US" altLang="ru-RU" sz="2000" b="1"/>
              <a:t> </a:t>
            </a:r>
            <a:r>
              <a:rPr lang="en-US" altLang="en-US" sz="2000" b="1"/>
              <a:t>зоне</a:t>
            </a:r>
            <a:r>
              <a:rPr lang="en-US" altLang="ru-RU" sz="2000" b="1"/>
              <a:t> </a:t>
            </a:r>
            <a:r>
              <a:rPr lang="en-US" altLang="en-US" sz="2000" b="1"/>
              <a:t>Михайловских</a:t>
            </a:r>
            <a:r>
              <a:rPr lang="en-US" altLang="ru-RU" sz="2000" b="1"/>
              <a:t> </a:t>
            </a:r>
            <a:r>
              <a:rPr lang="en-US" altLang="en-US" sz="2000" b="1"/>
              <a:t>прудов</a:t>
            </a:r>
            <a:r>
              <a:rPr lang="en-US" altLang="ru-RU" sz="2000" b="1"/>
              <a:t> - </a:t>
            </a:r>
            <a:r>
              <a:rPr lang="en-US" altLang="en-US" sz="2000" b="1"/>
              <a:t>недалеко</a:t>
            </a:r>
            <a:r>
              <a:rPr lang="en-US" altLang="ru-RU" sz="2000" b="1"/>
              <a:t> </a:t>
            </a:r>
            <a:r>
              <a:rPr lang="en-US" altLang="en-US" sz="2000" b="1"/>
              <a:t>от</a:t>
            </a:r>
            <a:r>
              <a:rPr lang="en-US" altLang="ru-RU" sz="2000" b="1"/>
              <a:t> </a:t>
            </a:r>
            <a:r>
              <a:rPr lang="en-US" altLang="en-US" sz="2000" b="1"/>
              <a:t>здания</a:t>
            </a:r>
            <a:r>
              <a:rPr lang="en-US" altLang="ru-RU" sz="2000" b="1"/>
              <a:t> </a:t>
            </a:r>
            <a:r>
              <a:rPr lang="en-US" altLang="en-US" sz="2000" b="1"/>
              <a:t>школы</a:t>
            </a:r>
            <a:r>
              <a:rPr lang="en-US" altLang="ru-RU" sz="2000" b="1"/>
              <a:t> </a:t>
            </a:r>
            <a:r>
              <a:rPr lang="en-US" altLang="en-US" sz="2000" b="1"/>
              <a:t>№</a:t>
            </a:r>
            <a:r>
              <a:rPr lang="en-US" altLang="ru-RU" sz="2000" b="1"/>
              <a:t> 1194. </a:t>
            </a:r>
            <a:r>
              <a:rPr lang="en-US" altLang="en-US" sz="2000" b="1"/>
              <a:t>Скульптура</a:t>
            </a:r>
            <a:r>
              <a:rPr lang="en-US" altLang="ru-RU" sz="2000" b="1"/>
              <a:t>, </a:t>
            </a:r>
            <a:r>
              <a:rPr lang="en-US" altLang="en-US" sz="2000" b="1"/>
              <a:t>в</a:t>
            </a:r>
            <a:r>
              <a:rPr lang="en-US" altLang="ru-RU" sz="2000" b="1"/>
              <a:t> </a:t>
            </a:r>
            <a:r>
              <a:rPr lang="en-US" altLang="en-US" sz="2000" b="1"/>
              <a:t>то</a:t>
            </a:r>
            <a:r>
              <a:rPr lang="en-US" altLang="ru-RU" sz="2000" b="1"/>
              <a:t> </a:t>
            </a:r>
            <a:r>
              <a:rPr lang="en-US" altLang="en-US" sz="2000" b="1"/>
              <a:t>же</a:t>
            </a:r>
            <a:r>
              <a:rPr lang="en-US" altLang="ru-RU" sz="2000" b="1"/>
              <a:t> </a:t>
            </a:r>
            <a:r>
              <a:rPr lang="en-US" altLang="en-US" sz="2000" b="1"/>
              <a:t>время</a:t>
            </a:r>
            <a:r>
              <a:rPr lang="en-US" altLang="ru-RU" sz="2000" b="1"/>
              <a:t> - </a:t>
            </a:r>
            <a:r>
              <a:rPr lang="en-US" altLang="en-US" sz="2000" b="1"/>
              <a:t>памятник</a:t>
            </a:r>
            <a:r>
              <a:rPr lang="en-US" altLang="ru-RU" sz="2000" b="1"/>
              <a:t> </a:t>
            </a:r>
            <a:r>
              <a:rPr lang="en-US" altLang="en-US" sz="2000" b="1"/>
              <a:t>ветерану</a:t>
            </a:r>
            <a:r>
              <a:rPr lang="en-US" altLang="ru-RU" sz="2000" b="1"/>
              <a:t>, </a:t>
            </a:r>
            <a:r>
              <a:rPr lang="en-US" altLang="en-US" sz="2000" b="1"/>
              <a:t>участнице</a:t>
            </a:r>
            <a:r>
              <a:rPr lang="en-US" altLang="ru-RU" sz="2000" b="1"/>
              <a:t> </a:t>
            </a:r>
            <a:r>
              <a:rPr lang="en-US" altLang="en-US" sz="2000" b="1"/>
              <a:t>Великой</a:t>
            </a:r>
            <a:r>
              <a:rPr lang="en-US" altLang="ru-RU" sz="2000" b="1"/>
              <a:t> </a:t>
            </a:r>
            <a:r>
              <a:rPr lang="en-US" altLang="en-US" sz="2000" b="1"/>
              <a:t>Отечественной</a:t>
            </a:r>
            <a:r>
              <a:rPr lang="en-US" altLang="ru-RU" sz="2000" b="1"/>
              <a:t> </a:t>
            </a:r>
            <a:r>
              <a:rPr lang="en-US" altLang="en-US" sz="2000" b="1"/>
              <a:t>войны</a:t>
            </a:r>
            <a:r>
              <a:rPr lang="en-US" altLang="ru-RU" sz="2000" b="1"/>
              <a:t>, </a:t>
            </a:r>
            <a:r>
              <a:rPr lang="en-US" altLang="en-US" sz="2000" b="1"/>
              <a:t>разведчице</a:t>
            </a:r>
            <a:r>
              <a:rPr lang="en-US" altLang="ru-RU" sz="2000" b="1"/>
              <a:t>, </a:t>
            </a:r>
            <a:r>
              <a:rPr lang="en-US" altLang="en-US" sz="2000" b="1"/>
              <a:t>которая</a:t>
            </a:r>
            <a:r>
              <a:rPr lang="en-US" altLang="ru-RU" sz="2000" b="1"/>
              <a:t> </a:t>
            </a:r>
            <a:r>
              <a:rPr lang="en-US" altLang="en-US" sz="2000" b="1"/>
              <a:t>жила</a:t>
            </a:r>
            <a:r>
              <a:rPr lang="en-US" altLang="ru-RU" sz="2000" b="1"/>
              <a:t> </a:t>
            </a:r>
            <a:r>
              <a:rPr lang="en-US" altLang="en-US" sz="2000" b="1"/>
              <a:t>в</a:t>
            </a:r>
            <a:r>
              <a:rPr lang="en-US" altLang="ru-RU" sz="2000" b="1"/>
              <a:t> </a:t>
            </a:r>
            <a:r>
              <a:rPr lang="en-US" altLang="en-US" sz="2000" b="1"/>
              <a:t>нашем</a:t>
            </a:r>
            <a:r>
              <a:rPr lang="en-US" altLang="ru-RU" sz="2000" b="1"/>
              <a:t> </a:t>
            </a:r>
            <a:r>
              <a:rPr lang="en-US" altLang="en-US" sz="2000" b="1"/>
              <a:t>городе</a:t>
            </a:r>
            <a:r>
              <a:rPr lang="en-US" altLang="ru-RU" sz="2000" b="1"/>
              <a:t> </a:t>
            </a:r>
            <a:r>
              <a:rPr lang="en-US" altLang="en-US" sz="2000" b="1"/>
              <a:t>в</a:t>
            </a:r>
            <a:r>
              <a:rPr lang="en-US" altLang="ru-RU" sz="2000" b="1"/>
              <a:t> </a:t>
            </a:r>
            <a:r>
              <a:rPr lang="en-US" altLang="en-US" sz="2000" b="1"/>
              <a:t>районе</a:t>
            </a:r>
            <a:r>
              <a:rPr lang="en-US" altLang="ru-RU" sz="2000" b="1"/>
              <a:t> </a:t>
            </a:r>
            <a:r>
              <a:rPr lang="en-US" altLang="en-US" sz="2000" b="1"/>
              <a:t>Крюково</a:t>
            </a:r>
            <a:r>
              <a:rPr lang="en-US" altLang="ru-RU" sz="2000" b="1"/>
              <a:t> </a:t>
            </a:r>
            <a:r>
              <a:rPr lang="en-US" altLang="en-US" sz="2000" b="1"/>
              <a:t>с</a:t>
            </a:r>
            <a:r>
              <a:rPr lang="en-US" altLang="ru-RU" sz="2000" b="1"/>
              <a:t> 1996 </a:t>
            </a:r>
            <a:r>
              <a:rPr lang="en-US" altLang="en-US" sz="2000" b="1"/>
              <a:t>г</a:t>
            </a:r>
            <a:r>
              <a:rPr lang="en-US" altLang="ru-RU" sz="2000" b="1"/>
              <a:t>. </a:t>
            </a:r>
            <a:r>
              <a:rPr lang="en-US" altLang="en-US" sz="2000" b="1"/>
              <a:t>Она</a:t>
            </a:r>
            <a:r>
              <a:rPr lang="en-US" altLang="ru-RU" sz="2000" b="1"/>
              <a:t> </a:t>
            </a:r>
            <a:r>
              <a:rPr lang="en-US" altLang="en-US" sz="2000" b="1"/>
              <a:t>активно</a:t>
            </a:r>
            <a:r>
              <a:rPr lang="en-US" altLang="ru-RU" sz="2000" b="1"/>
              <a:t> </a:t>
            </a:r>
            <a:r>
              <a:rPr lang="en-US" altLang="en-US" sz="2000" b="1"/>
              <a:t>работала</a:t>
            </a:r>
            <a:r>
              <a:rPr lang="en-US" altLang="ru-RU" sz="2000" b="1"/>
              <a:t> </a:t>
            </a:r>
            <a:r>
              <a:rPr lang="en-US" altLang="en-US" sz="2000" b="1"/>
              <a:t>в</a:t>
            </a:r>
            <a:r>
              <a:rPr lang="en-US" altLang="ru-RU" sz="2000" b="1"/>
              <a:t> </a:t>
            </a:r>
            <a:r>
              <a:rPr lang="en-US" altLang="en-US" sz="2000" b="1"/>
              <a:t>Совете</a:t>
            </a:r>
            <a:r>
              <a:rPr lang="en-US" altLang="ru-RU" sz="2000" b="1"/>
              <a:t> </a:t>
            </a:r>
            <a:r>
              <a:rPr lang="en-US" altLang="en-US" sz="2000" b="1"/>
              <a:t>ветеранов</a:t>
            </a:r>
            <a:r>
              <a:rPr lang="en-US" altLang="ru-RU" sz="2000" b="1"/>
              <a:t> </a:t>
            </a:r>
            <a:r>
              <a:rPr lang="en-US" altLang="en-US" sz="2000" b="1"/>
              <a:t>и</a:t>
            </a:r>
            <a:r>
              <a:rPr lang="en-US" altLang="ru-RU" sz="2000" b="1"/>
              <a:t> </a:t>
            </a:r>
            <a:r>
              <a:rPr lang="en-US" altLang="en-US" sz="2000" b="1"/>
              <a:t>возглавляла</a:t>
            </a:r>
            <a:r>
              <a:rPr lang="en-US" altLang="ru-RU" sz="2000" b="1"/>
              <a:t> </a:t>
            </a:r>
            <a:r>
              <a:rPr lang="en-US" altLang="en-US" sz="2000" b="1"/>
              <a:t>его</a:t>
            </a:r>
            <a:r>
              <a:rPr lang="en-US" altLang="ru-RU" sz="2000" b="1"/>
              <a:t>, </a:t>
            </a:r>
            <a:r>
              <a:rPr lang="en-US" altLang="en-US" sz="2000" b="1"/>
              <a:t>вела</a:t>
            </a:r>
            <a:r>
              <a:rPr lang="en-US" altLang="ru-RU" sz="2000" b="1"/>
              <a:t> </a:t>
            </a:r>
            <a:r>
              <a:rPr lang="en-US" altLang="en-US" sz="2000" b="1"/>
              <a:t>большую</a:t>
            </a:r>
            <a:r>
              <a:rPr lang="en-US" altLang="ru-RU" sz="2000" b="1"/>
              <a:t> </a:t>
            </a:r>
            <a:r>
              <a:rPr lang="en-US" altLang="en-US" sz="2000" b="1"/>
              <a:t>военно</a:t>
            </a:r>
            <a:r>
              <a:rPr lang="en-US" altLang="ru-RU" sz="2000" b="1"/>
              <a:t> - </a:t>
            </a:r>
            <a:r>
              <a:rPr lang="en-US" altLang="en-US" sz="2000" b="1"/>
              <a:t>патриотическую</a:t>
            </a:r>
            <a:r>
              <a:rPr lang="en-US" altLang="ru-RU" sz="2000" b="1"/>
              <a:t> </a:t>
            </a:r>
            <a:r>
              <a:rPr lang="en-US" altLang="en-US" sz="2000" b="1"/>
              <a:t>работу</a:t>
            </a:r>
            <a:r>
              <a:rPr lang="en-US" altLang="ru-RU" sz="2000" b="1"/>
              <a:t>. </a:t>
            </a:r>
            <a:r>
              <a:rPr lang="en-US" altLang="en-US" sz="2000" b="1"/>
              <a:t>Как</a:t>
            </a:r>
            <a:r>
              <a:rPr lang="en-US" altLang="ru-RU" sz="2000" b="1"/>
              <a:t> </a:t>
            </a:r>
            <a:r>
              <a:rPr lang="en-US" altLang="en-US" sz="2000" b="1"/>
              <a:t>зовут</a:t>
            </a:r>
            <a:r>
              <a:rPr lang="en-US" altLang="ru-RU" sz="2000" b="1"/>
              <a:t> </a:t>
            </a:r>
            <a:r>
              <a:rPr lang="en-US" altLang="en-US" sz="2000" b="1"/>
              <a:t>эту</a:t>
            </a:r>
            <a:r>
              <a:rPr lang="en-US" altLang="ru-RU" sz="2000" b="1"/>
              <a:t> </a:t>
            </a:r>
            <a:r>
              <a:rPr lang="en-US" altLang="en-US" sz="2000" b="1"/>
              <a:t>героиню</a:t>
            </a:r>
            <a:r>
              <a:rPr lang="en-US" altLang="ru-RU" sz="2000" b="1"/>
              <a:t>?</a:t>
            </a:r>
            <a:endParaRPr lang="ru-RU" altLang="en-US" sz="2000" b="1"/>
          </a:p>
        </p:txBody>
      </p:sp>
      <p:pic>
        <p:nvPicPr>
          <p:cNvPr id="4" name="Изображение 3"/>
          <p:cNvPicPr/>
          <p:nvPr/>
        </p:nvPicPr>
        <p:blipFill>
          <a:blip r:embed="rId2"/>
          <a:stretch>
            <a:fillRect/>
          </a:stretch>
        </p:blipFill>
        <p:spPr>
          <a:xfrm>
            <a:off x="2101215" y="1224915"/>
            <a:ext cx="2992755" cy="4408805"/>
          </a:xfrm>
          <a:prstGeom prst="rect">
            <a:avLst/>
          </a:prstGeom>
          <a:ln>
            <a:solidFill>
              <a:srgbClr val="CC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Текстовое поле 1"/>
          <p:cNvSpPr txBox="1"/>
          <p:nvPr/>
        </p:nvSpPr>
        <p:spPr>
          <a:xfrm>
            <a:off x="2189480" y="513080"/>
            <a:ext cx="8642350" cy="22453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ru-RU" sz="2000" b="1"/>
              <a:t>18.</a:t>
            </a:r>
            <a:r>
              <a:rPr lang="ru-RU" altLang="en-US" sz="2000" b="1"/>
              <a:t> </a:t>
            </a:r>
            <a:r>
              <a:rPr lang="en-US" altLang="en-US" sz="2000" b="1"/>
              <a:t>Осенью</a:t>
            </a:r>
            <a:r>
              <a:rPr lang="en-US" altLang="ru-RU" sz="2000" b="1"/>
              <a:t> 1978 </a:t>
            </a:r>
            <a:r>
              <a:rPr lang="en-US" altLang="en-US" sz="2000" b="1"/>
              <a:t>года</a:t>
            </a:r>
            <a:r>
              <a:rPr lang="en-US" altLang="ru-RU" sz="2000" b="1"/>
              <a:t> </a:t>
            </a:r>
            <a:r>
              <a:rPr lang="en-US" altLang="en-US" sz="2000" b="1"/>
              <a:t>на</a:t>
            </a:r>
            <a:r>
              <a:rPr lang="en-US" altLang="ru-RU" sz="2000" b="1"/>
              <a:t> </a:t>
            </a:r>
            <a:r>
              <a:rPr lang="en-US" altLang="en-US" sz="2000" b="1"/>
              <a:t>опушке</a:t>
            </a:r>
            <a:r>
              <a:rPr lang="en-US" altLang="ru-RU" sz="2000" b="1"/>
              <a:t> </a:t>
            </a:r>
            <a:r>
              <a:rPr lang="en-US" altLang="en-US" sz="2000" b="1"/>
              <a:t>леса</a:t>
            </a:r>
            <a:r>
              <a:rPr lang="en-US" altLang="ru-RU" sz="2000" b="1"/>
              <a:t> 8-</a:t>
            </a:r>
            <a:r>
              <a:rPr lang="en-US" altLang="en-US" sz="2000" b="1"/>
              <a:t>го</a:t>
            </a:r>
            <a:r>
              <a:rPr lang="en-US" altLang="ru-RU" sz="2000" b="1"/>
              <a:t> </a:t>
            </a:r>
            <a:r>
              <a:rPr lang="en-US" altLang="en-US" sz="2000" b="1"/>
              <a:t>микрорайона</a:t>
            </a:r>
            <a:r>
              <a:rPr lang="en-US" altLang="ru-RU" sz="2000" b="1"/>
              <a:t> </a:t>
            </a:r>
            <a:r>
              <a:rPr lang="en-US" altLang="en-US" sz="2000" b="1"/>
              <a:t>при</a:t>
            </a:r>
            <a:r>
              <a:rPr lang="en-US" altLang="ru-RU" sz="2000" b="1"/>
              <a:t> </a:t>
            </a:r>
            <a:r>
              <a:rPr lang="en-US" altLang="en-US" sz="2000" b="1"/>
              <a:t>земляных</a:t>
            </a:r>
            <a:r>
              <a:rPr lang="en-US" altLang="ru-RU" sz="2000" b="1"/>
              <a:t> </a:t>
            </a:r>
            <a:r>
              <a:rPr lang="en-US" altLang="en-US" sz="2000" b="1"/>
              <a:t>работах</a:t>
            </a:r>
            <a:r>
              <a:rPr lang="en-US" altLang="ru-RU" sz="2000" b="1"/>
              <a:t> </a:t>
            </a:r>
            <a:r>
              <a:rPr lang="en-US" altLang="en-US" sz="2000" b="1"/>
              <a:t>были</a:t>
            </a:r>
            <a:r>
              <a:rPr lang="en-US" altLang="ru-RU" sz="2000" b="1"/>
              <a:t> </a:t>
            </a:r>
            <a:r>
              <a:rPr lang="en-US" altLang="en-US" sz="2000" b="1"/>
              <a:t>обнаружены</a:t>
            </a:r>
            <a:r>
              <a:rPr lang="en-US" altLang="ru-RU" sz="2000" b="1"/>
              <a:t> </a:t>
            </a:r>
            <a:r>
              <a:rPr lang="en-US" altLang="en-US" sz="2000" b="1"/>
              <a:t>останки</a:t>
            </a:r>
            <a:r>
              <a:rPr lang="en-US" altLang="ru-RU" sz="2000" b="1"/>
              <a:t> </a:t>
            </a:r>
            <a:r>
              <a:rPr lang="en-US" altLang="en-US" sz="2000" b="1"/>
              <a:t>двух</a:t>
            </a:r>
            <a:r>
              <a:rPr lang="en-US" altLang="ru-RU" sz="2000" b="1"/>
              <a:t> </a:t>
            </a:r>
            <a:r>
              <a:rPr lang="en-US" altLang="en-US" sz="2000" b="1"/>
              <a:t>солдат</a:t>
            </a:r>
            <a:r>
              <a:rPr lang="en-US" altLang="ru-RU" sz="2000" b="1"/>
              <a:t> </a:t>
            </a:r>
            <a:r>
              <a:rPr lang="en-US" altLang="en-US" sz="2000" b="1"/>
              <a:t>и</a:t>
            </a:r>
            <a:r>
              <a:rPr lang="en-US" altLang="ru-RU" sz="2000" b="1"/>
              <a:t> </a:t>
            </a:r>
            <a:r>
              <a:rPr lang="en-US" altLang="en-US" sz="2000" b="1"/>
              <a:t>вскоре</a:t>
            </a:r>
            <a:r>
              <a:rPr lang="en-US" altLang="ru-RU" sz="2000" b="1"/>
              <a:t> </a:t>
            </a:r>
            <a:r>
              <a:rPr lang="en-US" altLang="en-US" sz="2000" b="1"/>
              <a:t>перезахоронены</a:t>
            </a:r>
            <a:r>
              <a:rPr lang="en-US" altLang="ru-RU" sz="2000" b="1"/>
              <a:t> </a:t>
            </a:r>
            <a:r>
              <a:rPr lang="en-US" altLang="en-US" sz="2000" b="1"/>
              <a:t>перед</a:t>
            </a:r>
            <a:r>
              <a:rPr lang="en-US" altLang="ru-RU" sz="2000" b="1"/>
              <a:t> </a:t>
            </a:r>
            <a:r>
              <a:rPr lang="en-US" altLang="en-US" sz="2000" b="1"/>
              <a:t>входом</a:t>
            </a:r>
            <a:r>
              <a:rPr lang="en-US" altLang="ru-RU" sz="2000" b="1"/>
              <a:t> </a:t>
            </a:r>
            <a:r>
              <a:rPr lang="en-US" altLang="en-US" sz="2000" b="1"/>
              <a:t>на</a:t>
            </a:r>
            <a:r>
              <a:rPr lang="en-US" altLang="ru-RU" sz="2000" b="1"/>
              <a:t> </a:t>
            </a:r>
            <a:r>
              <a:rPr lang="en-US" altLang="en-US" sz="2000" b="1"/>
              <a:t>старое</a:t>
            </a:r>
            <a:r>
              <a:rPr lang="en-US" altLang="ru-RU" sz="2000" b="1"/>
              <a:t> </a:t>
            </a:r>
            <a:r>
              <a:rPr lang="en-US" altLang="en-US" sz="2000" b="1"/>
              <a:t>городское</a:t>
            </a:r>
            <a:r>
              <a:rPr lang="en-US" altLang="ru-RU" sz="2000" b="1"/>
              <a:t> </a:t>
            </a:r>
            <a:r>
              <a:rPr lang="en-US" altLang="en-US" sz="2000" b="1"/>
              <a:t>кладбище</a:t>
            </a:r>
            <a:r>
              <a:rPr lang="en-US" altLang="ru-RU" sz="2000" b="1"/>
              <a:t>.</a:t>
            </a:r>
            <a:r>
              <a:rPr lang="en-US" altLang="en-US" sz="2000" b="1"/>
              <a:t> </a:t>
            </a:r>
            <a:r>
              <a:rPr lang="en-US" altLang="en-US" sz="2000" b="1"/>
              <a:t>Перед</a:t>
            </a:r>
            <a:r>
              <a:rPr lang="en-US" altLang="ru-RU" sz="2000" b="1"/>
              <a:t> </a:t>
            </a:r>
            <a:r>
              <a:rPr lang="en-US" altLang="en-US" sz="2000" b="1"/>
              <a:t>памятником</a:t>
            </a:r>
            <a:r>
              <a:rPr lang="en-US" altLang="ru-RU" sz="2000" b="1"/>
              <a:t> </a:t>
            </a:r>
            <a:r>
              <a:rPr lang="en-US" altLang="en-US" sz="2000" b="1"/>
              <a:t>установлена</a:t>
            </a:r>
            <a:r>
              <a:rPr lang="en-US" altLang="ru-RU" sz="2000" b="1"/>
              <a:t> </a:t>
            </a:r>
            <a:r>
              <a:rPr lang="en-US" altLang="en-US" sz="2000" b="1"/>
              <a:t>мемориальная</a:t>
            </a:r>
            <a:r>
              <a:rPr lang="en-US" altLang="ru-RU" sz="2000" b="1"/>
              <a:t> </a:t>
            </a:r>
            <a:r>
              <a:rPr lang="en-US" altLang="en-US" sz="2000" b="1"/>
              <a:t>доска</a:t>
            </a:r>
            <a:r>
              <a:rPr lang="en-US" altLang="ru-RU" sz="2000" b="1"/>
              <a:t> </a:t>
            </a:r>
            <a:r>
              <a:rPr lang="en-US" altLang="en-US" sz="2000" b="1"/>
              <a:t>с</a:t>
            </a:r>
            <a:r>
              <a:rPr lang="en-US" altLang="ru-RU" sz="2000" b="1"/>
              <a:t> </a:t>
            </a:r>
            <a:r>
              <a:rPr lang="en-US" altLang="en-US" sz="2000" b="1"/>
              <a:t>надписью</a:t>
            </a:r>
            <a:r>
              <a:rPr lang="en-US" altLang="ru-RU" sz="2000" b="1"/>
              <a:t>: </a:t>
            </a:r>
            <a:r>
              <a:rPr lang="en-US" altLang="en-US" sz="2000" b="1"/>
              <a:t>«</a:t>
            </a:r>
            <a:r>
              <a:rPr lang="en-US" altLang="en-US" sz="2000" b="1"/>
              <a:t>Братская</a:t>
            </a:r>
            <a:r>
              <a:rPr lang="en-US" altLang="ru-RU" sz="2000" b="1"/>
              <a:t> </a:t>
            </a:r>
            <a:r>
              <a:rPr lang="en-US" altLang="en-US" sz="2000" b="1"/>
              <a:t>могила</a:t>
            </a:r>
            <a:r>
              <a:rPr lang="en-US" altLang="ru-RU" sz="2000" b="1"/>
              <a:t> </a:t>
            </a:r>
            <a:r>
              <a:rPr lang="en-US" altLang="en-US" sz="2000" b="1"/>
              <a:t>воинов</a:t>
            </a:r>
            <a:r>
              <a:rPr lang="en-US" altLang="ru-RU" sz="2000" b="1"/>
              <a:t>, </a:t>
            </a:r>
            <a:r>
              <a:rPr lang="en-US" altLang="en-US" sz="2000" b="1"/>
              <a:t>погибших</a:t>
            </a:r>
            <a:r>
              <a:rPr lang="en-US" altLang="ru-RU" sz="2000" b="1"/>
              <a:t> </a:t>
            </a:r>
            <a:r>
              <a:rPr lang="en-US" altLang="en-US" sz="2000" b="1"/>
              <a:t>в</a:t>
            </a:r>
            <a:r>
              <a:rPr lang="en-US" altLang="ru-RU" sz="2000" b="1"/>
              <a:t> </a:t>
            </a:r>
            <a:r>
              <a:rPr lang="en-US" altLang="en-US" sz="2000" b="1"/>
              <a:t>боях</a:t>
            </a:r>
            <a:r>
              <a:rPr lang="en-US" altLang="ru-RU" sz="2000" b="1"/>
              <a:t> </a:t>
            </a:r>
            <a:r>
              <a:rPr lang="en-US" altLang="en-US" sz="2000" b="1"/>
              <a:t>на</a:t>
            </a:r>
            <a:r>
              <a:rPr lang="en-US" altLang="ru-RU" sz="2000" b="1"/>
              <a:t> </a:t>
            </a:r>
            <a:r>
              <a:rPr lang="en-US" altLang="en-US" sz="2000" b="1"/>
              <a:t>крюково</a:t>
            </a:r>
            <a:r>
              <a:rPr lang="en-US" altLang="ru-RU" sz="2000" b="1"/>
              <a:t>-</a:t>
            </a:r>
            <a:r>
              <a:rPr lang="en-US" altLang="en-US" sz="2000" b="1"/>
              <a:t>истринском</a:t>
            </a:r>
            <a:r>
              <a:rPr lang="en-US" altLang="ru-RU" sz="2000" b="1"/>
              <a:t> </a:t>
            </a:r>
            <a:r>
              <a:rPr lang="en-US" altLang="en-US" sz="2000" b="1"/>
              <a:t>направлении</a:t>
            </a:r>
            <a:r>
              <a:rPr lang="en-US" altLang="ru-RU" sz="2000" b="1"/>
              <a:t> </a:t>
            </a:r>
            <a:r>
              <a:rPr lang="en-US" altLang="en-US" sz="2000" b="1"/>
              <a:t>осенью</a:t>
            </a:r>
            <a:r>
              <a:rPr lang="en-US" altLang="ru-RU" sz="2000" b="1"/>
              <a:t> 1941 </a:t>
            </a:r>
            <a:r>
              <a:rPr lang="en-US" altLang="en-US" sz="2000" b="1"/>
              <a:t>г</a:t>
            </a:r>
            <a:r>
              <a:rPr lang="en-US" altLang="ru-RU" sz="2000" b="1"/>
              <a:t>. </a:t>
            </a:r>
            <a:r>
              <a:rPr lang="en-US" altLang="en-US" sz="2000" b="1"/>
              <a:t>Памятник</a:t>
            </a:r>
            <a:r>
              <a:rPr lang="en-US" altLang="ru-RU" sz="2000" b="1"/>
              <a:t> </a:t>
            </a:r>
            <a:r>
              <a:rPr lang="en-US" altLang="en-US" sz="2000" b="1"/>
              <a:t>открыт</a:t>
            </a:r>
            <a:r>
              <a:rPr lang="en-US" altLang="ru-RU" sz="2000" b="1"/>
              <a:t> 8 </a:t>
            </a:r>
            <a:r>
              <a:rPr lang="en-US" altLang="en-US" sz="2000" b="1"/>
              <a:t>мая</a:t>
            </a:r>
            <a:r>
              <a:rPr lang="en-US" altLang="ru-RU" sz="2000" b="1"/>
              <a:t> 1981 </a:t>
            </a:r>
            <a:r>
              <a:rPr lang="en-US" altLang="en-US" sz="2000" b="1"/>
              <a:t>г</a:t>
            </a:r>
            <a:r>
              <a:rPr lang="en-US" altLang="ru-RU" sz="2000" b="1"/>
              <a:t>.</a:t>
            </a:r>
            <a:r>
              <a:rPr lang="en-US" altLang="en-US" sz="2000" b="1"/>
              <a:t>»</a:t>
            </a:r>
            <a:endParaRPr lang="en-US" altLang="en-US" sz="2000" b="1"/>
          </a:p>
          <a:p>
            <a:r>
              <a:rPr lang="en-US" altLang="en-US" sz="2000" b="1"/>
              <a:t>Как</a:t>
            </a:r>
            <a:r>
              <a:rPr lang="en-US" altLang="ru-RU" sz="2000" b="1"/>
              <a:t> </a:t>
            </a:r>
            <a:r>
              <a:rPr lang="en-US" altLang="en-US" sz="2000" b="1"/>
              <a:t>называется</a:t>
            </a:r>
            <a:r>
              <a:rPr lang="en-US" altLang="ru-RU" sz="2000" b="1"/>
              <a:t> </a:t>
            </a:r>
            <a:r>
              <a:rPr lang="en-US" altLang="en-US" sz="2000" b="1"/>
              <a:t>памятник</a:t>
            </a:r>
            <a:r>
              <a:rPr lang="en-US" altLang="ru-RU" sz="2000" b="1"/>
              <a:t>  </a:t>
            </a:r>
            <a:r>
              <a:rPr lang="en-US" altLang="en-US" sz="2000" b="1"/>
              <a:t>перед</a:t>
            </a:r>
            <a:r>
              <a:rPr lang="en-US" altLang="ru-RU" sz="2000" b="1"/>
              <a:t> </a:t>
            </a:r>
            <a:r>
              <a:rPr lang="en-US" altLang="en-US" sz="2000" b="1"/>
              <a:t>входом</a:t>
            </a:r>
            <a:r>
              <a:rPr lang="en-US" altLang="ru-RU" sz="2000" b="1"/>
              <a:t> </a:t>
            </a:r>
            <a:r>
              <a:rPr lang="en-US" altLang="en-US" sz="2000" b="1"/>
              <a:t>на</a:t>
            </a:r>
            <a:r>
              <a:rPr lang="en-US" altLang="ru-RU" sz="2000" b="1"/>
              <a:t> </a:t>
            </a:r>
            <a:r>
              <a:rPr lang="en-US" altLang="en-US" sz="2000" b="1"/>
              <a:t>старое</a:t>
            </a:r>
            <a:r>
              <a:rPr lang="en-US" altLang="ru-RU" sz="2000" b="1"/>
              <a:t> </a:t>
            </a:r>
            <a:r>
              <a:rPr lang="en-US" altLang="en-US" sz="2000" b="1"/>
              <a:t>городское</a:t>
            </a:r>
            <a:r>
              <a:rPr lang="en-US" altLang="ru-RU" sz="2000" b="1"/>
              <a:t> </a:t>
            </a:r>
            <a:r>
              <a:rPr lang="en-US" altLang="en-US" sz="2000" b="1"/>
              <a:t>кладбище</a:t>
            </a:r>
            <a:r>
              <a:rPr lang="en-US" altLang="ru-RU" sz="2000" b="1"/>
              <a:t>?  </a:t>
            </a:r>
            <a:endParaRPr lang="ru-RU" altLang="en-US" sz="2000" b="1"/>
          </a:p>
        </p:txBody>
      </p:sp>
      <p:pic>
        <p:nvPicPr>
          <p:cNvPr id="3" name="Изображение 2"/>
          <p:cNvPicPr/>
          <p:nvPr/>
        </p:nvPicPr>
        <p:blipFill>
          <a:blip r:embed="rId2"/>
          <a:stretch>
            <a:fillRect/>
          </a:stretch>
        </p:blipFill>
        <p:spPr>
          <a:xfrm>
            <a:off x="2300605" y="2842895"/>
            <a:ext cx="7900035" cy="3410585"/>
          </a:xfrm>
          <a:prstGeom prst="rect">
            <a:avLst/>
          </a:prstGeom>
        </p:spPr>
      </p:pic>
      <p:sp>
        <p:nvSpPr>
          <p:cNvPr id="5" name="Текстовое поле 4"/>
          <p:cNvSpPr txBox="1"/>
          <p:nvPr/>
        </p:nvSpPr>
        <p:spPr>
          <a:xfrm>
            <a:off x="296545" y="3869055"/>
            <a:ext cx="18929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 sz="2000" b="1" u="sng">
                <a:solidFill>
                  <a:srgbClr val="FF3300"/>
                </a:solidFill>
                <a:latin typeface="Arial Black" panose="020B0A04020102020204" charset="0"/>
                <a:cs typeface="Arial Black" panose="020B0A04020102020204" charset="0"/>
              </a:rPr>
              <a:t>Солдатские</a:t>
            </a:r>
            <a:endParaRPr lang="ru-RU" altLang="en-US" sz="2000" b="1" u="sng">
              <a:solidFill>
                <a:srgbClr val="FF3300"/>
              </a:solidFill>
              <a:latin typeface="Arial Black" panose="020B0A04020102020204" charset="0"/>
              <a:cs typeface="Arial Black" panose="020B0A04020102020204" charset="0"/>
            </a:endParaRPr>
          </a:p>
          <a:p>
            <a:r>
              <a:rPr lang="ru-RU" altLang="en-US" sz="2000" b="1" u="sng">
                <a:solidFill>
                  <a:srgbClr val="FF3300"/>
                </a:solidFill>
                <a:latin typeface="Arial Black" panose="020B0A04020102020204" charset="0"/>
                <a:cs typeface="Arial Black" panose="020B0A04020102020204" charset="0"/>
              </a:rPr>
              <a:t>    звёзды</a:t>
            </a:r>
            <a:endParaRPr lang="ru-RU" altLang="en-US" sz="2000" b="1" u="sng">
              <a:solidFill>
                <a:srgbClr val="FF3300"/>
              </a:solidFill>
              <a:latin typeface="Arial Black" panose="020B0A04020102020204" charset="0"/>
              <a:cs typeface="Arial Black" panose="020B0A0402010202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Текстовое поле 1"/>
          <p:cNvSpPr txBox="1"/>
          <p:nvPr/>
        </p:nvSpPr>
        <p:spPr>
          <a:xfrm>
            <a:off x="8510270" y="1134110"/>
            <a:ext cx="3032760" cy="4589780"/>
          </a:xfrm>
          <a:prstGeom prst="rect">
            <a:avLst/>
          </a:prstGeom>
        </p:spPr>
        <p:txBody>
          <a:bodyPr wrap="square">
            <a:no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ru-RU" altLang="en-US" sz="2000" b="1" i="0" u="sng">
                <a:solidFill>
                  <a:srgbClr val="000000"/>
                </a:solidFill>
                <a:latin typeface="Times New Roman" panose="02020603050405020304"/>
                <a:ea typeface="Montserrat"/>
              </a:rPr>
              <a:t>19. </a:t>
            </a:r>
            <a:r>
              <a:rPr lang="en-US" altLang="zh-CN" sz="2000" b="1" i="0" u="sng">
                <a:solidFill>
                  <a:srgbClr val="000000"/>
                </a:solidFill>
                <a:latin typeface="Times New Roman" panose="02020603050405020304"/>
                <a:ea typeface="Montserrat"/>
              </a:rPr>
              <a:t>Как называется улица в Зеленограде в районе Крюково, названная </a:t>
            </a:r>
            <a:r>
              <a:rPr lang="en-US" altLang="zh-CN" sz="2000" b="1" i="0" u="sng">
                <a:solidFill>
                  <a:srgbClr val="0E0E0F"/>
                </a:solidFill>
                <a:latin typeface="Times New Roman" panose="02020603050405020304"/>
                <a:ea typeface="sans-serif"/>
              </a:rPr>
              <a:t>в честь лётчицы - штурмана, нашей землячки, которая родилась в деревне Каменка, погибшей </a:t>
            </a:r>
            <a:r>
              <a:rPr lang="en-US" altLang="zh-CN" sz="2000" b="1" i="0" u="sng">
                <a:solidFill>
                  <a:srgbClr val="000000"/>
                </a:solidFill>
                <a:latin typeface="Times New Roman" panose="02020603050405020304"/>
                <a:ea typeface="Montserrat"/>
              </a:rPr>
              <a:t>во время выполнения боевого задания в годы Великой Отечественной войны?</a:t>
            </a:r>
            <a:endParaRPr lang="en-US" altLang="zh-CN" sz="2000" b="1" i="0" u="sng">
              <a:solidFill>
                <a:srgbClr val="000000"/>
              </a:solidFill>
              <a:latin typeface="Times New Roman" panose="02020603050405020304"/>
              <a:ea typeface="Montserrat"/>
            </a:endParaRPr>
          </a:p>
        </p:txBody>
      </p:sp>
      <p:pic>
        <p:nvPicPr>
          <p:cNvPr id="3" name="Изображение 2"/>
          <p:cNvPicPr/>
          <p:nvPr/>
        </p:nvPicPr>
        <p:blipFill>
          <a:blip r:embed="rId2"/>
          <a:stretch>
            <a:fillRect/>
          </a:stretch>
        </p:blipFill>
        <p:spPr>
          <a:xfrm>
            <a:off x="1689735" y="1393825"/>
            <a:ext cx="3129915" cy="4069715"/>
          </a:xfrm>
          <a:prstGeom prst="rect">
            <a:avLst/>
          </a:prstGeom>
          <a:ln>
            <a:solidFill>
              <a:schemeClr val="tx2">
                <a:lumMod val="50000"/>
              </a:schemeClr>
            </a:solidFill>
          </a:ln>
        </p:spPr>
      </p:pic>
      <p:pic>
        <p:nvPicPr>
          <p:cNvPr id="4" name="Изображение 3"/>
          <p:cNvPicPr/>
          <p:nvPr/>
        </p:nvPicPr>
        <p:blipFill>
          <a:blip r:embed="rId3"/>
          <a:srcRect l="43429" t="10069" r="22075" b="26621"/>
          <a:stretch>
            <a:fillRect/>
          </a:stretch>
        </p:blipFill>
        <p:spPr>
          <a:xfrm>
            <a:off x="5084445" y="1393190"/>
            <a:ext cx="3354070" cy="4070350"/>
          </a:xfrm>
          <a:prstGeom prst="rect">
            <a:avLst/>
          </a:prstGeom>
          <a:ln>
            <a:solidFill>
              <a:srgbClr val="CC33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Текстовое поле 1"/>
          <p:cNvSpPr txBox="1"/>
          <p:nvPr/>
        </p:nvSpPr>
        <p:spPr>
          <a:xfrm>
            <a:off x="1058545" y="1120140"/>
            <a:ext cx="11507470" cy="46037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ru-RU" altLang="en-US" sz="2400" b="1" i="0" u="sng">
                <a:solidFill>
                  <a:srgbClr val="000000"/>
                </a:solidFill>
                <a:latin typeface="Times New Roman" panose="02020603050405020304"/>
                <a:ea typeface="sans-serif"/>
              </a:rPr>
              <a:t>20. </a:t>
            </a:r>
            <a:r>
              <a:rPr lang="en-US" altLang="zh-CN" sz="2400" b="1" i="0" u="sng">
                <a:solidFill>
                  <a:srgbClr val="000000"/>
                </a:solidFill>
                <a:latin typeface="Times New Roman" panose="02020603050405020304"/>
                <a:ea typeface="sans-serif"/>
              </a:rPr>
              <a:t>Что изображено в нижней, красной части флага и герба нашего города?</a:t>
            </a:r>
            <a:r>
              <a:rPr lang="en-US" altLang="zh-CN" sz="2400" b="1" i="0">
                <a:solidFill>
                  <a:srgbClr val="000000"/>
                </a:solidFill>
                <a:latin typeface="Times New Roman" panose="02020603050405020304"/>
                <a:ea typeface="sans-serif"/>
              </a:rPr>
              <a:t> </a:t>
            </a:r>
            <a:endParaRPr lang="en-US" altLang="zh-CN" sz="2400" b="1" i="0">
              <a:solidFill>
                <a:srgbClr val="000000"/>
              </a:solidFill>
              <a:latin typeface="Times New Roman" panose="02020603050405020304"/>
              <a:ea typeface="sans-serif"/>
            </a:endParaRPr>
          </a:p>
        </p:txBody>
      </p:sp>
      <p:pic>
        <p:nvPicPr>
          <p:cNvPr id="3" name="Изображение 2"/>
          <p:cNvPicPr/>
          <p:nvPr/>
        </p:nvPicPr>
        <p:blipFill>
          <a:blip r:embed="rId2"/>
          <a:stretch>
            <a:fillRect/>
          </a:stretch>
        </p:blipFill>
        <p:spPr>
          <a:xfrm>
            <a:off x="1372870" y="1972945"/>
            <a:ext cx="3983355" cy="4089400"/>
          </a:xfrm>
          <a:prstGeom prst="rect">
            <a:avLst/>
          </a:prstGeom>
          <a:ln>
            <a:solidFill>
              <a:srgbClr val="FF3300"/>
            </a:solidFill>
          </a:ln>
        </p:spPr>
      </p:pic>
      <p:pic>
        <p:nvPicPr>
          <p:cNvPr id="4" name="Изображение 3"/>
          <p:cNvPicPr/>
          <p:nvPr/>
        </p:nvPicPr>
        <p:blipFill>
          <a:blip r:embed="rId3"/>
          <a:stretch>
            <a:fillRect/>
          </a:stretch>
        </p:blipFill>
        <p:spPr>
          <a:xfrm>
            <a:off x="5902960" y="2159635"/>
            <a:ext cx="5382260" cy="3271520"/>
          </a:xfrm>
          <a:prstGeom prst="rect">
            <a:avLst/>
          </a:prstGeom>
          <a:ln>
            <a:solidFill>
              <a:schemeClr val="accent4">
                <a:lumMod val="5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Изображение 3"/>
          <p:cNvPicPr/>
          <p:nvPr/>
        </p:nvPicPr>
        <p:blipFill>
          <a:blip r:embed="rId1"/>
          <a:stretch>
            <a:fillRect/>
          </a:stretch>
        </p:blipFill>
        <p:spPr>
          <a:xfrm>
            <a:off x="-635" y="0"/>
            <a:ext cx="12112625" cy="662876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Изображение 3"/>
          <p:cNvPicPr/>
          <p:nvPr/>
        </p:nvPicPr>
        <p:blipFill>
          <a:blip r:embed="rId1"/>
          <a:stretch>
            <a:fillRect/>
          </a:stretch>
        </p:blipFill>
        <p:spPr>
          <a:xfrm>
            <a:off x="116205" y="-635"/>
            <a:ext cx="12075795" cy="685863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Текстовое поле 1"/>
          <p:cNvSpPr txBox="1"/>
          <p:nvPr/>
        </p:nvSpPr>
        <p:spPr>
          <a:xfrm>
            <a:off x="1602740" y="1111250"/>
            <a:ext cx="10130155" cy="52197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ru-RU" altLang="en-US" sz="2800" b="1" i="0" u="sng">
                <a:solidFill>
                  <a:srgbClr val="000000"/>
                </a:solidFill>
                <a:latin typeface="Times New Roman" panose="02020603050405020304"/>
                <a:ea typeface="SimSun" panose="02010600030101010101" pitchFamily="2" charset="-122"/>
              </a:rPr>
              <a:t>1. </a:t>
            </a:r>
            <a:r>
              <a:rPr lang="en-US" altLang="zh-CN" sz="2800" b="1" i="0" u="sng">
                <a:solidFill>
                  <a:srgbClr val="000000"/>
                </a:solidFill>
                <a:latin typeface="Times New Roman" panose="02020603050405020304"/>
                <a:ea typeface="SimSun" panose="02010600030101010101" pitchFamily="2" charset="-122"/>
              </a:rPr>
              <a:t>В каком году  началась Великая Отечественная война?</a:t>
            </a:r>
            <a:endParaRPr lang="en-US" altLang="zh-CN" sz="2800" b="1" i="0" u="sng">
              <a:solidFill>
                <a:srgbClr val="000000"/>
              </a:solidFill>
              <a:latin typeface="Times New Roman" panose="02020603050405020304"/>
              <a:ea typeface="SimSun" panose="02010600030101010101" pitchFamily="2" charset="-122"/>
            </a:endParaRPr>
          </a:p>
        </p:txBody>
      </p:sp>
      <p:pic>
        <p:nvPicPr>
          <p:cNvPr id="5" name="Изображение 4"/>
          <p:cNvPicPr/>
          <p:nvPr/>
        </p:nvPicPr>
        <p:blipFill>
          <a:blip r:embed="rId2"/>
          <a:stretch>
            <a:fillRect/>
          </a:stretch>
        </p:blipFill>
        <p:spPr>
          <a:xfrm>
            <a:off x="2688590" y="1830070"/>
            <a:ext cx="6379845" cy="4067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Текстовое поле 1"/>
          <p:cNvSpPr txBox="1"/>
          <p:nvPr/>
        </p:nvSpPr>
        <p:spPr>
          <a:xfrm>
            <a:off x="2930525" y="1085850"/>
            <a:ext cx="7105650" cy="70675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ru-RU" altLang="en-US" sz="4000" i="0" u="sng">
                <a:solidFill>
                  <a:srgbClr val="000000"/>
                </a:solidFill>
                <a:latin typeface="Times New Roman" panose="02020603050405020304"/>
                <a:ea typeface="SimSun" panose="02010600030101010101" pitchFamily="2" charset="-122"/>
              </a:rPr>
              <a:t>2. </a:t>
            </a:r>
            <a:r>
              <a:rPr lang="en-US" altLang="zh-CN" sz="4000" i="0" u="sng">
                <a:solidFill>
                  <a:srgbClr val="000000"/>
                </a:solidFill>
                <a:latin typeface="Times New Roman" panose="02020603050405020304"/>
                <a:ea typeface="SimSun" panose="02010600030101010101" pitchFamily="2" charset="-122"/>
              </a:rPr>
              <a:t>Кто напал на нашу страну?</a:t>
            </a:r>
            <a:endParaRPr lang="en-US" altLang="zh-CN" sz="4000" i="0" u="sng">
              <a:solidFill>
                <a:srgbClr val="000000"/>
              </a:solidFill>
              <a:latin typeface="Times New Roman" panose="02020603050405020304"/>
              <a:ea typeface="SimSun" panose="02010600030101010101" pitchFamily="2" charset="-122"/>
            </a:endParaRPr>
          </a:p>
        </p:txBody>
      </p:sp>
      <p:pic>
        <p:nvPicPr>
          <p:cNvPr id="4" name="Изображение 3"/>
          <p:cNvPicPr/>
          <p:nvPr/>
        </p:nvPicPr>
        <p:blipFill>
          <a:blip r:embed="rId2"/>
          <a:srcRect t="5246" r="-399"/>
          <a:stretch>
            <a:fillRect/>
          </a:stretch>
        </p:blipFill>
        <p:spPr>
          <a:xfrm>
            <a:off x="5922010" y="2068830"/>
            <a:ext cx="5368925" cy="370459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</p:pic>
      <p:pic>
        <p:nvPicPr>
          <p:cNvPr id="5" name="Изображение 4"/>
          <p:cNvPicPr/>
          <p:nvPr/>
        </p:nvPicPr>
        <p:blipFill>
          <a:blip r:embed="rId3"/>
          <a:srcRect l="7038" r="9322" b="9227"/>
          <a:stretch>
            <a:fillRect/>
          </a:stretch>
        </p:blipFill>
        <p:spPr>
          <a:xfrm>
            <a:off x="539750" y="2068830"/>
            <a:ext cx="4859655" cy="3704590"/>
          </a:xfrm>
          <a:prstGeom prst="rect">
            <a:avLst/>
          </a:prstGeom>
          <a:ln>
            <a:solidFill>
              <a:schemeClr val="accent2">
                <a:lumMod val="5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Текстовое поле 1"/>
          <p:cNvSpPr txBox="1"/>
          <p:nvPr/>
        </p:nvSpPr>
        <p:spPr>
          <a:xfrm>
            <a:off x="1497965" y="1360805"/>
            <a:ext cx="10490200" cy="645160"/>
          </a:xfrm>
          <a:prstGeom prst="rect">
            <a:avLst/>
          </a:prstGeom>
        </p:spPr>
        <p:txBody>
          <a:bodyPr wrap="square">
            <a:spAutoFit/>
          </a:bodyPr>
          <a:p>
            <a:pPr algn="l" defTabSz="266700"/>
            <a:r>
              <a:rPr lang="ru-RU" altLang="en-US" sz="3600" b="1" i="0" u="sng">
                <a:solidFill>
                  <a:srgbClr val="000000"/>
                </a:solidFill>
                <a:latin typeface="Times New Roman" panose="02020603050405020304"/>
                <a:ea typeface="SimSun" panose="02010600030101010101" pitchFamily="2" charset="-122"/>
              </a:rPr>
              <a:t>3</a:t>
            </a:r>
            <a:r>
              <a:rPr lang="en-US" altLang="zh-CN" sz="3600" b="1" i="0" u="sng">
                <a:solidFill>
                  <a:srgbClr val="000000"/>
                </a:solidFill>
                <a:latin typeface="Times New Roman" panose="02020603050405020304"/>
                <a:ea typeface="SimSun" panose="02010600030101010101" pitchFamily="2" charset="-122"/>
              </a:rPr>
              <a:t>. Как называлась наша страна в годы войны?</a:t>
            </a:r>
            <a:endParaRPr lang="en-US" altLang="zh-CN" sz="3600" b="1" i="0" u="sng">
              <a:solidFill>
                <a:srgbClr val="000000"/>
              </a:solidFill>
              <a:latin typeface="Times New Roman" panose="02020603050405020304"/>
              <a:ea typeface="SimSun" panose="02010600030101010101" pitchFamily="2" charset="-122"/>
            </a:endParaRPr>
          </a:p>
        </p:txBody>
      </p:sp>
      <p:pic>
        <p:nvPicPr>
          <p:cNvPr id="3" name="Изображение 2"/>
          <p:cNvPicPr/>
          <p:nvPr/>
        </p:nvPicPr>
        <p:blipFill>
          <a:blip r:embed="rId2"/>
          <a:stretch>
            <a:fillRect/>
          </a:stretch>
        </p:blipFill>
        <p:spPr>
          <a:xfrm>
            <a:off x="3003550" y="2143125"/>
            <a:ext cx="6005830" cy="4152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Текстовое поле 1"/>
          <p:cNvSpPr txBox="1"/>
          <p:nvPr/>
        </p:nvSpPr>
        <p:spPr>
          <a:xfrm>
            <a:off x="1561465" y="1146810"/>
            <a:ext cx="11361420" cy="1092200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ru-RU" altLang="en-US" sz="2800" b="1" i="0" u="sng">
                <a:solidFill>
                  <a:srgbClr val="333333"/>
                </a:solidFill>
                <a:latin typeface="Times New Roman" panose="02020603050405020304"/>
                <a:ea typeface="Arial" panose="020B0604020202020204"/>
              </a:rPr>
              <a:t>4.</a:t>
            </a:r>
            <a:r>
              <a:rPr lang="en-US" altLang="zh-CN" sz="2800" b="1" i="0" u="sng">
                <a:solidFill>
                  <a:srgbClr val="333333"/>
                </a:solidFill>
                <a:latin typeface="Times New Roman" panose="02020603050405020304"/>
                <a:ea typeface="Arial" panose="020B0604020202020204"/>
              </a:rPr>
              <a:t>Почему Зеленоград называют </a:t>
            </a:r>
            <a:r>
              <a:rPr lang="ru-RU" altLang="en-US" sz="2800" b="1" i="0" u="sng">
                <a:solidFill>
                  <a:srgbClr val="333333"/>
                </a:solidFill>
                <a:latin typeface="Times New Roman" panose="02020603050405020304"/>
                <a:ea typeface="Arial" panose="020B0604020202020204"/>
              </a:rPr>
              <a:t>«Ж</a:t>
            </a:r>
            <a:r>
              <a:rPr lang="en-US" altLang="zh-CN" sz="2800" b="1" i="0" u="sng">
                <a:solidFill>
                  <a:srgbClr val="333333"/>
                </a:solidFill>
                <a:latin typeface="Times New Roman" panose="02020603050405020304"/>
                <a:ea typeface="Arial" panose="020B0604020202020204"/>
              </a:rPr>
              <a:t>ивым памятником» </a:t>
            </a:r>
            <a:r>
              <a:rPr lang="ru-RU" altLang="en-US" sz="2800" b="1" i="0" u="sng">
                <a:solidFill>
                  <a:srgbClr val="333333"/>
                </a:solidFill>
                <a:latin typeface="Times New Roman" panose="02020603050405020304"/>
                <a:ea typeface="Arial" panose="020B0604020202020204"/>
              </a:rPr>
              <a:t>воинам,</a:t>
            </a:r>
            <a:endParaRPr lang="ru-RU" altLang="en-US" sz="2800" b="1" i="0" u="sng">
              <a:solidFill>
                <a:srgbClr val="333333"/>
              </a:solidFill>
              <a:latin typeface="Times New Roman" panose="02020603050405020304"/>
              <a:ea typeface="Arial" panose="020B0604020202020204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ru-RU" altLang="en-US" sz="2800" b="1" i="0">
                <a:solidFill>
                  <a:srgbClr val="333333"/>
                </a:solidFill>
                <a:latin typeface="Times New Roman" panose="02020603050405020304"/>
                <a:ea typeface="Arial" panose="020B0604020202020204"/>
              </a:rPr>
              <a:t>                                </a:t>
            </a:r>
            <a:r>
              <a:rPr lang="en-US" altLang="zh-CN" sz="2800" b="1" i="0" u="sng">
                <a:solidFill>
                  <a:srgbClr val="333333"/>
                </a:solidFill>
                <a:latin typeface="Times New Roman" panose="02020603050405020304"/>
                <a:ea typeface="Arial" panose="020B0604020202020204"/>
              </a:rPr>
              <a:t>отстоявшим Москву?</a:t>
            </a:r>
            <a:endParaRPr lang="en-US" altLang="zh-CN" sz="2800" b="1" i="0" u="sng">
              <a:solidFill>
                <a:srgbClr val="333333"/>
              </a:solidFill>
              <a:latin typeface="Times New Roman" panose="02020603050405020304"/>
              <a:ea typeface="Arial" panose="020B0604020202020204"/>
            </a:endParaRPr>
          </a:p>
        </p:txBody>
      </p:sp>
      <p:pic>
        <p:nvPicPr>
          <p:cNvPr id="3" name="Изображение 2"/>
          <p:cNvPicPr/>
          <p:nvPr/>
        </p:nvPicPr>
        <p:blipFill>
          <a:blip r:embed="rId2"/>
          <a:stretch>
            <a:fillRect/>
          </a:stretch>
        </p:blipFill>
        <p:spPr>
          <a:xfrm>
            <a:off x="882015" y="2239010"/>
            <a:ext cx="4923790" cy="3905250"/>
          </a:xfrm>
          <a:prstGeom prst="rect">
            <a:avLst/>
          </a:prstGeom>
          <a:ln>
            <a:solidFill>
              <a:schemeClr val="tx2">
                <a:lumMod val="75000"/>
              </a:schemeClr>
            </a:solidFill>
          </a:ln>
        </p:spPr>
      </p:pic>
      <p:pic>
        <p:nvPicPr>
          <p:cNvPr id="5" name="Изображение 4"/>
          <p:cNvPicPr/>
          <p:nvPr/>
        </p:nvPicPr>
        <p:blipFill>
          <a:blip r:embed="rId3"/>
          <a:stretch>
            <a:fillRect/>
          </a:stretch>
        </p:blipFill>
        <p:spPr>
          <a:xfrm>
            <a:off x="6307455" y="2239010"/>
            <a:ext cx="4947285" cy="3788410"/>
          </a:xfrm>
          <a:prstGeom prst="rect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Текстовое поле 1"/>
          <p:cNvSpPr txBox="1"/>
          <p:nvPr/>
        </p:nvSpPr>
        <p:spPr>
          <a:xfrm>
            <a:off x="1509395" y="665480"/>
            <a:ext cx="1089025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ru-RU" altLang="en-US" sz="2800" b="1"/>
              <a:t>5. </a:t>
            </a:r>
            <a:r>
              <a:rPr lang="en-US" altLang="en-US" sz="2800" b="1" u="sng"/>
              <a:t>Как</a:t>
            </a:r>
            <a:r>
              <a:rPr lang="en-US" altLang="ru-RU" sz="2800" b="1" u="sng"/>
              <a:t> </a:t>
            </a:r>
            <a:r>
              <a:rPr lang="en-US" altLang="en-US" sz="2800" b="1" u="sng"/>
              <a:t>называлась</a:t>
            </a:r>
            <a:r>
              <a:rPr lang="en-US" altLang="ru-RU" sz="2800" b="1" u="sng"/>
              <a:t> </a:t>
            </a:r>
            <a:r>
              <a:rPr lang="en-US" altLang="en-US" sz="2800" b="1" u="sng"/>
              <a:t>первая</a:t>
            </a:r>
            <a:r>
              <a:rPr lang="en-US" altLang="ru-RU" sz="2800" b="1" u="sng"/>
              <a:t> </a:t>
            </a:r>
            <a:r>
              <a:rPr lang="en-US" altLang="en-US" sz="2800" b="1" u="sng"/>
              <a:t>серьёзная</a:t>
            </a:r>
            <a:r>
              <a:rPr lang="en-US" altLang="ru-RU" sz="2800" b="1" u="sng"/>
              <a:t> </a:t>
            </a:r>
            <a:r>
              <a:rPr lang="en-US" altLang="en-US" sz="2800" b="1" u="sng"/>
              <a:t>и</a:t>
            </a:r>
            <a:r>
              <a:rPr lang="en-US" altLang="ru-RU" sz="2800" b="1" u="sng"/>
              <a:t> </a:t>
            </a:r>
            <a:r>
              <a:rPr lang="en-US" altLang="en-US" sz="2800" b="1" u="sng"/>
              <a:t>решающая</a:t>
            </a:r>
            <a:r>
              <a:rPr lang="en-US" altLang="ru-RU" sz="2800" b="1" u="sng"/>
              <a:t> </a:t>
            </a:r>
            <a:r>
              <a:rPr lang="en-US" altLang="en-US" sz="2800" b="1" u="sng"/>
              <a:t>битва</a:t>
            </a:r>
            <a:r>
              <a:rPr lang="en-US" altLang="ru-RU" sz="2800" b="1" u="sng"/>
              <a:t> </a:t>
            </a:r>
            <a:r>
              <a:rPr lang="en-US" altLang="en-US" sz="2800" b="1" u="sng"/>
              <a:t>ВОВ</a:t>
            </a:r>
            <a:r>
              <a:rPr lang="en-US" altLang="ru-RU" sz="2800" b="1" u="sng"/>
              <a:t>, </a:t>
            </a:r>
            <a:r>
              <a:rPr lang="en-US" altLang="en-US" sz="2800" b="1" u="sng"/>
              <a:t>которая</a:t>
            </a:r>
            <a:r>
              <a:rPr lang="ru-RU" altLang="en-US" sz="2800" b="1" u="sng"/>
              <a:t> </a:t>
            </a:r>
            <a:r>
              <a:rPr lang="en-US" altLang="en-US" sz="2800" b="1" u="sng"/>
              <a:t>разрушила</a:t>
            </a:r>
            <a:r>
              <a:rPr lang="en-US" altLang="ru-RU" sz="2800" b="1" u="sng"/>
              <a:t> </a:t>
            </a:r>
            <a:r>
              <a:rPr lang="en-US" altLang="en-US" sz="2800" b="1" u="sng"/>
              <a:t>планы</a:t>
            </a:r>
            <a:r>
              <a:rPr lang="en-US" altLang="ru-RU" sz="2800" b="1" u="sng"/>
              <a:t> </a:t>
            </a:r>
            <a:r>
              <a:rPr lang="en-US" altLang="en-US" sz="2800" b="1" u="sng"/>
              <a:t>Гитлера</a:t>
            </a:r>
            <a:r>
              <a:rPr lang="ru-RU" altLang="en-US" sz="2800" b="1" u="sng"/>
              <a:t> </a:t>
            </a:r>
            <a:r>
              <a:rPr lang="en-US" altLang="en-US" sz="2800" b="1" u="sng"/>
              <a:t>по</a:t>
            </a:r>
            <a:r>
              <a:rPr lang="en-US" altLang="ru-RU" sz="2800" b="1" u="sng"/>
              <a:t> </a:t>
            </a:r>
            <a:r>
              <a:rPr lang="en-US" altLang="en-US" sz="2800" b="1" u="sng"/>
              <a:t>захвату</a:t>
            </a:r>
            <a:r>
              <a:rPr lang="en-US" altLang="ru-RU" sz="2800" b="1" u="sng"/>
              <a:t> </a:t>
            </a:r>
            <a:r>
              <a:rPr lang="en-US" altLang="en-US" sz="2800" b="1" u="sng"/>
              <a:t>СССР</a:t>
            </a:r>
            <a:r>
              <a:rPr lang="en-US" altLang="ru-RU" sz="2800" b="1" u="sng"/>
              <a:t> </a:t>
            </a:r>
            <a:r>
              <a:rPr lang="en-US" altLang="en-US" sz="2800" b="1" u="sng"/>
              <a:t>за</a:t>
            </a:r>
            <a:r>
              <a:rPr lang="en-US" altLang="ru-RU" sz="2800" b="1" u="sng"/>
              <a:t> 12 </a:t>
            </a:r>
            <a:r>
              <a:rPr lang="en-US" altLang="en-US" sz="2800" b="1" u="sng"/>
              <a:t>недель</a:t>
            </a:r>
            <a:r>
              <a:rPr lang="en-US" altLang="ru-RU" sz="2800" b="1" u="sng"/>
              <a:t>?</a:t>
            </a:r>
            <a:endParaRPr lang="ru-RU" altLang="en-US" sz="2800" b="1" u="sng"/>
          </a:p>
        </p:txBody>
      </p:sp>
      <p:pic>
        <p:nvPicPr>
          <p:cNvPr id="4" name="Изображение 3"/>
          <p:cNvPicPr/>
          <p:nvPr/>
        </p:nvPicPr>
        <p:blipFill>
          <a:blip r:embed="rId2"/>
          <a:stretch>
            <a:fillRect/>
          </a:stretch>
        </p:blipFill>
        <p:spPr>
          <a:xfrm>
            <a:off x="2416810" y="1957705"/>
            <a:ext cx="7167880" cy="39592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微软雅黑"/>
        <a:ea typeface=""/>
        <a:cs typeface=""/>
        <a:font script="Jpan" typeface="游ゴシック Light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微软雅黑"/>
        <a:ea typeface=""/>
        <a:cs typeface=""/>
        <a:font script="Jpan" typeface="游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3623</Words>
  <Application>WPS Presentation</Application>
  <PresentationFormat>宽屏</PresentationFormat>
  <Paragraphs>66</Paragraphs>
  <Slides>25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25</vt:i4>
      </vt:variant>
    </vt:vector>
  </HeadingPairs>
  <TitlesOfParts>
    <vt:vector size="40" baseType="lpstr">
      <vt:lpstr>Arial</vt:lpstr>
      <vt:lpstr>SimSun</vt:lpstr>
      <vt:lpstr>Wingdings</vt:lpstr>
      <vt:lpstr>Calibri Light</vt:lpstr>
      <vt:lpstr>Times New Roman</vt:lpstr>
      <vt:lpstr>Times New Roman</vt:lpstr>
      <vt:lpstr>Arial</vt:lpstr>
      <vt:lpstr>Microsoft YaHei</vt:lpstr>
      <vt:lpstr>Arial Unicode MS</vt:lpstr>
      <vt:lpstr>Calibri</vt:lpstr>
      <vt:lpstr>Arial Black</vt:lpstr>
      <vt:lpstr>Montserrat</vt:lpstr>
      <vt:lpstr>Segoe Print</vt:lpstr>
      <vt:lpstr>sans-serif</vt:lpstr>
      <vt:lpstr>Office Theme</vt:lpstr>
      <vt:lpstr>Зеленоград - город героев!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Пользователь</dc:creator>
  <cp:lastModifiedBy>Пользователь</cp:lastModifiedBy>
  <cp:revision>23</cp:revision>
  <dcterms:created xsi:type="dcterms:W3CDTF">2025-03-29T19:37:00Z</dcterms:created>
  <dcterms:modified xsi:type="dcterms:W3CDTF">2025-03-30T10:36:52Z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1049-12.2.0.20326</vt:lpwstr>
  </property>
  <property fmtid="{D5CDD505-2E9C-101B-9397-08002B2CF9AE}" pid="3" name="ICV">
    <vt:lpwstr>FE386188148D40C29359E5523535A203_11</vt:lpwstr>
  </property>
</Properties>
</file>