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9" r:id="rId2"/>
    <p:sldId id="379" r:id="rId3"/>
    <p:sldId id="366" r:id="rId4"/>
    <p:sldId id="367" r:id="rId5"/>
    <p:sldId id="389" r:id="rId6"/>
    <p:sldId id="390" r:id="rId7"/>
    <p:sldId id="391" r:id="rId8"/>
    <p:sldId id="350" r:id="rId9"/>
    <p:sldId id="352" r:id="rId10"/>
    <p:sldId id="353" r:id="rId11"/>
    <p:sldId id="356" r:id="rId12"/>
    <p:sldId id="357" r:id="rId13"/>
    <p:sldId id="384" r:id="rId14"/>
    <p:sldId id="386" r:id="rId15"/>
    <p:sldId id="388" r:id="rId16"/>
    <p:sldId id="380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E42A3A3-A720-4227-843A-3BC1BA604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2B644B-073D-4C65-929E-CBA9860922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D0769F-5B3A-42E7-B194-30AFF163F91F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DA2CD79-1B97-46BB-A767-359A1900E0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5B85481-CBC8-4436-841D-658EC57FD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7BFF0-C2DB-4486-94E0-591768BB53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A4F78-BF20-4076-BDD2-7CAF7C07B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39CAA7-FFFD-4B37-A190-BE8A41D01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E1B3BAB-2C1D-4B18-916A-07EEC1861E2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91CA0BF4-9477-41B1-B691-82145BF4B0A7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872ED1F7-EB19-4F6F-85B0-63617E771F03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6B13FF60-14D1-436C-B32E-A3BD4CF307CD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24028EE0-03CD-4232-BB7E-D50F6C567B30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E3F69DB9-12C4-42B2-BFDF-B94A409B5D84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961460AB-252F-47BE-9312-C8EC2A26EC55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23CF21A-3B72-46EF-8CD2-4C1694D7656F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43152185-3BCD-4F99-90D0-989CF01B7AB5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7C50B84B-74C6-432A-A6B2-08DEE3D9391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9332886E-50B0-4391-86EE-0A2712E94372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B49EF46-BC69-4FAA-BC05-EDAF9907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94A6-B6B0-44DF-936F-07FDFF647EC4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10A7F6B-45D9-4B3A-98EC-1A06B535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E19B140-7A9F-4D69-9448-1B4FFA43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4E79-3F06-41FC-9F4C-96028AC26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4218-FD5B-49F3-B274-04331DFF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D516-0C70-45F2-AAC4-F0A2BFF0712E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B37B1-F6B0-4332-9EBA-63D7ED71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591F2-6E72-4963-9067-45E30E03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9D06-E5BA-4CC2-877C-645BB69B9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8C20A2-1D21-468B-ABC2-176969C74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5E5DF-0008-4FB5-B2F8-7DB257E8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84CF6D-6949-466D-B4C7-25378E7F51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096E-275F-42E9-8F84-67F2A329458D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86D5E-0CC1-453A-A0B8-5A789A75DC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12523B-7FB0-4A6D-9761-DB53F013E5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8D5A-30E4-4FF8-A587-9354C8400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4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CC74-FABC-4A53-B4E1-61794E9C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ABFD-0E76-4E16-9C64-799433974C07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1D3DA-82FE-48D0-B0CD-938C6135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4A54-8266-4A8F-A7E7-08ECE0D8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97DA-06CD-420D-8B79-BFF66894B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5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17E1E-B9E5-46E1-A434-B11443134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A708A-48F1-400C-9996-566E54D8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F42B47-18A8-44E5-92BA-941F0F52FE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ADB1-FEA0-4BBE-A1C7-3C3263250069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DF1CAB-03E0-478E-8C66-E9CD28D335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1E7D2-FF74-4C57-89E0-F6C114F10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1ACE-6185-4F31-A887-DEF80DAC1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0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31CE7A-3C8D-46B1-83D7-56274F65E6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E938-6B0A-4E21-94BD-9404C6281C3B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2DADC8-C7DB-42B6-B50E-EA321926DE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1FFEF0-EFE9-49AF-AC9E-411D267B01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A86A-4C78-4FC8-BD6B-97EC0D166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1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2020-E174-420E-AA45-663FFFFB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5D71-68FD-4003-9FAF-2D23FFEFCDEC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83AEC-B2F5-4734-A92C-19D8EF5B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F633-D5BF-4A3C-8BB3-18246A35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AD06-7A19-41C4-9671-212EA3DB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4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5E92-918C-4014-AE22-F1782C98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DE4B-5A76-418D-83BF-1307FC0F7F69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3530-6709-4C35-A0AD-612A33D4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207AF-F0FE-47D6-B593-43E3529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7508-5093-4C1C-B238-CF34EBF69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EC63C-6D3F-4978-BC4E-65F92917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ECB3-3C3E-4BCB-ABA6-C038E0B98B73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3A3A-D784-4B43-A341-63672033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5A0D-6777-4FA2-9F34-97858178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8B3D-F0F9-426B-ADDE-1F96C561E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A181B-0F7F-4648-94A9-E967FFBD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6135-607D-465B-8850-C8F181202956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FEDB-01E2-4805-BD29-D1178804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5C32-4664-4AB6-8C6A-A2A29681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3202-2D8B-47CB-97BE-FFE08AD79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8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66F5BD-1D15-4807-906F-710F21B2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9F50-E9D1-484B-9321-747D190B1A75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17BE55-14DC-4451-8853-D0A7E23F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763104-DD21-4376-9D1A-BA3F71B2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0268-BEB8-41E6-9F44-DDE18ACE2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8AD90B-C6F0-4F64-8B67-0A071F01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9F2E-02FC-484E-954E-DBCDA59FC50A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9E2488-3D69-40A4-A566-E9F5CBF5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25EAC-307F-4417-9F36-004F3DAD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E94C-6739-4397-9F65-BE6A0A1B1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0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2015C9-7EDB-4F53-A308-666FE2B8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1886-CFEB-4C34-8143-72C2A3641AFF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02831A-DB75-4E14-88BA-AE30240F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D678A5-29CB-407B-953F-869E4804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0A3F-4974-45B0-9D19-872FF108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2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9F448F-18A8-487E-925D-BE50BD10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2B4A-BE45-48B9-81E0-70C9129C78F9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A0C61B-6F86-488D-91F4-FF21D854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4E53F1-B289-49F5-86A9-C0C46C08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12FE-7821-4C02-98CA-2A137B6CD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4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6B9D7D-E040-4BCC-B2BB-39E1EEA6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2342-85F0-4BFA-8EF2-B75CA78B916F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47DDE9-83C1-4511-9E55-E729A8D6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A25BC-3FE8-4E88-94E4-CACE1B09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DA8-991B-47EE-98FE-273D116E7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1369A9-38D0-46F2-998B-8D0F60E9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7265-CEBE-4F9F-8E9D-802CF973B973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13CD2F-0A3A-455E-A581-CD9BA5D8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23DB8-0C20-42FC-9609-8D13FA2D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A9C0-9CA0-4AC9-8D73-E5A3BD2A2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4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485A77FA-AA6C-438E-BE59-08572402E8E5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A090FF-E65D-40FD-9019-FA63E45663E9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7206B5-A8AD-40F0-8A75-AB517A2489CC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1968A811-2E77-471B-B044-14D0FF80E0F4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1D178EA-E203-4F89-8959-B943B46EE309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7309022-99D5-4CC9-9DE5-C7745CCF7199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0BBA30CB-6548-4EAF-8A11-7818D3E3F7E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42E307FD-0AEF-4E70-9D76-AA780980E44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B704BCC-5AEA-46A6-85E7-6374F283D2AB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7389C3F-EA88-472D-B9C3-A62B765296D5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1EA5ADF-1322-49E9-964F-17D5E99897B3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5263551-4D6D-40C7-842D-D18F0960BC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7C829F8-DF99-43BD-BFB3-6FB92EC71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48943-2D97-4FF0-B7DD-27EBDCD36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620302-AD3C-415B-83AE-CE2F783DD4D8}" type="datetimeFigureOut">
              <a:rPr lang="ru-RU"/>
              <a:pPr>
                <a:defRPr/>
              </a:pPr>
              <a:t>27.02.2025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7B53-C042-41DD-89D9-B3E8FE09F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1E66-E3A3-452C-9223-69A857D1A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E959B14-E5AF-4C80-A870-793A84B4A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41" r:id="rId11"/>
    <p:sldLayoutId id="2147483936" r:id="rId12"/>
    <p:sldLayoutId id="2147483942" r:id="rId13"/>
    <p:sldLayoutId id="2147483937" r:id="rId14"/>
    <p:sldLayoutId id="2147483938" r:id="rId15"/>
    <p:sldLayoutId id="214748393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457210E8-5393-4D16-87D5-EEEB85AA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1038" y="365125"/>
            <a:ext cx="11514138" cy="1320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dirty="0"/>
              <a:t>Роль пейзажа в рассказе </a:t>
            </a:r>
            <a:br>
              <a:rPr lang="en-US" altLang="ru-RU" dirty="0"/>
            </a:br>
            <a:r>
              <a:rPr lang="ru-RU" altLang="ru-RU" dirty="0"/>
              <a:t>Ивана Сергеевича Тургенева </a:t>
            </a:r>
            <a:br>
              <a:rPr lang="en-US" altLang="ru-RU" dirty="0"/>
            </a:br>
            <a:r>
              <a:rPr lang="ru-RU" altLang="ru-RU" dirty="0"/>
              <a:t>«</a:t>
            </a:r>
            <a:r>
              <a:rPr lang="ru-RU" altLang="ru-RU" dirty="0" err="1"/>
              <a:t>Бежин</a:t>
            </a:r>
            <a:r>
              <a:rPr lang="ru-RU" altLang="ru-RU" dirty="0"/>
              <a:t> луг»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340424-87C5-41C5-A206-EAC3907E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2160588"/>
            <a:ext cx="8394700" cy="4052887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подготовила учитель русского языка и литературы ГБОУ Школа № 1355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г.Москвы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Михова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Марина Алексеевна</a:t>
            </a:r>
          </a:p>
          <a:p>
            <a:pPr algn="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63C01D31-CBE2-4625-BC68-5D8E3588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3" y="284163"/>
            <a:ext cx="6315075" cy="849312"/>
          </a:xfrm>
        </p:spPr>
        <p:txBody>
          <a:bodyPr/>
          <a:lstStyle/>
          <a:p>
            <a:pPr eaLnBrk="1" hangingPunct="1"/>
            <a:r>
              <a:rPr lang="ru-RU" altLang="ru-RU"/>
              <a:t>Июльский день</a:t>
            </a:r>
          </a:p>
        </p:txBody>
      </p:sp>
      <p:pic>
        <p:nvPicPr>
          <p:cNvPr id="15363" name="Рисунок 3">
            <a:extLst>
              <a:ext uri="{FF2B5EF4-FFF2-40B4-BE49-F238E27FC236}">
                <a16:creationId xmlns:a16="http://schemas.microsoft.com/office/drawing/2014/main" id="{130FA818-5BDA-43C9-A7CE-25762DA4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9875"/>
            <a:ext cx="779145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6">
            <a:extLst>
              <a:ext uri="{FF2B5EF4-FFF2-40B4-BE49-F238E27FC236}">
                <a16:creationId xmlns:a16="http://schemas.microsoft.com/office/drawing/2014/main" id="{F2237B92-728E-432A-831A-2027FF860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417638"/>
            <a:ext cx="7720012" cy="4826000"/>
          </a:xfrm>
        </p:spPr>
      </p:pic>
      <p:sp>
        <p:nvSpPr>
          <p:cNvPr id="16387" name="Заголовок 4">
            <a:extLst>
              <a:ext uri="{FF2B5EF4-FFF2-40B4-BE49-F238E27FC236}">
                <a16:creationId xmlns:a16="http://schemas.microsoft.com/office/drawing/2014/main" id="{9B212E06-78E6-4720-A875-9C7D2ADE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013" y="423863"/>
            <a:ext cx="8594725" cy="1320800"/>
          </a:xfrm>
        </p:spPr>
        <p:txBody>
          <a:bodyPr/>
          <a:lstStyle/>
          <a:p>
            <a:r>
              <a:rPr lang="ru-RU" altLang="ru-RU"/>
              <a:t>Сумерки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B3417DF5-8442-4B02-B06F-719D445B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738" y="390525"/>
            <a:ext cx="8596312" cy="1320800"/>
          </a:xfrm>
        </p:spPr>
        <p:txBody>
          <a:bodyPr/>
          <a:lstStyle/>
          <a:p>
            <a:pPr eaLnBrk="1" hangingPunct="1"/>
            <a:r>
              <a:rPr lang="ru-RU" altLang="ru-RU"/>
              <a:t>Роль пейзажа</a:t>
            </a:r>
          </a:p>
        </p:txBody>
      </p:sp>
      <p:sp>
        <p:nvSpPr>
          <p:cNvPr id="60419" name="Объект 2">
            <a:extLst>
              <a:ext uri="{FF2B5EF4-FFF2-40B4-BE49-F238E27FC236}">
                <a16:creationId xmlns:a16="http://schemas.microsoft.com/office/drawing/2014/main" id="{A8E88BCC-068A-44BF-A9F1-CD129207E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782763"/>
            <a:ext cx="8596313" cy="52832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ru-RU" sz="2800" dirty="0"/>
              <a:t>Пейзаж помогает увидеть настроения, чувства, переживания героев, почувствовать красоту родной природы, обратить внимание на изменения, ежеминутно в ней происходящие.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ru-RU" sz="28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ru-RU" sz="2800" dirty="0"/>
              <a:t>Пейзаж – это образ России, мира, жизни, голос природы, вера в добро, красоту. Такая картина возникает благодаря богатству и выразительности языка произведения.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ru-RU" altLang="ru-RU" dirty="0"/>
          </a:p>
          <a:p>
            <a:pPr eaLnBrk="1" hangingPunct="1"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941C48DA-66E7-4BDE-8DBD-E5B69FFF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8" y="182563"/>
            <a:ext cx="4337050" cy="1320800"/>
          </a:xfrm>
        </p:spPr>
        <p:txBody>
          <a:bodyPr/>
          <a:lstStyle/>
          <a:p>
            <a:r>
              <a:rPr lang="ru-RU" altLang="ru-RU"/>
              <a:t>Красота природы</a:t>
            </a:r>
          </a:p>
        </p:txBody>
      </p:sp>
      <p:pic>
        <p:nvPicPr>
          <p:cNvPr id="18435" name="Объект 4">
            <a:extLst>
              <a:ext uri="{FF2B5EF4-FFF2-40B4-BE49-F238E27FC236}">
                <a16:creationId xmlns:a16="http://schemas.microsoft.com/office/drawing/2014/main" id="{E99E07B0-BAA3-4821-BE05-D0BBCC4F0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613" y="1095375"/>
            <a:ext cx="7207250" cy="5287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B2DE3B7E-6AA1-45CA-A683-F7F78CF1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87338"/>
            <a:ext cx="9545638" cy="1320800"/>
          </a:xfrm>
        </p:spPr>
        <p:txBody>
          <a:bodyPr/>
          <a:lstStyle/>
          <a:p>
            <a:r>
              <a:rPr lang="ru-RU" altLang="ru-RU"/>
              <a:t>Ночь</a:t>
            </a:r>
          </a:p>
        </p:txBody>
      </p:sp>
      <p:pic>
        <p:nvPicPr>
          <p:cNvPr id="19459" name="Объект 2">
            <a:extLst>
              <a:ext uri="{FF2B5EF4-FFF2-40B4-BE49-F238E27FC236}">
                <a16:creationId xmlns:a16="http://schemas.microsoft.com/office/drawing/2014/main" id="{4D375EA5-C88B-4E31-B2ED-74A840D3A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947738"/>
            <a:ext cx="6240462" cy="5616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1F6454F-FC56-4018-A67B-4DF63842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387350"/>
            <a:ext cx="8596312" cy="1320800"/>
          </a:xfrm>
        </p:spPr>
        <p:txBody>
          <a:bodyPr/>
          <a:lstStyle/>
          <a:p>
            <a:r>
              <a:rPr lang="ru-RU" altLang="ru-RU"/>
              <a:t>Куинджи А.И. «Ночное»</a:t>
            </a:r>
          </a:p>
        </p:txBody>
      </p:sp>
      <p:pic>
        <p:nvPicPr>
          <p:cNvPr id="20483" name="Объект 2">
            <a:extLst>
              <a:ext uri="{FF2B5EF4-FFF2-40B4-BE49-F238E27FC236}">
                <a16:creationId xmlns:a16="http://schemas.microsoft.com/office/drawing/2014/main" id="{E1A1B612-F59A-4773-82E4-84865D7B2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1487488"/>
            <a:ext cx="7362825" cy="50911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>
            <a:extLst>
              <a:ext uri="{FF2B5EF4-FFF2-40B4-BE49-F238E27FC236}">
                <a16:creationId xmlns:a16="http://schemas.microsoft.com/office/drawing/2014/main" id="{F0784AF4-49B1-4AE2-80B6-EBA4FE6B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403225"/>
            <a:ext cx="7829550" cy="563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И.С. Тургенев – мастер языка и психологического анализа;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endParaRPr lang="ru-RU" altLang="ru-R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Писатель оказал существенное влияние на развитие русской и мировой литературы;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endParaRPr lang="ru-RU" altLang="ru-R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«Записки охотника» - цикл рассказов и очерков о жизни русской деревни и русском крестьянине;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endParaRPr lang="ru-RU" altLang="ru-R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Тургенев выступил как непревзойденный мастер пейзажа, который соотносится с душевным состоянием автора и его героев.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endParaRPr lang="ru-RU" altLang="ru-R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Сделали для себя вывод, что природа-это и есть гармония.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4">
            <a:extLst>
              <a:ext uri="{FF2B5EF4-FFF2-40B4-BE49-F238E27FC236}">
                <a16:creationId xmlns:a16="http://schemas.microsoft.com/office/drawing/2014/main" id="{43C4B307-FFBF-4CDC-AA2F-819C44C4D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425" y="1804988"/>
            <a:ext cx="6724650" cy="4743450"/>
          </a:xfrm>
        </p:spPr>
      </p:pic>
      <p:sp>
        <p:nvSpPr>
          <p:cNvPr id="7171" name="Заголовок 2">
            <a:extLst>
              <a:ext uri="{FF2B5EF4-FFF2-40B4-BE49-F238E27FC236}">
                <a16:creationId xmlns:a16="http://schemas.microsoft.com/office/drawing/2014/main" id="{97446F80-0A1B-4A95-A9C7-B2ABFB6B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Красота русской природы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554DEBA-3C05-4EA3-BA70-52733FB7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Н.И.Рыленков «Всё в тающей дымке»</a:t>
            </a:r>
          </a:p>
        </p:txBody>
      </p:sp>
      <p:pic>
        <p:nvPicPr>
          <p:cNvPr id="8195" name="Объект 2">
            <a:extLst>
              <a:ext uri="{FF2B5EF4-FFF2-40B4-BE49-F238E27FC236}">
                <a16:creationId xmlns:a16="http://schemas.microsoft.com/office/drawing/2014/main" id="{8E6F947C-CE50-41C8-B9F5-AA1724334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088" y="1609725"/>
            <a:ext cx="6596062" cy="49482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>
            <a:extLst>
              <a:ext uri="{FF2B5EF4-FFF2-40B4-BE49-F238E27FC236}">
                <a16:creationId xmlns:a16="http://schemas.microsoft.com/office/drawing/2014/main" id="{74E5C9BE-2AA9-41E3-B34A-A80C5FF83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213" y="1725613"/>
            <a:ext cx="7048500" cy="4665662"/>
          </a:xfrm>
        </p:spPr>
      </p:pic>
      <p:graphicFrame>
        <p:nvGraphicFramePr>
          <p:cNvPr id="9219" name="Объект 1">
            <a:extLst>
              <a:ext uri="{FF2B5EF4-FFF2-40B4-BE49-F238E27FC236}">
                <a16:creationId xmlns:a16="http://schemas.microsoft.com/office/drawing/2014/main" id="{79E84459-9EAC-4CEB-BF27-BC0992077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25" y="3435350"/>
          <a:ext cx="427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Объект упаковщика для оболочки" showAsIcon="1" r:id="rId4" imgW="426578" imgH="518081" progId="Package">
                  <p:embed/>
                </p:oleObj>
              </mc:Choice>
              <mc:Fallback>
                <p:oleObj name="Объект упаковщика для оболочки" showAsIcon="1" r:id="rId4" imgW="426578" imgH="518081" progId="Package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435350"/>
                        <a:ext cx="4270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9F19D-1C47-422F-823E-ED7218EFABD8}"/>
              </a:ext>
            </a:extLst>
          </p:cNvPr>
          <p:cNvSpPr txBox="1"/>
          <p:nvPr/>
        </p:nvSpPr>
        <p:spPr>
          <a:xfrm>
            <a:off x="4054475" y="809625"/>
            <a:ext cx="2146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Спасское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EA546E-02D5-417A-99C4-C66A6ACA4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75" y="423863"/>
            <a:ext cx="11253788" cy="636111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0243" name="Рисунок 3">
            <a:extLst>
              <a:ext uri="{FF2B5EF4-FFF2-40B4-BE49-F238E27FC236}">
                <a16:creationId xmlns:a16="http://schemas.microsoft.com/office/drawing/2014/main" id="{A862F01C-8DAC-415D-B6BA-3EC6836B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679450"/>
            <a:ext cx="733266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5">
            <a:extLst>
              <a:ext uri="{FF2B5EF4-FFF2-40B4-BE49-F238E27FC236}">
                <a16:creationId xmlns:a16="http://schemas.microsoft.com/office/drawing/2014/main" id="{A45D0112-171E-4840-B4D8-AF2A8B909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0" y="1352550"/>
            <a:ext cx="7264400" cy="48450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>
            <a:extLst>
              <a:ext uri="{FF2B5EF4-FFF2-40B4-BE49-F238E27FC236}">
                <a16:creationId xmlns:a16="http://schemas.microsoft.com/office/drawing/2014/main" id="{D36880AA-1918-44F0-8682-B52DA20A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50900"/>
            <a:ext cx="758825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5A34AEB-FD6E-4072-B5A0-1D93FFB4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03275"/>
          </a:xfrm>
        </p:spPr>
        <p:txBody>
          <a:bodyPr/>
          <a:lstStyle/>
          <a:p>
            <a:pPr eaLnBrk="1" hangingPunct="1"/>
            <a:r>
              <a:rPr lang="ru-RU" altLang="ru-RU"/>
              <a:t>Новизна сборника «Записки охотника»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F4554-3FB9-4D8B-AECB-AA91EE4D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30425"/>
            <a:ext cx="9894887" cy="47275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Тяжелая и простая жизнь крестьян дается на фоне поэтичных и волнующих картин русской природы.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Пейзаж живет одной жизнью с героями.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Рядом с крестьянами особенно мелкими и ничтожными выглядят их господа.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BA50439-85E0-4A00-B814-43D1D98A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8" y="390525"/>
            <a:ext cx="8596312" cy="1320800"/>
          </a:xfrm>
        </p:spPr>
        <p:txBody>
          <a:bodyPr/>
          <a:lstStyle/>
          <a:p>
            <a:pPr eaLnBrk="1" hangingPunct="1"/>
            <a:r>
              <a:rPr lang="ru-RU" altLang="ru-RU"/>
              <a:t>Теория литературы. Пейзаж.Очерк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2B0FA13C-E290-45BC-8C10-F5B859E3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5" y="2187575"/>
            <a:ext cx="8596313" cy="3881438"/>
          </a:xfrm>
        </p:spPr>
        <p:txBody>
          <a:bodyPr/>
          <a:lstStyle/>
          <a:p>
            <a:pPr marL="0" indent="0" defTabSz="825500" eaLnBrk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b="1" dirty="0"/>
              <a:t>Пейзаж</a:t>
            </a:r>
            <a:r>
              <a:rPr lang="ru-RU" b="1" i="1" dirty="0"/>
              <a:t> </a:t>
            </a:r>
            <a:r>
              <a:rPr lang="ru-RU" i="1" dirty="0"/>
              <a:t>– картина природы  в  художественном произведении.  Описание природы помогает лучше  понять героев и их поступки, представить место действия.</a:t>
            </a:r>
            <a:endParaRPr lang="ru-RU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ru-RU" b="1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b="1" dirty="0"/>
              <a:t>Очерк</a:t>
            </a:r>
            <a:r>
              <a:rPr lang="ru-RU" i="1" dirty="0"/>
              <a:t> – разновидность малой формы эпической литературы, чаще всего очерк посвящается современной автору жизни, фактам и людям. Художественный очерк сохраняет особенности образного изображения. И в этом очерк близок рассказу.</a:t>
            </a:r>
            <a:endParaRPr lang="ru-RU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ru-RU" dirty="0"/>
          </a:p>
          <a:p>
            <a:pPr marL="685800" indent="-685800" defTabSz="825500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3748</TotalTime>
  <Words>289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Trebuchet MS</vt:lpstr>
      <vt:lpstr>Arial</vt:lpstr>
      <vt:lpstr>Wingdings 3</vt:lpstr>
      <vt:lpstr>Calibri</vt:lpstr>
      <vt:lpstr>Times New Roman</vt:lpstr>
      <vt:lpstr>Аспект</vt:lpstr>
      <vt:lpstr>Пакет</vt:lpstr>
      <vt:lpstr>Роль пейзажа в рассказе  Ивана Сергеевича Тургенева  «Бежин луг»</vt:lpstr>
      <vt:lpstr>Красота русской природы</vt:lpstr>
      <vt:lpstr>Н.И.Рыленков «Всё в тающей дымке»</vt:lpstr>
      <vt:lpstr>Презентация PowerPoint</vt:lpstr>
      <vt:lpstr>Презентация PowerPoint</vt:lpstr>
      <vt:lpstr>Презентация PowerPoint</vt:lpstr>
      <vt:lpstr>Презентация PowerPoint</vt:lpstr>
      <vt:lpstr>Новизна сборника «Записки охотника»</vt:lpstr>
      <vt:lpstr>Теория литературы. Пейзаж.Очерк</vt:lpstr>
      <vt:lpstr>Июльский день</vt:lpstr>
      <vt:lpstr>Сумерки</vt:lpstr>
      <vt:lpstr>Роль пейзажа</vt:lpstr>
      <vt:lpstr>Красота природы</vt:lpstr>
      <vt:lpstr>Ночь</vt:lpstr>
      <vt:lpstr>Куинджи А.И. «Ночное»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Марина</cp:lastModifiedBy>
  <cp:revision>127</cp:revision>
  <dcterms:created xsi:type="dcterms:W3CDTF">2023-07-13T08:48:21Z</dcterms:created>
  <dcterms:modified xsi:type="dcterms:W3CDTF">2025-02-27T17:40:20Z</dcterms:modified>
</cp:coreProperties>
</file>