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9" r:id="rId2"/>
    <p:sldId id="257" r:id="rId3"/>
    <p:sldId id="276" r:id="rId4"/>
    <p:sldId id="277" r:id="rId5"/>
    <p:sldId id="275" r:id="rId6"/>
    <p:sldId id="258" r:id="rId7"/>
    <p:sldId id="259" r:id="rId8"/>
    <p:sldId id="266" r:id="rId9"/>
    <p:sldId id="267" r:id="rId10"/>
    <p:sldId id="270" r:id="rId11"/>
    <p:sldId id="264" r:id="rId12"/>
    <p:sldId id="284" r:id="rId13"/>
    <p:sldId id="265" r:id="rId14"/>
    <p:sldId id="271" r:id="rId15"/>
    <p:sldId id="263" r:id="rId16"/>
    <p:sldId id="280" r:id="rId17"/>
    <p:sldId id="279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C086-DE3B-44B9-A407-A0511A0B69EF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C95B4-7223-4326-A6CD-6A370FD4E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49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95B4-7223-4326-A6CD-6A370FD4EA4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49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9DB4C-8D97-4A8D-BCC8-4137756772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94417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7D882-BF31-475F-B266-97779A3FD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8493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26097-A48C-4A29-8335-1959B2450C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08737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4E5F-AAC7-45BC-BA97-758D83656C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2323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42518-6D76-4A22-AD29-774AC7FA7D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58378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E1FE-60E3-4CA5-97F1-4310CDDD69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227172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3B56-A865-423D-8370-61D794D298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91280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74A4D-738F-4AEB-86FC-B173417D0F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72946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E1DA1-C467-4B23-9A62-85116CE0B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829494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34CC-0BBD-424B-A073-AEDD9AAB2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248009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0119D-4F43-45CC-840E-45799E938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696400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277B00D-C50D-494F-99DA-A43634462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4044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.gov.ru/proxy/ips/?docbody=&amp;prevDoc=102092715&amp;backlink=1&amp;&amp;nd=60476182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71537"/>
            <a:ext cx="10134599" cy="54006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3371" y="3904344"/>
            <a:ext cx="4644572" cy="2380342"/>
          </a:xfrm>
        </p:spPr>
        <p:txBody>
          <a:bodyPr/>
          <a:lstStyle/>
          <a:p>
            <a:pPr algn="l"/>
            <a:endParaRPr lang="ru-RU" sz="2400" dirty="0"/>
          </a:p>
        </p:txBody>
      </p:sp>
      <p:pic>
        <p:nvPicPr>
          <p:cNvPr id="4" name="Picture 2" descr="C:\Users\Василий\Desktop\берегите р.яз\заглав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509666"/>
            <a:ext cx="10558462" cy="5651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712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асилий\Desktop\берегите р.яз\нл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735" y="412375"/>
            <a:ext cx="10311500" cy="5853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5203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Василий\Desktop\берегите р.яз\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448234"/>
            <a:ext cx="9932894" cy="5800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009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асилий\Desktop\берегите р.яз\турген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577" y="717176"/>
            <a:ext cx="7808258" cy="54089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асилий\Desktop\берегите р.яз\паусто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447" y="403412"/>
            <a:ext cx="10246659" cy="5853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1368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асилий\Desktop\берегите р.яз\гогол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6164"/>
            <a:ext cx="10972800" cy="5710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992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асилий\Desktop\берегите р.яз\лес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472" y="582706"/>
            <a:ext cx="9314328" cy="5543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315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асилий\Desktop\берегите р.яз\марша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541" y="502024"/>
            <a:ext cx="9412941" cy="57463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18565"/>
            <a:ext cx="10972800" cy="5507599"/>
          </a:xfrm>
        </p:spPr>
        <p:txBody>
          <a:bodyPr/>
          <a:lstStyle/>
          <a:p>
            <a:r>
              <a:rPr lang="ru-RU" sz="2400" b="1" dirty="0" smtClean="0"/>
              <a:t>Сегодня мы представляем вам правила, которые помогут сохранить уникальность русского языка.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/>
              <a:t>Правило 1</a:t>
            </a:r>
            <a:r>
              <a:rPr lang="ru-RU" sz="2400" dirty="0" smtClean="0"/>
              <a:t>. </a:t>
            </a:r>
            <a:r>
              <a:rPr lang="ru-RU" sz="2400" dirty="0" smtClean="0"/>
              <a:t>Заменяйте </a:t>
            </a:r>
            <a:r>
              <a:rPr lang="ru-RU" sz="2400" dirty="0" smtClean="0"/>
              <a:t>заимствованные слова: "</a:t>
            </a:r>
            <a:r>
              <a:rPr lang="ru-RU" sz="2400" dirty="0" err="1" smtClean="0"/>
              <a:t>ОКей</a:t>
            </a:r>
            <a:r>
              <a:rPr lang="ru-RU" sz="2400" dirty="0" smtClean="0"/>
              <a:t>" - "Ладушки", "Шоу" - "Представление", "Шопинг"- "</a:t>
            </a:r>
            <a:r>
              <a:rPr lang="ru-RU" sz="2400" dirty="0" smtClean="0"/>
              <a:t>Покупка« и другие.</a:t>
            </a:r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r>
              <a:rPr lang="ru-RU" sz="2400" b="1" u="sng" dirty="0" smtClean="0"/>
              <a:t>Правило 2. </a:t>
            </a:r>
            <a:r>
              <a:rPr lang="ru-RU" sz="2400" dirty="0" smtClean="0"/>
              <a:t>Расширяйте </a:t>
            </a:r>
            <a:r>
              <a:rPr lang="ru-RU" sz="2400" dirty="0" smtClean="0"/>
              <a:t>свой собственный словарный запас. Ведь мы те, кто будет передавать знания более младшему поколению, мы те, кто сегодня формирует культуру 2030 годов!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b="1" u="sng" dirty="0" smtClean="0"/>
              <a:t>Правило 3</a:t>
            </a:r>
            <a:r>
              <a:rPr lang="ru-RU" sz="2400" dirty="0" smtClean="0"/>
              <a:t>. </a:t>
            </a:r>
            <a:r>
              <a:rPr lang="ru-RU" sz="2400" dirty="0" smtClean="0"/>
              <a:t>Помните </a:t>
            </a:r>
            <a:r>
              <a:rPr lang="ru-RU" sz="2400" dirty="0" smtClean="0"/>
              <a:t>(или </a:t>
            </a:r>
            <a:r>
              <a:rPr lang="ru-RU" sz="2400" dirty="0" smtClean="0"/>
              <a:t>познакомьтесь) </a:t>
            </a:r>
            <a:r>
              <a:rPr lang="ru-RU" sz="2400" dirty="0" smtClean="0"/>
              <a:t>о диалектизмах, архаизмах, историзмах и использовать их в своей повседневной речи.</a:t>
            </a:r>
          </a:p>
          <a:p>
            <a:endParaRPr lang="ru-RU" sz="24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19953"/>
            <a:ext cx="10972800" cy="5606211"/>
          </a:xfrm>
        </p:spPr>
        <p:txBody>
          <a:bodyPr/>
          <a:lstStyle/>
          <a:p>
            <a:r>
              <a:rPr lang="ru-RU" sz="2400" b="1" u="sng" dirty="0" smtClean="0"/>
              <a:t>Правило </a:t>
            </a:r>
            <a:r>
              <a:rPr lang="ru-RU" sz="2400" b="1" u="sng" dirty="0" smtClean="0"/>
              <a:t>4</a:t>
            </a:r>
            <a:r>
              <a:rPr lang="ru-RU" sz="2400" dirty="0" smtClean="0"/>
              <a:t>.Пропагандируйте </a:t>
            </a:r>
            <a:r>
              <a:rPr lang="ru-RU" sz="2400" dirty="0" smtClean="0"/>
              <a:t>чистоту русского языка через социальные сети. Да прямо здесь и сейчас! Ведь каждый второй житель земли имеет профиль в одной из социальных сетей.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b="1" u="sng" dirty="0" smtClean="0"/>
              <a:t>Правило 5</a:t>
            </a:r>
            <a:r>
              <a:rPr lang="ru-RU" sz="2400" dirty="0" smtClean="0"/>
              <a:t>. </a:t>
            </a:r>
            <a:r>
              <a:rPr lang="ru-RU" sz="2400" dirty="0" smtClean="0"/>
              <a:t>Найдите </a:t>
            </a:r>
            <a:r>
              <a:rPr lang="ru-RU" sz="2400" dirty="0" smtClean="0"/>
              <a:t>время и </a:t>
            </a:r>
            <a:r>
              <a:rPr lang="ru-RU" sz="2400" dirty="0" smtClean="0"/>
              <a:t>напишите </a:t>
            </a:r>
            <a:r>
              <a:rPr lang="ru-RU" sz="2400" dirty="0" smtClean="0"/>
              <a:t>своим родным или друзьям бумажное письмо. Ты не ослышался! Не </a:t>
            </a:r>
            <a:r>
              <a:rPr lang="ru-RU" sz="2400" dirty="0" smtClean="0"/>
              <a:t>позвоните </a:t>
            </a:r>
            <a:r>
              <a:rPr lang="ru-RU" sz="2400" dirty="0" smtClean="0"/>
              <a:t>по видеосвязи, не </a:t>
            </a:r>
            <a:r>
              <a:rPr lang="ru-RU" sz="2400" dirty="0" smtClean="0"/>
              <a:t>запишите </a:t>
            </a:r>
            <a:r>
              <a:rPr lang="ru-RU" sz="2400" dirty="0" smtClean="0"/>
              <a:t>голосовое сообщение, а </a:t>
            </a:r>
            <a:r>
              <a:rPr lang="ru-RU" sz="2400" dirty="0" smtClean="0"/>
              <a:t>напишите </a:t>
            </a:r>
            <a:r>
              <a:rPr lang="ru-RU" sz="2400" dirty="0" smtClean="0"/>
              <a:t>письмо, отправив его путешествовать по стране!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b="1" u="sng" dirty="0" smtClean="0"/>
              <a:t>Правило 6</a:t>
            </a:r>
            <a:r>
              <a:rPr lang="ru-RU" sz="2400" dirty="0" smtClean="0"/>
              <a:t>. Читайте! Погружайтесь не в мир 3d реальности или фильмов с участием </a:t>
            </a:r>
            <a:r>
              <a:rPr lang="ru-RU" sz="2400" dirty="0" err="1" smtClean="0"/>
              <a:t>супергероев</a:t>
            </a:r>
            <a:r>
              <a:rPr lang="ru-RU" sz="2400" dirty="0" smtClean="0"/>
              <a:t>. Читайте Пушкина, Толстого, Каверина! Переживайте истории и погружайтесь в удивительный мир книги через своё собственное воображение. Ведь в вашей голове родится удивительная картина, созданная тобой, а не аниматорами или режиссёрами очередного фильма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61999"/>
            <a:ext cx="10972800" cy="5364165"/>
          </a:xfrm>
        </p:spPr>
        <p:txBody>
          <a:bodyPr/>
          <a:lstStyle/>
          <a:p>
            <a:r>
              <a:rPr lang="ru-RU" sz="2800" b="1" u="sng" dirty="0" smtClean="0"/>
              <a:t>Правило 7.</a:t>
            </a:r>
            <a:r>
              <a:rPr lang="ru-RU" sz="2800" dirty="0" smtClean="0"/>
              <a:t> Один раз в день познакомься с новым словом! С историей его происхождения и значения.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b="1" u="sng" dirty="0" smtClean="0"/>
              <a:t>Правило 8</a:t>
            </a:r>
            <a:r>
              <a:rPr lang="ru-RU" sz="2800" dirty="0" smtClean="0"/>
              <a:t>. Не сокращай слова. Ведь так здорово, когда ты слышишь "Доброе утро" вместо "</a:t>
            </a:r>
            <a:r>
              <a:rPr lang="ru-RU" sz="2800" dirty="0" err="1" smtClean="0"/>
              <a:t>Здрасьте</a:t>
            </a:r>
            <a:r>
              <a:rPr lang="ru-RU" sz="2800" dirty="0" smtClean="0"/>
              <a:t>", или "Спасибо" вместо "</a:t>
            </a:r>
            <a:r>
              <a:rPr lang="ru-RU" sz="2800" dirty="0" err="1" smtClean="0"/>
              <a:t>Спс</a:t>
            </a:r>
            <a:r>
              <a:rPr lang="ru-RU" sz="2800" dirty="0" smtClean="0"/>
              <a:t>"!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b="1" u="sng" dirty="0" smtClean="0"/>
              <a:t>Правило 9</a:t>
            </a:r>
            <a:r>
              <a:rPr lang="ru-RU" sz="2800" dirty="0" smtClean="0"/>
              <a:t>. Всегда совершенствуйся! Отключи т9 на своём телефоне, допусти ошибку, но исправь её самостоятельно, </a:t>
            </a:r>
            <a:r>
              <a:rPr lang="ru-RU" sz="2800" dirty="0" smtClean="0"/>
              <a:t>разобравшись, </a:t>
            </a:r>
            <a:r>
              <a:rPr lang="ru-RU" sz="2800" dirty="0" smtClean="0"/>
              <a:t>почему данное слово пишется именно так!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44555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42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</a:t>
            </a:r>
            <a:endParaRPr lang="ru-RU" dirty="0" smtClean="0">
              <a:solidFill>
                <a:srgbClr val="82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3428" y="435429"/>
            <a:ext cx="10543721" cy="57923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закон</a:t>
            </a:r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223" y="546847"/>
            <a:ext cx="10174941" cy="568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6939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асилий\Desktop\берегите р.яз\берег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529" y="618566"/>
            <a:ext cx="8337177" cy="55075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2925"/>
            <a:ext cx="10972800" cy="971549"/>
          </a:xfrm>
        </p:spPr>
        <p:txBody>
          <a:bodyPr/>
          <a:lstStyle/>
          <a:p>
            <a:r>
              <a:rPr lang="ru-RU" sz="3200" b="1" dirty="0" smtClean="0"/>
              <a:t>ФЕДЕРАЛЬНЫЙ </a:t>
            </a:r>
            <a:r>
              <a:rPr lang="ru-RU" sz="3200" b="1" dirty="0" smtClean="0"/>
              <a:t>ЗАКОН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b="1" dirty="0" smtClean="0"/>
              <a:t>О государственном языке Российской Федерации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57350"/>
            <a:ext cx="10972800" cy="4468815"/>
          </a:xfrm>
        </p:spPr>
        <p:txBody>
          <a:bodyPr/>
          <a:lstStyle/>
          <a:p>
            <a:r>
              <a:rPr lang="ru-RU" dirty="0" smtClean="0"/>
              <a:t>3. При использовании русского языка как государственного языка Российской Федерации в сферах, определенных частью 1 статьи 3 настоящего Федерального закона</a:t>
            </a:r>
            <a:r>
              <a:rPr lang="ru-RU" b="1" u="sng" dirty="0" smtClean="0"/>
              <a:t>, должны соблюдаться нормы современного русского литературного языка.</a:t>
            </a:r>
            <a:r>
              <a:rPr lang="ru-RU" dirty="0" smtClean="0"/>
              <a:t> Для целей настоящего Федерального закона под нормами современного русского литературного языка </a:t>
            </a:r>
            <a:r>
              <a:rPr lang="ru-RU" b="1" u="sng" dirty="0" smtClean="0"/>
              <a:t>понимаются правила использования языковых средств, зафиксированные в нормативных словарях, справочниках и грамматиках.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800099"/>
            <a:ext cx="10972800" cy="5326065"/>
          </a:xfrm>
        </p:spPr>
        <p:txBody>
          <a:bodyPr/>
          <a:lstStyle/>
          <a:p>
            <a:r>
              <a:rPr lang="ru-RU" dirty="0" smtClean="0"/>
              <a:t>6. При использовании русского языка как государственного языка Российской Федерации </a:t>
            </a:r>
            <a:r>
              <a:rPr lang="ru-RU" b="1" u="sng" dirty="0" smtClean="0"/>
              <a:t>не допускается употребление слов и выражений, не соответствующих нормам современного русского литературного языка</a:t>
            </a:r>
            <a:r>
              <a:rPr lang="ru-RU" dirty="0" smtClean="0"/>
              <a:t> (в том числе нецензурной брани), за исключением иностранных слов, которые не имеют общеупотребительных аналогов в русском языке и перечень которых содержится в нормативных словарях, предусмотренных частью 3 настоящей статьи.</a:t>
            </a:r>
            <a:r>
              <a:rPr lang="ru-RU" i="1" dirty="0" smtClean="0"/>
              <a:t> (В редакции Федерального закона </a:t>
            </a:r>
            <a:r>
              <a:rPr lang="ru-RU" u="sng" dirty="0" smtClean="0">
                <a:hlinkClick r:id="rId2"/>
              </a:rPr>
              <a:t>от 28.02.2023 № 52-ФЗ</a:t>
            </a: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917"/>
            <a:ext cx="10972800" cy="45719"/>
          </a:xfrm>
        </p:spPr>
        <p:txBody>
          <a:bodyPr/>
          <a:lstStyle/>
          <a:p>
            <a:r>
              <a:rPr lang="ru-RU" sz="3600" b="1" dirty="0" smtClean="0"/>
              <a:t>Сергей </a:t>
            </a:r>
            <a:r>
              <a:rPr lang="ru-RU" sz="3600" b="1" dirty="0" err="1" smtClean="0"/>
              <a:t>Баруздин</a:t>
            </a:r>
            <a:r>
              <a:rPr lang="ru-RU" sz="3600" b="1" dirty="0" smtClean="0"/>
              <a:t> «Стихи о человеке и его словах»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6" y="1577788"/>
            <a:ext cx="5329238" cy="41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03294" y="1425388"/>
            <a:ext cx="52802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Слова бывают разные,</a:t>
            </a:r>
            <a:br>
              <a:rPr lang="ru-RU" sz="2000" dirty="0" smtClean="0"/>
            </a:br>
            <a:r>
              <a:rPr lang="ru-RU" sz="2000" dirty="0" smtClean="0"/>
              <a:t>Слова бывают всякие,</a:t>
            </a:r>
            <a:br>
              <a:rPr lang="ru-RU" sz="2000" dirty="0" smtClean="0"/>
            </a:br>
            <a:r>
              <a:rPr lang="ru-RU" sz="2000" dirty="0" smtClean="0"/>
              <a:t>Слова бывают ясные,</a:t>
            </a:r>
            <a:br>
              <a:rPr lang="ru-RU" sz="2000" dirty="0" smtClean="0"/>
            </a:br>
            <a:r>
              <a:rPr lang="ru-RU" sz="2000" dirty="0" smtClean="0"/>
              <a:t>Твёрдые и мягкие.</a:t>
            </a:r>
            <a:br>
              <a:rPr lang="ru-RU" sz="2000" dirty="0" smtClean="0"/>
            </a:br>
            <a:r>
              <a:rPr lang="ru-RU" sz="2000" dirty="0" smtClean="0"/>
              <a:t>Слова бывают смелые,</a:t>
            </a:r>
            <a:br>
              <a:rPr lang="ru-RU" sz="2000" dirty="0" smtClean="0"/>
            </a:br>
            <a:r>
              <a:rPr lang="ru-RU" sz="2000" dirty="0" smtClean="0"/>
              <a:t>Упрямые, суровые,</a:t>
            </a:r>
            <a:br>
              <a:rPr lang="ru-RU" sz="2000" dirty="0" smtClean="0"/>
            </a:br>
            <a:r>
              <a:rPr lang="ru-RU" sz="2000" dirty="0" smtClean="0"/>
              <a:t>Но непременно дело</a:t>
            </a:r>
            <a:br>
              <a:rPr lang="ru-RU" sz="2000" dirty="0" smtClean="0"/>
            </a:br>
            <a:r>
              <a:rPr lang="ru-RU" sz="2000" dirty="0" smtClean="0"/>
              <a:t>Стоит за каждым словом.</a:t>
            </a:r>
            <a:br>
              <a:rPr lang="ru-RU" sz="2000" dirty="0" smtClean="0"/>
            </a:br>
            <a:r>
              <a:rPr lang="ru-RU" sz="2000" dirty="0" smtClean="0"/>
              <a:t>Много слов на свете,</a:t>
            </a:r>
            <a:br>
              <a:rPr lang="ru-RU" sz="2000" dirty="0" smtClean="0"/>
            </a:br>
            <a:r>
              <a:rPr lang="ru-RU" sz="2000" dirty="0" smtClean="0"/>
              <a:t>Много дел на свете.</a:t>
            </a:r>
            <a:br>
              <a:rPr lang="ru-RU" sz="2000" dirty="0" smtClean="0"/>
            </a:br>
            <a:r>
              <a:rPr lang="ru-RU" sz="2000" dirty="0" smtClean="0"/>
              <a:t>Если дела нету,</a:t>
            </a:r>
            <a:br>
              <a:rPr lang="ru-RU" sz="2000" dirty="0" smtClean="0"/>
            </a:br>
            <a:r>
              <a:rPr lang="ru-RU" sz="2000" dirty="0" smtClean="0"/>
              <a:t>Слово-это ветер.</a:t>
            </a:r>
            <a:br>
              <a:rPr lang="ru-RU" sz="2000" dirty="0" smtClean="0"/>
            </a:br>
            <a:r>
              <a:rPr lang="ru-RU" sz="2000" dirty="0" smtClean="0"/>
              <a:t>Слово улетает.</a:t>
            </a:r>
            <a:br>
              <a:rPr lang="ru-RU" sz="2000" dirty="0" smtClean="0"/>
            </a:br>
            <a:r>
              <a:rPr lang="ru-RU" sz="2000" dirty="0" smtClean="0"/>
              <a:t>Не поймаешь снова…</a:t>
            </a:r>
            <a:br>
              <a:rPr lang="ru-RU" sz="2000" dirty="0" smtClean="0"/>
            </a:br>
            <a:r>
              <a:rPr lang="ru-RU" sz="2000" dirty="0" smtClean="0"/>
              <a:t>Человек без дела-</a:t>
            </a:r>
            <a:br>
              <a:rPr lang="ru-RU" sz="2000" dirty="0" smtClean="0"/>
            </a:br>
            <a:r>
              <a:rPr lang="ru-RU" sz="2000" dirty="0" smtClean="0"/>
              <a:t>Человек без слова!</a:t>
            </a:r>
            <a:endParaRPr lang="ru-RU" sz="20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971" y="514351"/>
            <a:ext cx="10571617" cy="5611814"/>
          </a:xfrm>
        </p:spPr>
        <p:txBody>
          <a:bodyPr/>
          <a:lstStyle/>
          <a:p>
            <a:pPr algn="ctr"/>
            <a:r>
              <a:rPr lang="ru-RU" sz="4400" b="1" dirty="0" smtClean="0"/>
              <a:t>Притча об Эзопе и языке</a:t>
            </a:r>
            <a:endParaRPr lang="ru-RU" sz="44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85825" y="1174377"/>
            <a:ext cx="8688481" cy="530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Однажды философ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Ксанф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рабом которого был Эзоп, пригласил гостей и попросил Эзопа приготовить обед: в первый день самый плохой, во второй день – самый лучший.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 первый день на первое, на второе и третье Эзоп приготовил язык. Почему ты подаёшь одни языки? – спросили Эзопа. Мне приказали приготовить самый худший обед, а что может быть хуже языка? Только потому, что есть язык, мы огорчаем друг друга, бранимся, лжём, обманываем, хитрим и ссоримся. Язык делает людей врагами, разрушает города, даже целые государства. Он вносит в нашу жизнь горе и зло. Может ли быть что-нибудь хуже языка?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второй день Эзоп снова подал языки. Хозяин и гости изумились. Мне велели приготовить самый лучший обед, – пояснил Эзоп, – а что для философа может быть лучше языка! При помощи языка мы изучаем науки и получаем знания, решаем различные вопросы, просим, приветствуем, миримся, даём, получаем, выполняем просьбы, вдохновляем друг друга. При помощи языка строятся города, развивается культура. Думаю, что нет ничего лучше языка.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Василий\Desktop\берегите р.яз\эзо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7412" y="1748118"/>
            <a:ext cx="2321857" cy="2348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616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силий\Desktop\берегите р.яз\знать язы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00064"/>
            <a:ext cx="9472613" cy="6029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970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442913"/>
            <a:ext cx="10958513" cy="6415087"/>
          </a:xfrm>
        </p:spPr>
        <p:txBody>
          <a:bodyPr/>
          <a:lstStyle/>
          <a:p>
            <a:pPr algn="ctr"/>
            <a:r>
              <a:rPr lang="ru-RU" sz="2400" b="1" u="sng" dirty="0" smtClean="0"/>
              <a:t>Прочь с дороги!</a:t>
            </a:r>
            <a:endParaRPr lang="ru-RU" sz="2400" dirty="0" smtClean="0"/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1600" dirty="0" smtClean="0"/>
              <a:t>(Комната. В  ней стол, стулья. Девочка читает книгу. Мать шьёт</a:t>
            </a:r>
            <a:r>
              <a:rPr lang="ru-RU" sz="1600" dirty="0" smtClean="0"/>
              <a:t>)</a:t>
            </a:r>
            <a:endParaRPr lang="ru-RU" sz="1600" dirty="0" smtClean="0"/>
          </a:p>
          <a:p>
            <a:r>
              <a:rPr lang="ru-RU" sz="1600" dirty="0" smtClean="0"/>
              <a:t>ЮЛЯ. Мама, сколько время? Ой, я покушаю и побегу в школу.</a:t>
            </a:r>
          </a:p>
          <a:p>
            <a:r>
              <a:rPr lang="ru-RU" sz="1600" dirty="0" smtClean="0"/>
              <a:t>МАТЬ. Что за спешка?</a:t>
            </a:r>
          </a:p>
          <a:p>
            <a:r>
              <a:rPr lang="ru-RU" sz="1600" dirty="0" smtClean="0"/>
              <a:t>ЮЛЯ.  Да наш класс сегодня сдает …как это…макулатуру.</a:t>
            </a:r>
          </a:p>
          <a:p>
            <a:r>
              <a:rPr lang="ru-RU" sz="1600" dirty="0" smtClean="0"/>
              <a:t>МАТЬ, Обед стоит на плите.</a:t>
            </a:r>
          </a:p>
          <a:p>
            <a:r>
              <a:rPr lang="ru-RU" sz="1600" dirty="0" smtClean="0"/>
              <a:t>ЮЛЯ. Суп? Хорошо, а мясо я разрежу: себе возьму меньшую половину, а тебе оставлю большую половину. (Режет мясо, ест).</a:t>
            </a:r>
          </a:p>
          <a:p>
            <a:r>
              <a:rPr lang="ru-RU" sz="1600" dirty="0" smtClean="0"/>
              <a:t>МИША (вбегает). Юля! Что ты так долго?</a:t>
            </a:r>
          </a:p>
          <a:p>
            <a:r>
              <a:rPr lang="ru-RU" sz="1600" dirty="0" smtClean="0"/>
              <a:t>ЮЛЯ. Сейчас. Только попью. (Быстро встает) Мама, у нас есть холодный кипяток? (наливает из графина воду, пьёт). Что мне одеть? Я одену свитер. Хорошо?</a:t>
            </a:r>
          </a:p>
          <a:p>
            <a:r>
              <a:rPr lang="ru-RU" sz="1600" dirty="0" smtClean="0"/>
              <a:t>МАТЬ. Возьми куртку.</a:t>
            </a:r>
          </a:p>
          <a:p>
            <a:r>
              <a:rPr lang="ru-RU" sz="1600" dirty="0" smtClean="0"/>
              <a:t>МИША, Куртку не стоит. Её можно испортить. Возьми лучше …как это…халат.</a:t>
            </a:r>
          </a:p>
          <a:p>
            <a:r>
              <a:rPr lang="ru-RU" sz="1600" dirty="0" smtClean="0"/>
              <a:t>ЮЛЯ. Хорошо, я возьму халат. </a:t>
            </a:r>
          </a:p>
          <a:p>
            <a:r>
              <a:rPr lang="ru-RU" sz="1600" dirty="0" smtClean="0"/>
              <a:t>                  (Юля и Миша уходят)</a:t>
            </a:r>
          </a:p>
          <a:p>
            <a:r>
              <a:rPr lang="ru-RU" sz="1600" dirty="0" smtClean="0"/>
              <a:t>МАТЬ. Не могу понять, почему и Юля, и Миша,  да и другие ребята не следят за своей речью. Кажется, и книги читают, и Интернетом пользуются, и в школе по русскому языку хорошие отметки получают,  а говорить по-русски не умеют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Заметили, ребята, сколько ошибок допустили ЮЛЯ и МИША в этой сценке?</a:t>
            </a:r>
          </a:p>
          <a:p>
            <a:r>
              <a:rPr lang="ru-RU" sz="1600" dirty="0" smtClean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31980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асилий\Desktop\берегите р.яз\слова-паразиты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557213"/>
            <a:ext cx="9301163" cy="556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386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93</Words>
  <Application>Microsoft Office PowerPoint</Application>
  <PresentationFormat>Произвольный</PresentationFormat>
  <Paragraphs>49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День Победы_06</vt:lpstr>
      <vt:lpstr>Слайд 1</vt:lpstr>
      <vt:lpstr> </vt:lpstr>
      <vt:lpstr>ФЕДЕРАЛЬНЫЙ ЗАКОН  О государственном языке Российской Федерации</vt:lpstr>
      <vt:lpstr>Слайд 4</vt:lpstr>
      <vt:lpstr>Сергей Баруздин «Стихи о человеке и его словах»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Maksim</dc:creator>
  <cp:lastModifiedBy>Василий</cp:lastModifiedBy>
  <cp:revision>35</cp:revision>
  <dcterms:created xsi:type="dcterms:W3CDTF">2017-03-04T06:25:01Z</dcterms:created>
  <dcterms:modified xsi:type="dcterms:W3CDTF">2025-01-26T14:23:39Z</dcterms:modified>
</cp:coreProperties>
</file>