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312" r:id="rId2"/>
    <p:sldId id="313" r:id="rId3"/>
    <p:sldId id="310" r:id="rId4"/>
    <p:sldId id="308" r:id="rId5"/>
    <p:sldId id="302" r:id="rId6"/>
    <p:sldId id="303" r:id="rId7"/>
    <p:sldId id="266" r:id="rId8"/>
    <p:sldId id="267" r:id="rId9"/>
    <p:sldId id="268" r:id="rId10"/>
    <p:sldId id="270" r:id="rId11"/>
    <p:sldId id="293" r:id="rId12"/>
    <p:sldId id="271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15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28604"/>
            <a:ext cx="80010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изучение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buNone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словарного слова </a:t>
            </a:r>
          </a:p>
          <a:p>
            <a:pPr algn="ctr">
              <a:buNone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«корова»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4429132"/>
            <a:ext cx="6286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Автор: 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Китова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И.И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учитель начальных классов ТМК ОУ «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Хатангская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средняя школа №1»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0"/>
            <a:ext cx="818388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Пословицы и поговорки</a:t>
            </a:r>
          </a:p>
          <a:p>
            <a:pPr>
              <a:buNone/>
            </a:pPr>
            <a:endParaRPr lang="ru-RU" sz="3600" dirty="0"/>
          </a:p>
          <a:p>
            <a:pPr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1. Корова черна, да молоко у неё белое.</a:t>
            </a:r>
          </a:p>
          <a:p>
            <a:pPr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2. У кого корова – у того и угощение.</a:t>
            </a:r>
          </a:p>
          <a:p>
            <a:pPr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3. Коровки с поля – и пастуху воля.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327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4.Нерадивую доярку и корова рогами колет.</a:t>
            </a:r>
          </a:p>
          <a:p>
            <a:pPr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5. </a:t>
            </a:r>
            <a:r>
              <a:rPr lang="ru-RU" sz="3600" b="1" dirty="0" err="1">
                <a:solidFill>
                  <a:schemeClr val="accent2">
                    <a:lumMod val="75000"/>
                  </a:schemeClr>
                </a:solidFill>
              </a:rPr>
              <a:t>Сметанку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 любить, коровку кормить.</a:t>
            </a:r>
          </a:p>
          <a:p>
            <a:pPr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6. Корову палкой бить – молока не пить.</a:t>
            </a:r>
          </a:p>
          <a:p>
            <a:pPr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7. Чья бы корова мычала, а чья бы молчала.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Предложения</a:t>
            </a:r>
          </a:p>
          <a:p>
            <a:pPr algn="ctr">
              <a:buNone/>
            </a:pPr>
            <a:endParaRPr lang="ru-RU" sz="39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900" b="1" dirty="0">
                <a:solidFill>
                  <a:schemeClr val="accent2">
                    <a:lumMod val="50000"/>
                  </a:schemeClr>
                </a:solidFill>
              </a:rPr>
              <a:t>1. Корова Бурёнка паслась на лугу.</a:t>
            </a:r>
          </a:p>
          <a:p>
            <a:pPr>
              <a:buNone/>
            </a:pPr>
            <a:r>
              <a:rPr lang="ru-RU" sz="3900" b="1" dirty="0">
                <a:solidFill>
                  <a:schemeClr val="accent2">
                    <a:lumMod val="50000"/>
                  </a:schemeClr>
                </a:solidFill>
              </a:rPr>
              <a:t>2. Уж как я свою коровушку люблю!</a:t>
            </a:r>
          </a:p>
          <a:p>
            <a:pPr>
              <a:buNone/>
            </a:pPr>
            <a:endParaRPr lang="ru-RU" sz="39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ru-RU" sz="39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183880" cy="589904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Тексты</a:t>
            </a: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1.Чтоб не обиделась корова,</a:t>
            </a: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    И не прокисло молоко,</a:t>
            </a: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    Мы оба этих дружных слова </a:t>
            </a: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    напишем в корне с буквой   «о».</a:t>
            </a: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2. У ворот мычит корова </a:t>
            </a: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    С веточкою на рогах.</a:t>
            </a: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    Принесла она парного</a:t>
            </a: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    Лугового молока.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WordArt 2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1908175" y="908050"/>
            <a:ext cx="5832475" cy="44656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Century Schoolbook"/>
              </a:rPr>
              <a:t>а</a:t>
            </a:r>
          </a:p>
        </p:txBody>
      </p:sp>
      <p:sp>
        <p:nvSpPr>
          <p:cNvPr id="118787" name="WordArt 3"/>
          <p:cNvSpPr>
            <a:spLocks noChangeArrowheads="1" noChangeShapeType="1" noTextEdit="1"/>
          </p:cNvSpPr>
          <p:nvPr/>
        </p:nvSpPr>
        <p:spPr bwMode="auto">
          <a:xfrm>
            <a:off x="3492500" y="3284538"/>
            <a:ext cx="1584325" cy="14573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5708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Arial Black"/>
              </a:rPr>
              <a:t>КОРО</a:t>
            </a:r>
          </a:p>
        </p:txBody>
      </p:sp>
      <p:sp>
        <p:nvSpPr>
          <p:cNvPr id="118788" name="WordArt 4"/>
          <p:cNvSpPr>
            <a:spLocks noChangeArrowheads="1" noChangeShapeType="1" noTextEdit="1"/>
          </p:cNvSpPr>
          <p:nvPr/>
        </p:nvSpPr>
        <p:spPr bwMode="auto">
          <a:xfrm>
            <a:off x="1692275" y="1268413"/>
            <a:ext cx="5545138" cy="34559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kern="10" dirty="0">
                <a:ln w="222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50000">
                      <a:srgbClr val="FF99FF"/>
                    </a:gs>
                    <a:gs pos="100000">
                      <a:srgbClr val="000082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К</a:t>
            </a:r>
            <a:r>
              <a:rPr lang="ru-RU" sz="3600" kern="10" dirty="0">
                <a:ln w="222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О</a:t>
            </a:r>
            <a:r>
              <a:rPr lang="ru-RU" sz="3600" kern="10" dirty="0">
                <a:ln w="222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50000">
                      <a:srgbClr val="FF99FF"/>
                    </a:gs>
                    <a:gs pos="100000">
                      <a:srgbClr val="000082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РОВА</a:t>
            </a:r>
          </a:p>
        </p:txBody>
      </p:sp>
      <p:pic>
        <p:nvPicPr>
          <p:cNvPr id="19465" name="Picture 9" descr="j033639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5084763"/>
            <a:ext cx="1331913" cy="133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790" name="Picture 6" descr="1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5600" y="3284538"/>
            <a:ext cx="3429000" cy="326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10"/>
          <p:cNvSpPr>
            <a:spLocks noChangeShapeType="1"/>
          </p:cNvSpPr>
          <p:nvPr/>
        </p:nvSpPr>
        <p:spPr bwMode="auto">
          <a:xfrm flipV="1">
            <a:off x="4857752" y="1643050"/>
            <a:ext cx="161925" cy="217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200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4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187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0" presetClass="exit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187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85" decel="1000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385" decel="100000"/>
                                        <p:tgtEl>
                                          <p:spTgt spid="11878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385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385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85" decel="1000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385" decel="100000"/>
                                        <p:tgtEl>
                                          <p:spTgt spid="1187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385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385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5"/>
                  </p:tgtEl>
                </p:cond>
              </p:nextCondLst>
            </p:seq>
          </p:childTnLst>
        </p:cTn>
      </p:par>
    </p:tnLst>
    <p:bldLst>
      <p:bldP spid="118786" grpId="0" animBg="1"/>
      <p:bldP spid="118787" grpId="0" animBg="1"/>
      <p:bldP spid="118788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357166"/>
            <a:ext cx="857256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Загадка</a:t>
            </a:r>
          </a:p>
          <a:p>
            <a:pPr marL="742950" indent="-742950"/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742950" indent="-742950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1.Голодная мычит, сытая жуёт,</a:t>
            </a:r>
          </a:p>
          <a:p>
            <a:pPr marL="742950" indent="-742950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   всем ребятам молоко даёт.</a:t>
            </a:r>
          </a:p>
          <a:p>
            <a:pPr marL="742950" indent="-742950"/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742950" indent="-742950"/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742950" indent="-742950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2. Сама пёстрая, ест зелёное, даёт белое.</a:t>
            </a:r>
          </a:p>
          <a:p>
            <a:pPr marL="742950" indent="-742950"/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3. Рано утром всех на луг</a:t>
            </a:r>
          </a:p>
          <a:p>
            <a:pPr marL="742950" indent="-742950"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    Собирает нас пастух.</a:t>
            </a:r>
          </a:p>
          <a:p>
            <a:pPr marL="742950" indent="-742950"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    А к вечеру всем молока</a:t>
            </a:r>
          </a:p>
          <a:p>
            <a:pPr marL="742950" indent="-742950"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    Я людям дать готова.</a:t>
            </a:r>
          </a:p>
          <a:p>
            <a:pPr marL="742950" indent="-742950"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    Угадали, кто же я?</a:t>
            </a:r>
          </a:p>
          <a:p>
            <a:pPr marL="742950" indent="-742950"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    Конечно же … 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285729"/>
            <a:ext cx="657229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</a:t>
            </a:r>
            <a:r>
              <a:rPr lang="ru-RU" sz="13000" dirty="0">
                <a:solidFill>
                  <a:srgbClr val="FF0000"/>
                </a:solidFill>
              </a:rPr>
              <a:t>о</a:t>
            </a:r>
            <a:r>
              <a:rPr lang="ru-RU" sz="13000" dirty="0">
                <a:solidFill>
                  <a:srgbClr val="4D4D4D"/>
                </a:solidFill>
              </a:rPr>
              <a:t>рова</a:t>
            </a:r>
          </a:p>
        </p:txBody>
      </p:sp>
      <p:sp>
        <p:nvSpPr>
          <p:cNvPr id="3" name="Line 10"/>
          <p:cNvSpPr>
            <a:spLocks noChangeShapeType="1"/>
          </p:cNvSpPr>
          <p:nvPr/>
        </p:nvSpPr>
        <p:spPr bwMode="auto">
          <a:xfrm flipV="1">
            <a:off x="5429256" y="785794"/>
            <a:ext cx="161925" cy="217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026" name="Picture 2" descr="F:\Поломка компа\диск д\Рабочий стол 02.02.11\флешка\Съемный диск (G)\анимация\животные анимированные\коровы быки\63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714621"/>
            <a:ext cx="6715172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642918"/>
            <a:ext cx="80010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Этимология</a:t>
            </a:r>
          </a:p>
          <a:p>
            <a:pPr>
              <a:buNone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Своё название </a:t>
            </a:r>
            <a:r>
              <a:rPr lang="ru-RU" sz="3600" b="1" i="1" dirty="0">
                <a:solidFill>
                  <a:schemeClr val="accent2">
                    <a:lumMod val="75000"/>
                  </a:schemeClr>
                </a:solidFill>
              </a:rPr>
              <a:t>корова 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получила по наличию рогов: от латинского </a:t>
            </a:r>
            <a:r>
              <a:rPr lang="ru-RU" sz="3600" b="1" i="1" dirty="0" err="1">
                <a:solidFill>
                  <a:schemeClr val="accent2">
                    <a:lumMod val="75000"/>
                  </a:schemeClr>
                </a:solidFill>
              </a:rPr>
              <a:t>кор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 – «рог», корна – «рогатая», «имеющая рога».</a:t>
            </a:r>
          </a:p>
          <a:p>
            <a:pPr algn="ctr">
              <a:buNone/>
            </a:pPr>
            <a:r>
              <a:rPr lang="ru-RU" sz="3600" b="1" i="1" dirty="0">
                <a:solidFill>
                  <a:schemeClr val="accent2">
                    <a:lumMod val="75000"/>
                  </a:schemeClr>
                </a:solidFill>
              </a:rPr>
              <a:t>Корова – </a:t>
            </a:r>
            <a:r>
              <a:rPr lang="ru-RU" sz="3600" b="1" i="1" dirty="0" err="1">
                <a:solidFill>
                  <a:schemeClr val="accent2">
                    <a:lumMod val="75000"/>
                  </a:schemeClr>
                </a:solidFill>
              </a:rPr>
              <a:t>кор</a:t>
            </a:r>
            <a:r>
              <a:rPr lang="ru-RU" sz="3600" b="1" i="1" dirty="0">
                <a:solidFill>
                  <a:schemeClr val="accent2">
                    <a:lumMod val="75000"/>
                  </a:schemeClr>
                </a:solidFill>
              </a:rPr>
              <a:t>, корна 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= «рог», «рогатое животное».</a:t>
            </a:r>
          </a:p>
          <a:p>
            <a:pPr>
              <a:buNone/>
            </a:pP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V="1">
            <a:off x="6858016" y="1214422"/>
            <a:ext cx="90487" cy="21431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84664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75000"/>
                  </a:schemeClr>
                </a:solidFill>
              </a:rPr>
              <a:t>Толкование</a:t>
            </a:r>
          </a:p>
          <a:p>
            <a:pPr>
              <a:buNone/>
            </a:pP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742950" indent="-742950">
              <a:buAutoNum type="arabicPeriod"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Крупное рогатое домашнее животное, дающее молоко.</a:t>
            </a:r>
          </a:p>
          <a:p>
            <a:pPr marL="742950" indent="-742950">
              <a:buAutoNum type="arabicPeriod"/>
            </a:pP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742950" indent="-742950">
              <a:buAutoNum type="arabicPeriod"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Самка крупных жвачных животных семейства полорогих (быков). Сюда относятся лоси, олени и др..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/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75000"/>
                  </a:schemeClr>
                </a:solidFill>
              </a:rPr>
              <a:t>Однокоренные слова</a:t>
            </a:r>
          </a:p>
          <a:p>
            <a:pPr>
              <a:buNone/>
            </a:pPr>
            <a:endParaRPr lang="ru-RU" sz="3600" b="1" dirty="0"/>
          </a:p>
          <a:p>
            <a:pPr>
              <a:buNone/>
            </a:pPr>
            <a:r>
              <a:rPr lang="ru-RU" sz="3600" b="1" dirty="0">
                <a:solidFill>
                  <a:srgbClr val="FF0000"/>
                </a:solidFill>
              </a:rPr>
              <a:t>коров</a:t>
            </a:r>
            <a:r>
              <a:rPr lang="ru-RU" sz="3600" b="1" dirty="0"/>
              <a:t>ка</a:t>
            </a:r>
          </a:p>
          <a:p>
            <a:pPr>
              <a:buNone/>
            </a:pPr>
            <a:r>
              <a:rPr lang="ru-RU" sz="4000" b="1" dirty="0">
                <a:solidFill>
                  <a:srgbClr val="FF0000"/>
                </a:solidFill>
              </a:rPr>
              <a:t>коров</a:t>
            </a:r>
            <a:r>
              <a:rPr lang="ru-RU" sz="4000" b="1" dirty="0"/>
              <a:t>ушка</a:t>
            </a:r>
          </a:p>
          <a:p>
            <a:pPr>
              <a:buNone/>
            </a:pPr>
            <a:r>
              <a:rPr lang="ru-RU" sz="4000" b="1" dirty="0">
                <a:solidFill>
                  <a:srgbClr val="FF0000"/>
                </a:solidFill>
              </a:rPr>
              <a:t>коров</a:t>
            </a:r>
            <a:r>
              <a:rPr lang="ru-RU" sz="4000" b="1" dirty="0"/>
              <a:t>ий</a:t>
            </a:r>
          </a:p>
          <a:p>
            <a:pPr>
              <a:buNone/>
            </a:pPr>
            <a:r>
              <a:rPr lang="ru-RU" sz="4000" b="1" dirty="0">
                <a:solidFill>
                  <a:srgbClr val="FF0000"/>
                </a:solidFill>
              </a:rPr>
              <a:t>коров</a:t>
            </a:r>
            <a:r>
              <a:rPr lang="ru-RU" sz="4000" b="1" dirty="0"/>
              <a:t>ёнка</a:t>
            </a:r>
          </a:p>
          <a:p>
            <a:pPr>
              <a:buNone/>
            </a:pPr>
            <a:r>
              <a:rPr lang="ru-RU" sz="4000" b="1" dirty="0">
                <a:solidFill>
                  <a:srgbClr val="FF0000"/>
                </a:solidFill>
              </a:rPr>
              <a:t>коров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>
                <a:solidFill>
                  <a:schemeClr val="accent2">
                    <a:lumMod val="75000"/>
                  </a:schemeClr>
                </a:solidFill>
              </a:rPr>
              <a:t>Фразеологизмы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>
              <a:buNone/>
            </a:pPr>
            <a:r>
              <a:rPr lang="ru-RU" sz="3500" b="1" dirty="0">
                <a:solidFill>
                  <a:schemeClr val="accent2">
                    <a:lumMod val="75000"/>
                  </a:schemeClr>
                </a:solidFill>
              </a:rPr>
              <a:t>1. </a:t>
            </a:r>
            <a:r>
              <a:rPr lang="ru-RU" sz="3500" b="1" i="1" dirty="0">
                <a:solidFill>
                  <a:schemeClr val="accent4">
                    <a:lumMod val="75000"/>
                  </a:schemeClr>
                </a:solidFill>
              </a:rPr>
              <a:t>Как корова языком слизала </a:t>
            </a:r>
            <a:r>
              <a:rPr lang="ru-RU" sz="3500" b="1" dirty="0">
                <a:solidFill>
                  <a:schemeClr val="accent4">
                    <a:lumMod val="75000"/>
                  </a:schemeClr>
                </a:solidFill>
              </a:rPr>
              <a:t>– что-нибудь быстро и бесследно исчезло.</a:t>
            </a:r>
            <a:endParaRPr lang="en-US" sz="35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514350" indent="-514350">
              <a:buNone/>
            </a:pPr>
            <a:r>
              <a:rPr lang="ru-RU" sz="3500" b="1" i="1" dirty="0">
                <a:solidFill>
                  <a:schemeClr val="accent2">
                    <a:lumMod val="75000"/>
                  </a:schemeClr>
                </a:solidFill>
              </a:rPr>
              <a:t>2. </a:t>
            </a:r>
            <a:r>
              <a:rPr lang="ru-RU" sz="3500" b="1" i="1" dirty="0">
                <a:solidFill>
                  <a:schemeClr val="accent4">
                    <a:lumMod val="75000"/>
                  </a:schemeClr>
                </a:solidFill>
              </a:rPr>
              <a:t>Как корова на льду </a:t>
            </a:r>
            <a:r>
              <a:rPr lang="ru-RU" sz="3500" b="1" dirty="0">
                <a:solidFill>
                  <a:schemeClr val="accent4">
                    <a:lumMod val="75000"/>
                  </a:schemeClr>
                </a:solidFill>
              </a:rPr>
              <a:t>– чувствовать себя неуверенно.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210</TotalTime>
  <Words>317</Words>
  <Application>Microsoft Office PowerPoint</Application>
  <PresentationFormat>Экран (4:3)</PresentationFormat>
  <Paragraphs>61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 Black</vt:lpstr>
      <vt:lpstr>Century Schoolbook</vt:lpstr>
      <vt:lpstr>Impact</vt:lpstr>
      <vt:lpstr>Verdana</vt:lpstr>
      <vt:lpstr>Wingdings 2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Ирина</cp:lastModifiedBy>
  <cp:revision>22</cp:revision>
  <dcterms:created xsi:type="dcterms:W3CDTF">2012-12-08T13:59:30Z</dcterms:created>
  <dcterms:modified xsi:type="dcterms:W3CDTF">2024-12-01T08:08:56Z</dcterms:modified>
</cp:coreProperties>
</file>