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84" r:id="rId2"/>
    <p:sldId id="287" r:id="rId3"/>
    <p:sldId id="331" r:id="rId4"/>
    <p:sldId id="285" r:id="rId5"/>
    <p:sldId id="308" r:id="rId6"/>
    <p:sldId id="286" r:id="rId7"/>
    <p:sldId id="311" r:id="rId8"/>
    <p:sldId id="327" r:id="rId9"/>
    <p:sldId id="328" r:id="rId10"/>
    <p:sldId id="318" r:id="rId11"/>
    <p:sldId id="330" r:id="rId12"/>
    <p:sldId id="329" r:id="rId13"/>
    <p:sldId id="325" r:id="rId14"/>
    <p:sldId id="326" r:id="rId15"/>
    <p:sldId id="338" r:id="rId16"/>
    <p:sldId id="291" r:id="rId17"/>
    <p:sldId id="282" r:id="rId18"/>
    <p:sldId id="301" r:id="rId19"/>
    <p:sldId id="299" r:id="rId20"/>
    <p:sldId id="303" r:id="rId21"/>
    <p:sldId id="260" r:id="rId22"/>
    <p:sldId id="272" r:id="rId23"/>
    <p:sldId id="263" r:id="rId24"/>
    <p:sldId id="274" r:id="rId25"/>
    <p:sldId id="266" r:id="rId26"/>
    <p:sldId id="276" r:id="rId27"/>
    <p:sldId id="277" r:id="rId28"/>
    <p:sldId id="292" r:id="rId29"/>
    <p:sldId id="305" r:id="rId30"/>
    <p:sldId id="293" r:id="rId31"/>
    <p:sldId id="294" r:id="rId32"/>
    <p:sldId id="278" r:id="rId33"/>
    <p:sldId id="279" r:id="rId34"/>
    <p:sldId id="267" r:id="rId35"/>
    <p:sldId id="30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5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B5641-11E4-4B73-9013-D884C446AE6D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45E77-AE95-4831-848A-3113E9F6E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45E77-AE95-4831-848A-3113E9F6E55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2C64AA-E74E-491D-9774-5019AF1960D6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1FD9DB-FB5E-480F-9B51-85A90C0C5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ogmon.org/kommunikativnie-naviki-obshenie-kak-takovoe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Автор: 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Китова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И.И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учитель начальных классов ТМК ОУ «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Хатангская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средняя школа №1»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овременный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подход к изучению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словарных слов</a:t>
            </a:r>
          </a:p>
          <a:p>
            <a:pPr algn="ctr">
              <a:buNone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начальной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0"/>
            <a:ext cx="8183880" cy="250030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endParaRPr lang="ru-RU" sz="4300" b="1" dirty="0">
              <a:solidFill>
                <a:schemeClr val="accent4">
                  <a:lumMod val="50000"/>
                </a:schemeClr>
              </a:solidFill>
              <a:latin typeface="+mj-lt"/>
              <a:cs typeface="Arial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r>
              <a:rPr lang="ru-RU" sz="43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charset="0"/>
              </a:rPr>
              <a:t>Метапредметные результаты</a:t>
            </a:r>
            <a:endParaRPr lang="ru-RU" b="1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  <a:cs typeface="Arial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4000" b="1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charset="0"/>
              </a:rPr>
              <a:t>Познавательные: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+mj-lt"/>
              <a:cs typeface="Arial" charset="0"/>
            </a:endParaRPr>
          </a:p>
          <a:p>
            <a:pPr algn="ctr"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14554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овладение логическими действиями сравнения, анализа, синтеза, обобщения, классификации по родовидовым признакам, установления аналогий и причинно-следственных связей, построение рассуждений, отнесение к известным понятиям.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2559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charset="0"/>
              </a:rPr>
              <a:t>Коммуникативные:</a:t>
            </a: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планирование учебного сотрудничества;</a:t>
            </a: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умение выражать свои мысли;</a:t>
            </a: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построение речевого высказывания в устной и письменной форме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  <a:p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28604"/>
            <a:ext cx="72866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ru-RU" sz="4800" b="1" i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charset="0"/>
              </a:rPr>
              <a:t>Регулятивные:</a:t>
            </a:r>
            <a:r>
              <a:rPr lang="en-US" sz="4800" b="1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endParaRPr lang="ru-RU" sz="4800" b="1" i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endParaRPr lang="ru-RU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прогнозирование, 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контроль, 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целеполагание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коррекция, 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оценка, 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саморегуляция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85728"/>
            <a:ext cx="818388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Формы, приёмы, методы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1.Главный принцип — ориентирование изучаемого материала, способов его представления, методов обучения на максимальное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включение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учащихся в учебную деятельность.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2.Создание проблемной ситуации.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3.Увеличение заданий для работы в парах и/или группах.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352"/>
            <a:ext cx="8401080" cy="58990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4.Увеличение заданий и вопросов, инициирующих детское действие</a:t>
            </a:r>
            <a:r>
              <a:rPr lang="ru-RU" sz="3000" b="1" dirty="0">
                <a:ea typeface="Calibri" pitchFamily="34" charset="0"/>
                <a:cs typeface="Arial" charset="0"/>
              </a:rPr>
              <a:t> </a:t>
            </a: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Arial" charset="0"/>
              </a:rPr>
              <a:t>(творческие,  проектные  задания, учебные  диалоги).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5.Увеличение количества заданий, раскрывающих связи учебного материала с реальной действительностью и другими школьными предметами  на основе формирования УУД.</a:t>
            </a:r>
          </a:p>
          <a:p>
            <a:pPr eaLnBrk="0" hangingPunct="0">
              <a:spcBef>
                <a:spcPts val="725"/>
              </a:spcBef>
              <a:buNone/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6.Использование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традиционных приёмов изучения словарных слов с инновационными, в т.ч. электронных ресурсов.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0"/>
            <a:ext cx="8183880" cy="62150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43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300" b="1" dirty="0">
                <a:solidFill>
                  <a:schemeClr val="accent4">
                    <a:lumMod val="75000"/>
                  </a:schemeClr>
                </a:solidFill>
              </a:rPr>
              <a:t>Основные этапы работы:</a:t>
            </a:r>
          </a:p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знакомство со словом;</a:t>
            </a:r>
          </a:p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этимологическая справка;</a:t>
            </a:r>
          </a:p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толкование лексемы;</a:t>
            </a:r>
          </a:p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подбор однокоренных слов;</a:t>
            </a:r>
          </a:p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работа с пословицами, поговорками, загадками, скороговорками;</a:t>
            </a:r>
          </a:p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работа </a:t>
            </a:r>
            <a:r>
              <a:rPr lang="ru-RU" sz="3500" b="1">
                <a:solidFill>
                  <a:schemeClr val="accent2">
                    <a:lumMod val="50000"/>
                  </a:schemeClr>
                </a:solidFill>
              </a:rPr>
              <a:t>с синонимами, </a:t>
            </a:r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антонимами, фразеологизмами;</a:t>
            </a:r>
          </a:p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работа со словосочетаниями;</a:t>
            </a:r>
          </a:p>
          <a:p>
            <a:r>
              <a:rPr lang="ru-RU" sz="3500" b="1" dirty="0">
                <a:solidFill>
                  <a:schemeClr val="accent2">
                    <a:lumMod val="50000"/>
                  </a:schemeClr>
                </a:solidFill>
              </a:rPr>
              <a:t>работа с предложениями, текстами.</a:t>
            </a:r>
          </a:p>
          <a:p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276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ru-RU" sz="4100" b="1" dirty="0">
                <a:solidFill>
                  <a:schemeClr val="accent4">
                    <a:lumMod val="75000"/>
                  </a:schemeClr>
                </a:solidFill>
              </a:rPr>
              <a:t>     Осуществляется в занимательной форме (ребусы, загадки, лото, рисунки, кроссворды, противопоставления, нахождение общих или частных понятий, выделение лишнего, вычленение из пословиц и поговорок, определение слова по его лексическому значению и др.)</a:t>
            </a:r>
          </a:p>
          <a:p>
            <a:pPr>
              <a:buNone/>
            </a:pPr>
            <a:r>
              <a:rPr lang="ru-RU" sz="4100" b="1" dirty="0">
                <a:solidFill>
                  <a:schemeClr val="accent2">
                    <a:lumMod val="75000"/>
                  </a:schemeClr>
                </a:solidFill>
              </a:rPr>
              <a:t>     Проводится звуковой анализ, анализ написания слова.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037503" y="409209"/>
            <a:ext cx="642507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1.З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накомство</a:t>
            </a:r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 словом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714488"/>
            <a:ext cx="8183880" cy="4320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     При разгадывании ребусов дети самостоятельно или с помощью учителя </a:t>
            </a:r>
          </a:p>
          <a:p>
            <a:pPr>
              <a:buNone/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 производят звуковой анализ, а затем и синтез слова, что способствует более </a:t>
            </a:r>
          </a:p>
          <a:p>
            <a:pPr>
              <a:buNone/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 прочному запоминанию слов с непроверяемыми орфограммами.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857232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Image00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371975"/>
            <a:ext cx="38290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133600"/>
            <a:ext cx="3124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WordArt 4"/>
          <p:cNvSpPr>
            <a:spLocks noChangeArrowheads="1" noChangeShapeType="1" noTextEdit="1"/>
          </p:cNvSpPr>
          <p:nvPr/>
        </p:nvSpPr>
        <p:spPr bwMode="auto">
          <a:xfrm>
            <a:off x="1905000" y="2286000"/>
            <a:ext cx="2057400" cy="183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>
                        <a:alpha val="77500"/>
                      </a:srgbClr>
                    </a:gs>
                    <a:gs pos="70000">
                      <a:srgbClr val="FF0300">
                        <a:alpha val="65000"/>
                      </a:srgbClr>
                    </a:gs>
                    <a:gs pos="100000">
                      <a:srgbClr val="4D0808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ЛИ</a:t>
            </a:r>
          </a:p>
        </p:txBody>
      </p:sp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4114800" y="2276475"/>
            <a:ext cx="3770313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>
                        <a:alpha val="77500"/>
                      </a:srgbClr>
                    </a:gs>
                    <a:gs pos="70000">
                      <a:srgbClr val="FF0300">
                        <a:alpha val="65000"/>
                      </a:srgbClr>
                    </a:gs>
                    <a:gs pos="100000">
                      <a:srgbClr val="4D0808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СИЦА</a:t>
            </a:r>
          </a:p>
        </p:txBody>
      </p:sp>
      <p:pic>
        <p:nvPicPr>
          <p:cNvPr id="128006" name="Picture 6" descr="2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997200"/>
            <a:ext cx="14366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7" name="Picture 7" descr="2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362200"/>
            <a:ext cx="14366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8" name="Picture 8" descr="2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341438"/>
            <a:ext cx="14366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9" name="WordArt 9"/>
          <p:cNvSpPr>
            <a:spLocks noChangeArrowheads="1" noChangeShapeType="1" noTextEdit="1"/>
          </p:cNvSpPr>
          <p:nvPr/>
        </p:nvSpPr>
        <p:spPr bwMode="auto">
          <a:xfrm>
            <a:off x="5867400" y="1447800"/>
            <a:ext cx="190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Л = С</a:t>
            </a:r>
          </a:p>
        </p:txBody>
      </p:sp>
      <p:sp>
        <p:nvSpPr>
          <p:cNvPr id="128010" name="WordArt 10"/>
          <p:cNvSpPr>
            <a:spLocks noChangeArrowheads="1" noChangeShapeType="1" noTextEdit="1"/>
          </p:cNvSpPr>
          <p:nvPr/>
        </p:nvSpPr>
        <p:spPr bwMode="auto">
          <a:xfrm>
            <a:off x="1295400" y="3657600"/>
            <a:ext cx="86360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2</a:t>
            </a:r>
          </a:p>
        </p:txBody>
      </p:sp>
      <p:pic>
        <p:nvPicPr>
          <p:cNvPr id="19465" name="Picture 9" descr="j033639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084763"/>
            <a:ext cx="13319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</p:childTnLst>
        </p:cTn>
      </p:par>
    </p:tnLst>
    <p:bldLst>
      <p:bldP spid="128009" grpId="0" animBg="1"/>
      <p:bldP spid="1280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2721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7538" y="285728"/>
            <a:ext cx="80089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7838" algn="ctr"/>
              </a:tabLst>
            </a:pPr>
            <a:r>
              <a:rPr kumimoji="0" lang="ru-RU" sz="5400" b="1" i="0" u="none" strike="noStrike" cap="all" spc="0" normalizeH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ea typeface="Times New Roman" pitchFamily="18" charset="0"/>
              </a:rPr>
              <a:t>2. Этимологическая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7838" algn="ctr"/>
              </a:tabLst>
            </a:pPr>
            <a:r>
              <a:rPr kumimoji="0" lang="ru-RU" sz="5400" b="1" i="0" u="none" strike="noStrike" cap="all" spc="0" normalizeH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ea typeface="Times New Roman" pitchFamily="18" charset="0"/>
              </a:rPr>
              <a:t> справка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143117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 Содержит информацию о происхождении слова, его первоначальном значении. Нередко обращение к истории слова позволяет мотивировать его современное написание.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13292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   Актуальность работы над словарём младших школьников обусловлена низким уровнем их речевого развития. </a:t>
            </a:r>
          </a:p>
          <a:p>
            <a:endParaRPr lang="ru-RU" sz="3600" dirty="0"/>
          </a:p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   Проблема лексической организации речи на современном этапе занимает одно из ведущих мест в общем списке актуальных вопросов методики преподавания русского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4290"/>
            <a:ext cx="8183880" cy="45040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Слово лиса образовано от лис.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Лиса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родственно употребляемым на территориях отдельных районов нашей страны словам: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</a:rPr>
              <a:t>лисый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– «желтоватый», </a:t>
            </a:r>
          </a:p>
          <a:p>
            <a:pPr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</a:rPr>
              <a:t>залисеть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– «пожелтеть». Животное названо по наиболее характерному для него цвету шерсти.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Лисица – лис,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</a:rPr>
              <a:t>лисый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– «с жёлтой шерстью».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1283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928802"/>
            <a:ext cx="821537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   Помогает понять значение слова.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Учащиеся дают лексическое значение изучаемому слову, а затем сравнивают с определением  мастеров слова (С.И.Ожегова, В.И.Даля и др.)</a:t>
            </a:r>
          </a:p>
          <a:p>
            <a:pPr>
              <a:buNone/>
            </a:pP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4270" y="285728"/>
            <a:ext cx="95125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ea typeface="Times New Roman" pitchFamily="18" charset="0"/>
              </a:rPr>
              <a:t>3. Толкование лексемы. </a:t>
            </a:r>
          </a:p>
          <a:p>
            <a:pPr algn="ctr"/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ea typeface="Times New Roman" pitchFamily="18" charset="0"/>
              </a:rPr>
              <a:t>Иллюстрация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Хищное животное с острой мордой и длинным пушистым хвостом.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О хитром, льстивом человеке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(перен.).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143248"/>
            <a:ext cx="8183880" cy="2891792"/>
          </a:xfrm>
        </p:spPr>
        <p:txBody>
          <a:bodyPr>
            <a:normAutofit/>
          </a:bodyPr>
          <a:lstStyle/>
          <a:p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1841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074087" y="323318"/>
            <a:ext cx="6995826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днокоренные</a:t>
            </a:r>
          </a:p>
          <a:p>
            <a:pPr algn="ctr">
              <a:buNone/>
            </a:pP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слова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9"/>
            <a:ext cx="8786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Проводится наблюдение над единообразным написанием однокоренных слов. </a:t>
            </a:r>
          </a:p>
          <a:p>
            <a:pPr>
              <a:buNone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Ребята подбирают однокоренные слова к новому словарному слову или составляют однокоренные слова по определённой схеме.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chemeClr val="accent1"/>
                </a:solidFill>
              </a:rPr>
              <a:t>лис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ичка</a:t>
            </a:r>
          </a:p>
          <a:p>
            <a:pPr algn="ctr">
              <a:buNone/>
            </a:pP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>
                <a:solidFill>
                  <a:schemeClr val="accent1"/>
                </a:solidFill>
              </a:rPr>
              <a:t>лис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ёнок</a:t>
            </a:r>
          </a:p>
          <a:p>
            <a:pPr algn="ctr">
              <a:buNone/>
            </a:pP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>
                <a:solidFill>
                  <a:schemeClr val="accent1"/>
                </a:solidFill>
              </a:rPr>
              <a:t>лис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ий</a:t>
            </a:r>
          </a:p>
          <a:p>
            <a:pPr algn="ctr">
              <a:buNone/>
            </a:pP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>
                <a:solidFill>
                  <a:schemeClr val="accent1"/>
                </a:solidFill>
              </a:rPr>
              <a:t>лис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онька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502920" y="484633"/>
            <a:ext cx="8183880" cy="4571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928802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    </a:t>
            </a:r>
          </a:p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     Использование этого материала позволяет вести наблюдение  над функционированием слова в русской речи.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 Дети находят пословицы, поговорки, загадки с изучаемым словом.</a:t>
            </a:r>
          </a:p>
          <a:p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15866" y="794723"/>
            <a:ext cx="85122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7838" algn="ctr"/>
              </a:tabLst>
            </a:pPr>
            <a:r>
              <a:rPr kumimoji="0" lang="ru-RU" sz="4400" b="1" i="0" u="none" strike="noStrike" cap="all" spc="0" normalizeH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ea typeface="Times New Roman" pitchFamily="18" charset="0"/>
              </a:rPr>
              <a:t>5. Пословицы, поговорки,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7838" algn="ctr"/>
              </a:tabLst>
            </a:pPr>
            <a:r>
              <a:rPr kumimoji="0" lang="ru-RU" sz="4400" b="1" i="0" u="none" strike="noStrike" cap="all" spc="0" normalizeH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ea typeface="Times New Roman" pitchFamily="18" charset="0"/>
              </a:rPr>
              <a:t> загадки, скороговорки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chemeClr val="accent4">
                    <a:lumMod val="75000"/>
                  </a:schemeClr>
                </a:solidFill>
              </a:rPr>
              <a:t>Загадки</a:t>
            </a:r>
          </a:p>
          <a:p>
            <a:pPr algn="ctr">
              <a:buNone/>
            </a:pP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43088"/>
              </p:ext>
            </p:extLst>
          </p:nvPr>
        </p:nvGraphicFramePr>
        <p:xfrm>
          <a:off x="357158" y="1357298"/>
          <a:ext cx="8286808" cy="431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22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Хвост</a:t>
                      </a:r>
                      <a:r>
                        <a:rPr lang="ru-RU" sz="3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пушистый,</a:t>
                      </a:r>
                    </a:p>
                    <a:p>
                      <a:r>
                        <a:rPr lang="ru-RU" sz="3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Мех золотистый.</a:t>
                      </a:r>
                    </a:p>
                    <a:p>
                      <a:r>
                        <a:rPr lang="ru-RU" sz="3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 лесу живёт, </a:t>
                      </a:r>
                    </a:p>
                    <a:p>
                      <a:r>
                        <a:rPr lang="ru-RU" sz="3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Кур крадёт.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Хитрая плутовка,</a:t>
                      </a:r>
                    </a:p>
                    <a:p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Рыжая головка,</a:t>
                      </a:r>
                    </a:p>
                    <a:p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Пушистый хвост-краса.</a:t>
                      </a:r>
                    </a:p>
                    <a:p>
                      <a:r>
                        <a:rPr lang="ru-RU" sz="3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Кто</a:t>
                      </a:r>
                      <a:r>
                        <a:rPr lang="ru-RU" sz="3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это?...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444">
                <a:tc gridSpan="2"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В птичник повадится – жди беды.</a:t>
                      </a:r>
                    </a:p>
                    <a:p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Рыжим хвостом заметает</a:t>
                      </a:r>
                      <a:r>
                        <a:rPr lang="ru-RU" sz="28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следы.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4629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и поговорки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Старую лисицу не травят молодыми собаками.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Лисица – старая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льстица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Лисица и во сне кур считает.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Назначили лисицу воеводой в лесу – пера много. А птицы нет.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Старую лисицы хитростям не учат.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Лисичка всегда сытнее волка живёт.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884" y="285729"/>
            <a:ext cx="870623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 Синонимы, антонимы,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фразеологизмы</a:t>
            </a:r>
          </a:p>
          <a:p>
            <a:pPr>
              <a:buNone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      Работа с этим материалом   предполагает образование у учащихся некоторых лексикологических  представлений, формирование понятий, а также делает речь богаче, ярче и интереснее.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  Школьники подбирают синонимы, антонимы к словарному слову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>
                <a:solidFill>
                  <a:schemeClr val="accent4">
                    <a:lumMod val="75000"/>
                  </a:schemeClr>
                </a:solidFill>
              </a:rPr>
              <a:t>Синонимы:</a:t>
            </a:r>
          </a:p>
          <a:p>
            <a:pPr algn="ctr">
              <a:buNone/>
            </a:pP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лиса, рыжая плутовка.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429684" cy="550072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r>
              <a:rPr lang="ru-RU" sz="5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Эффективное  усвоение учащимися словарного состава языка за счёт количественного накопления слов, освоение их социально-закрепленных значений и формирование умения использовать их в 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конкретных условиях общения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7. Словосочетания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     Учащиеся придумывают разные виды словосочетаний: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сущ.+прилагательное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;  </a:t>
            </a:r>
          </a:p>
          <a:p>
            <a:pP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глагол+сущ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 в косвенном падеже;  </a:t>
            </a:r>
          </a:p>
          <a:p>
            <a:pP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глагол+наречие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</a:t>
            </a:r>
            <a:r>
              <a:rPr lang="ru-RU" sz="3900" b="1" dirty="0">
                <a:solidFill>
                  <a:schemeClr val="accent4">
                    <a:lumMod val="75000"/>
                  </a:schemeClr>
                </a:solidFill>
              </a:rPr>
              <a:t>Практический материал, позволяющий вести наблюдение над функционированием слова в устной и письменной речи.</a:t>
            </a:r>
          </a:p>
          <a:p>
            <a:pPr>
              <a:buNone/>
            </a:pPr>
            <a:r>
              <a:rPr lang="ru-RU" sz="3900" b="1" dirty="0">
                <a:solidFill>
                  <a:schemeClr val="accent2">
                    <a:lumMod val="75000"/>
                  </a:schemeClr>
                </a:solidFill>
              </a:rPr>
              <a:t>      Участники процесса обучения предлагают стихи, рассказы, статьи.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540" y="571481"/>
            <a:ext cx="86469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8. Предложения, тексты. </a:t>
            </a:r>
          </a:p>
          <a:p>
            <a:pPr algn="ctr">
              <a:buNone/>
            </a:pP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интересно!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4400" b="1" dirty="0">
                <a:solidFill>
                  <a:schemeClr val="accent4">
                    <a:lumMod val="75000"/>
                  </a:schemeClr>
                </a:solidFill>
              </a:rPr>
              <a:t>Предложения</a:t>
            </a:r>
            <a:endParaRPr lang="ru-RU" sz="14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4400" b="1" dirty="0">
                <a:solidFill>
                  <a:srgbClr val="00B050"/>
                </a:solidFill>
              </a:rPr>
              <a:t>1</a:t>
            </a:r>
            <a:r>
              <a:rPr lang="ru-RU" sz="14400" b="1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4400" b="1" dirty="0">
                <a:solidFill>
                  <a:schemeClr val="accent2">
                    <a:lumMod val="75000"/>
                  </a:schemeClr>
                </a:solidFill>
              </a:rPr>
              <a:t>Хорошо кума – лиса принаряжена: шерсть пушистая, золотистая; на груди жилет, а на шее белый галстучек.</a:t>
            </a:r>
          </a:p>
          <a:p>
            <a:pPr>
              <a:buNone/>
            </a:pPr>
            <a:r>
              <a:rPr lang="ru-RU" sz="14400" b="1" dirty="0">
                <a:solidFill>
                  <a:srgbClr val="00B050"/>
                </a:solidFill>
              </a:rPr>
              <a:t>2</a:t>
            </a:r>
            <a:r>
              <a:rPr lang="ru-RU" sz="14400" b="1" dirty="0">
                <a:solidFill>
                  <a:schemeClr val="accent2">
                    <a:lumMod val="75000"/>
                  </a:schemeClr>
                </a:solidFill>
              </a:rPr>
              <a:t>. Вдруг сырный дух Лису остановил: Лисица видит сыр, Лисицу сыр пленил.</a:t>
            </a:r>
          </a:p>
          <a:p>
            <a:pPr>
              <a:buNone/>
            </a:pPr>
            <a:r>
              <a:rPr lang="ru-RU" sz="14400" b="1" dirty="0">
                <a:solidFill>
                  <a:srgbClr val="00B050"/>
                </a:solidFill>
              </a:rPr>
              <a:t>3</a:t>
            </a:r>
            <a:r>
              <a:rPr lang="ru-RU" sz="14400" b="1" dirty="0">
                <a:solidFill>
                  <a:schemeClr val="accent2">
                    <a:lumMod val="75000"/>
                  </a:schemeClr>
                </a:solidFill>
              </a:rPr>
              <a:t>. Осторожная лисица подошла к ручью напиться.</a:t>
            </a:r>
          </a:p>
          <a:p>
            <a:pPr>
              <a:buNone/>
            </a:pPr>
            <a:r>
              <a:rPr lang="ru-RU" sz="14400" b="1" dirty="0">
                <a:solidFill>
                  <a:srgbClr val="00B050"/>
                </a:solidFill>
              </a:rPr>
              <a:t>4</a:t>
            </a:r>
            <a:r>
              <a:rPr lang="ru-RU" sz="14400" b="1" dirty="0">
                <a:solidFill>
                  <a:schemeClr val="accent2">
                    <a:lumMod val="75000"/>
                  </a:schemeClr>
                </a:solidFill>
              </a:rPr>
              <a:t>. У </a:t>
            </a:r>
            <a:r>
              <a:rPr lang="ru-RU" sz="14400" b="1" dirty="0" err="1">
                <a:solidFill>
                  <a:schemeClr val="accent2">
                    <a:lumMod val="75000"/>
                  </a:schemeClr>
                </a:solidFill>
              </a:rPr>
              <a:t>мосточка</a:t>
            </a:r>
            <a:r>
              <a:rPr lang="ru-RU" sz="14400" b="1" dirty="0">
                <a:solidFill>
                  <a:schemeClr val="accent2">
                    <a:lumMod val="75000"/>
                  </a:schemeClr>
                </a:solidFill>
              </a:rPr>
              <a:t> под кусточком две лисички, две сестрички.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703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</a:p>
          <a:p>
            <a:pPr>
              <a:buNone/>
            </a:pP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Суслик выскочил из норки</a:t>
            </a:r>
          </a:p>
          <a:p>
            <a:pPr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И спросил у рыжей Норки:</a:t>
            </a:r>
          </a:p>
          <a:p>
            <a:pPr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- Где вы были? </a:t>
            </a:r>
          </a:p>
          <a:p>
            <a:pPr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- У Лисички!</a:t>
            </a:r>
          </a:p>
          <a:p>
            <a:pPr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- Что вы ели там? </a:t>
            </a:r>
          </a:p>
          <a:p>
            <a:pPr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- Лисички!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47149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endParaRPr lang="ru-RU" sz="4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</a:rPr>
              <a:t>учащихся состоит в следующем:</a:t>
            </a:r>
            <a:endParaRPr lang="ru-RU" sz="4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5100" b="1" dirty="0">
                <a:solidFill>
                  <a:schemeClr val="accent4">
                    <a:lumMod val="75000"/>
                  </a:schemeClr>
                </a:solidFill>
              </a:rPr>
              <a:t>исследовательская деятельность;</a:t>
            </a:r>
          </a:p>
          <a:p>
            <a:r>
              <a:rPr lang="ru-RU" sz="5100" b="1" dirty="0">
                <a:solidFill>
                  <a:schemeClr val="accent4">
                    <a:lumMod val="75000"/>
                  </a:schemeClr>
                </a:solidFill>
              </a:rPr>
              <a:t>моделирование лексических отношений и структур;</a:t>
            </a:r>
          </a:p>
          <a:p>
            <a:r>
              <a:rPr lang="ru-RU" sz="5100" b="1" dirty="0">
                <a:solidFill>
                  <a:schemeClr val="accent4">
                    <a:lumMod val="75000"/>
                  </a:schemeClr>
                </a:solidFill>
              </a:rPr>
              <a:t>конструирование;</a:t>
            </a:r>
          </a:p>
          <a:p>
            <a:r>
              <a:rPr lang="ru-RU" sz="5100" b="1" dirty="0">
                <a:solidFill>
                  <a:schemeClr val="accent4">
                    <a:lumMod val="75000"/>
                  </a:schemeClr>
                </a:solidFill>
              </a:rPr>
              <a:t>критический анализ;</a:t>
            </a:r>
          </a:p>
          <a:p>
            <a:r>
              <a:rPr lang="ru-RU" sz="5100" b="1" dirty="0">
                <a:solidFill>
                  <a:schemeClr val="accent4">
                    <a:lumMod val="75000"/>
                  </a:schemeClr>
                </a:solidFill>
              </a:rPr>
              <a:t>творческие работы;</a:t>
            </a:r>
          </a:p>
          <a:p>
            <a:r>
              <a:rPr lang="ru-RU" sz="5100" b="1" dirty="0">
                <a:solidFill>
                  <a:schemeClr val="accent4">
                    <a:lumMod val="75000"/>
                  </a:schemeClr>
                </a:solidFill>
              </a:rPr>
              <a:t>составление собственных словариков</a:t>
            </a:r>
            <a:r>
              <a:rPr lang="ru-RU" sz="4600" b="1" dirty="0">
                <a:solidFill>
                  <a:schemeClr val="accent4">
                    <a:lumMod val="75000"/>
                  </a:schemeClr>
                </a:solidFill>
              </a:rPr>
              <a:t>, презентаций,</a:t>
            </a:r>
            <a:r>
              <a:rPr lang="ru-RU" sz="4800" b="1" dirty="0">
                <a:ea typeface="Calibri" pitchFamily="34" charset="0"/>
                <a:cs typeface="Arial" charset="0"/>
              </a:rPr>
              <a:t> </a:t>
            </a: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Arial" charset="0"/>
              </a:rPr>
              <a:t>проектные </a:t>
            </a:r>
            <a:r>
              <a:rPr lang="ru-RU" sz="4800" b="1" dirty="0">
                <a:ea typeface="Calibri" pitchFamily="34" charset="0"/>
                <a:cs typeface="Arial" charset="0"/>
              </a:rPr>
              <a:t> </a:t>
            </a: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Arial" charset="0"/>
              </a:rPr>
              <a:t>задания, учебные  диалоги.</a:t>
            </a:r>
            <a:r>
              <a:rPr lang="ru-RU" sz="4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8715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ворческая</a:t>
            </a:r>
          </a:p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5"/>
            <a:ext cx="8501122" cy="6072231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71670" y="285749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785926"/>
            <a:ext cx="80010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/>
              <a:t> 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sz="43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ru-RU" sz="43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7600" b="1" dirty="0">
                <a:solidFill>
                  <a:schemeClr val="accent2">
                    <a:lumMod val="75000"/>
                  </a:schemeClr>
                </a:solidFill>
              </a:rPr>
              <a:t>формировать у учащихся способность орфографического навыка в процессе работы над словарными словами;</a:t>
            </a:r>
          </a:p>
          <a:p>
            <a:pPr lvl="0"/>
            <a:endParaRPr lang="ru-RU" dirty="0"/>
          </a:p>
          <a:p>
            <a:pPr lvl="0"/>
            <a:r>
              <a:rPr lang="ru-RU" sz="7600" b="1" dirty="0">
                <a:solidFill>
                  <a:schemeClr val="accent2">
                    <a:lumMod val="75000"/>
                  </a:schemeClr>
                </a:solidFill>
              </a:rPr>
              <a:t>совершенствовать речевое развитие школьников через обогащение их лексическими средствами;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4116" y="785794"/>
            <a:ext cx="3975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Задачи: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42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обеспечить реализацию требований ФГОС, а именно сформировать планируемые личностные,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метапредметные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и предметные результаты.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27606"/>
          </a:xfrm>
        </p:spPr>
        <p:txBody>
          <a:bodyPr>
            <a:normAutofit fontScale="25000" lnSpcReduction="20000"/>
          </a:bodyPr>
          <a:lstStyle/>
          <a:p>
            <a:endParaRPr lang="ru-RU" sz="111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1100" b="1" dirty="0">
                <a:solidFill>
                  <a:schemeClr val="accent2">
                    <a:lumMod val="75000"/>
                  </a:schemeClr>
                </a:solidFill>
              </a:rPr>
              <a:t>        В процессе работы у школьников формируется внимание к слову, к его значению и оттенкам значения, к его уместности в предложении и в тексте; вырабатывается быстрота и точность выбора слова.</a:t>
            </a:r>
          </a:p>
          <a:p>
            <a:pPr>
              <a:buNone/>
            </a:pPr>
            <a:r>
              <a:rPr lang="ru-RU" sz="11100" b="1" dirty="0">
                <a:solidFill>
                  <a:schemeClr val="accent2">
                    <a:lumMod val="75000"/>
                  </a:schemeClr>
                </a:solidFill>
              </a:rPr>
              <a:t>        Систематическое использование данного материала на уроках не только повышает орфографическую грамотность, обогащает и активизирует запас слов ребёнка, но постепенно формирует понятие о языке как функционирующей системе.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489" y="357166"/>
            <a:ext cx="81019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Результативность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  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Обеспечивается  реализация требований ФГОС, а именно направленность на достижение личностных,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метапредметных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и предметных результатов.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4290"/>
            <a:ext cx="8183880" cy="585791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4400" dirty="0"/>
              <a:t> </a:t>
            </a:r>
            <a:r>
              <a:rPr lang="ru-RU" sz="176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charset="0"/>
              </a:rPr>
              <a:t>Личностные  результаты:</a:t>
            </a:r>
            <a:endParaRPr lang="ru-RU" sz="17600" b="1" dirty="0">
              <a:latin typeface="+mj-lt"/>
            </a:endParaRPr>
          </a:p>
          <a:p>
            <a:r>
              <a:rPr lang="ru-RU" sz="14400" b="1" dirty="0">
                <a:solidFill>
                  <a:schemeClr val="accent2">
                    <a:lumMod val="75000"/>
                  </a:schemeClr>
                </a:solidFill>
              </a:rPr>
              <a:t>формирование уважительного отношения к иному мнению; </a:t>
            </a:r>
          </a:p>
          <a:p>
            <a:r>
              <a:rPr lang="ru-RU" sz="14400" b="1" dirty="0">
                <a:solidFill>
                  <a:schemeClr val="accent2">
                    <a:lumMod val="75000"/>
                  </a:schemeClr>
                </a:solidFill>
              </a:rPr>
              <a:t>принятие и освоение социальной роли обучающегося, развитие мотивов учебной деятельности и формирование личностного смысла учения; </a:t>
            </a:r>
          </a:p>
          <a:p>
            <a:pPr>
              <a:buNone/>
            </a:pPr>
            <a:r>
              <a:rPr lang="ru-RU" sz="1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</a:rPr>
              <a:t>развитие навыков сотрудничества со взрослыми и сверстниками , умения не создавать конфликтов и находить выходы из спорных ситуаций.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553</TotalTime>
  <Words>1127</Words>
  <Application>Microsoft Office PowerPoint</Application>
  <PresentationFormat>Экран (4:3)</PresentationFormat>
  <Paragraphs>194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Century Gothic</vt:lpstr>
      <vt:lpstr>Verdana</vt:lpstr>
      <vt:lpstr>Wingdings</vt:lpstr>
      <vt:lpstr>Wingdings 2</vt:lpstr>
      <vt:lpstr>Аспект</vt:lpstr>
      <vt:lpstr>Автор:  Китова И.И учитель начальных классов ТМК ОУ «Хатангская средняя школа №1»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67</cp:revision>
  <dcterms:created xsi:type="dcterms:W3CDTF">2012-11-25T17:37:32Z</dcterms:created>
  <dcterms:modified xsi:type="dcterms:W3CDTF">2024-12-01T07:18:24Z</dcterms:modified>
</cp:coreProperties>
</file>