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75" r:id="rId5"/>
    <p:sldId id="263" r:id="rId6"/>
    <p:sldId id="271" r:id="rId7"/>
    <p:sldId id="257" r:id="rId8"/>
    <p:sldId id="273" r:id="rId9"/>
    <p:sldId id="276" r:id="rId10"/>
    <p:sldId id="274" r:id="rId11"/>
    <p:sldId id="262" r:id="rId12"/>
    <p:sldId id="259" r:id="rId13"/>
    <p:sldId id="272" r:id="rId14"/>
    <p:sldId id="268" r:id="rId15"/>
    <p:sldId id="269" r:id="rId16"/>
    <p:sldId id="261" r:id="rId17"/>
    <p:sldId id="267" r:id="rId18"/>
    <p:sldId id="27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7CDFD-F3BC-45B7-91B0-0C8AD9FB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8933DD-F7C0-43CE-9D2F-FB01A7A7E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CCC941-4845-4881-8045-DA5B2C6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F8C2-619B-45FE-92E5-F2BC3118D954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D394DA-D24B-47BE-8CBC-C7BBA4FE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B96D4-4072-4328-AED4-0B9D5E5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1D9-A4EA-49A7-A97F-7423A65B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7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44A84-2F96-487F-A214-1BEC0D89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F36A05-BB57-40AD-B571-8CCC5BFAA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F4C545-248C-4516-ABAC-B4852145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F8C2-619B-45FE-92E5-F2BC3118D954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8ECB55-E8D0-43D6-9863-B826C7C5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F7FBD3-742C-4696-8640-DBADF3869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1D9-A4EA-49A7-A97F-7423A65B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049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2280CC-955B-41D7-9764-96DDE59CBD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00E752-3E22-499A-B951-ACAED7E10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A0B7A2-9E6E-43EB-B481-DD0C840E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F8C2-619B-45FE-92E5-F2BC3118D954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5F4E4C-9392-46CF-86DD-8B7667D8C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6E1DE1-378A-4A6B-8281-F0455781F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1D9-A4EA-49A7-A97F-7423A65B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51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714EE-AA41-4F6F-8C28-904D24818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07AEC6-AAF8-4C75-B733-50E83820C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FEC0AD-8A69-46F5-848F-BC5605EA4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F8C2-619B-45FE-92E5-F2BC3118D954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CE15F6-059C-4D3C-B53B-C5E5BB246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6C64BA-3B2A-48E8-91D5-821156C7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1D9-A4EA-49A7-A97F-7423A65B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19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94B2B-DB5D-4F86-9972-B3938FA0C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3D925E-93C8-494E-BC93-BFF85FC2A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399BC2-1CED-4117-9A09-25657900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F8C2-619B-45FE-92E5-F2BC3118D954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C4D937-52F9-43BD-A04E-712CACD1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30509C-BC6D-4386-9D71-D0E1D801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1D9-A4EA-49A7-A97F-7423A65B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9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BE6D9-78D5-4408-9D97-77846CFCA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71129A-AD1A-48FE-A724-7A5E13D71E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486223-D662-4C7B-BAC3-B21215B6C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1439E-958E-4388-8D59-D90DB289E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F8C2-619B-45FE-92E5-F2BC3118D954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83A119-C916-4AB2-BD3D-8E7BDCFF0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5A5F69-18AC-4F9C-9E65-B0AD7B9F3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1D9-A4EA-49A7-A97F-7423A65B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972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1A469-7075-4309-B409-7B44EE99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499676-FA78-4DE8-8B5D-10B4BF876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BEB0B7-008A-4763-BA47-EB6E61A3F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BE70BD3-BACE-44C4-96B5-99E901FE7D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D7A347-CF1A-4D34-A8CC-25D1D01DB7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F403D8C-F522-4BE5-95B4-EFD284AA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F8C2-619B-45FE-92E5-F2BC3118D954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258D54-7796-4C71-B935-91EBFEBFE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5C4508-22BC-464D-9689-078A55C01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1D9-A4EA-49A7-A97F-7423A65B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298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9D4D2-62E4-4F33-9537-1107BB5B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1C7325-DFB1-4E1F-8740-185F79CED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F8C2-619B-45FE-92E5-F2BC3118D954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35C8AC-B17F-4BF9-B3EF-A99B7BE25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1F045C-1856-4DE3-9AEF-5C73D3169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1D9-A4EA-49A7-A97F-7423A65B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128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58CEDD1-EF01-460D-91CB-B50D74C7D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F8C2-619B-45FE-92E5-F2BC3118D954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CF435B-FC2F-4812-8A3E-C4888203E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5688FA-92BE-47CA-91A3-9861E35A4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1D9-A4EA-49A7-A97F-7423A65B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196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4B5D8-4537-4184-B5F7-345C66857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966C1E-424B-4F4E-B5E7-D40727B40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C55277-6A60-45E3-9F51-85C90828F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A55EEA-30EE-4135-A790-D3C55FF0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F8C2-619B-45FE-92E5-F2BC3118D954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3524AB-68DD-4B6B-A133-9E5EF2C41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C23B76-A8BD-4ED0-8574-1A4AC665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1D9-A4EA-49A7-A97F-7423A65B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36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A9ECE-0667-42D4-A204-8C1BDFBBF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9FE350-CA89-4BD6-B975-23F984C5B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417A11-B119-454B-942E-57C34311F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258905-1B41-44EB-AE3C-CF142169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F8C2-619B-45FE-92E5-F2BC3118D954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CABA66-BDF7-45BC-8BCB-CA7A7C674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47DCA-18E6-4C69-B2A2-0E91952EC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1D9-A4EA-49A7-A97F-7423A65B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087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B6340-0DD6-4B12-8BC8-33D9387A7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F9F554-E706-4433-9C3B-4222402DF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DB8A7D-B0AB-4958-A7B2-91F930591E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2F8C2-619B-45FE-92E5-F2BC3118D954}" type="datetimeFigureOut">
              <a:rPr lang="ru-RU" smtClean="0"/>
              <a:t>07.12.2024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B54818-13B3-440E-9F15-D755908C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C702FA-9251-4AC6-8E05-82614FFE5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E11D9-A4EA-49A7-A97F-7423A65B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43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lgz.ru/upload/articles/f08/dylctdfmeyr88gte2obj6t2wg5afqy4j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lgz.ru/upload/articles/f08/dylctdfmeyr88gte2obj6t2wg5afqy4j.jpg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.ok.ru/group/54541073973359/topic/68404588740719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gor113.livejournal.com/968581.html" TargetMode="External"/><Relationship Id="rId5" Type="http://schemas.openxmlformats.org/officeDocument/2006/relationships/hyperlink" Target="http://muyka.ru/2019/07/01/pervoprohodcam-magistrali-posvjashhaetsja/" TargetMode="External"/><Relationship Id="rId4" Type="http://schemas.openxmlformats.org/officeDocument/2006/relationships/hyperlink" Target="https://lgz.ru/article/-11-6926-20-03-2024/krylatye-pervoprokhodts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CF693C-90D3-4409-9D3E-CB480635185B}"/>
              </a:ext>
            </a:extLst>
          </p:cNvPr>
          <p:cNvSpPr/>
          <p:nvPr/>
        </p:nvSpPr>
        <p:spPr>
          <a:xfrm>
            <a:off x="830050" y="3801533"/>
            <a:ext cx="10320670" cy="2547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FF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«Крылатые первопроходцы Бурятского участка Байкало-Амурской магистрали»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800" b="1" dirty="0">
              <a:solidFill>
                <a:srgbClr val="0000FF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Первопроходцам и первому поезду на станции Таксимо посвящается!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00" b="1" dirty="0">
                <a:solidFill>
                  <a:srgbClr val="0000FF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Республика Бурятия, Муйский район, п. Таксимо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МБО ДО ДТДиМ «Радуга», педагог Киркор Е.В.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7 декабря 2024 года</a:t>
            </a:r>
            <a:endParaRPr lang="ru-RU" sz="1400" dirty="0"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955DCE-FAC1-4595-B8CD-906A8EEE7C9F}"/>
              </a:ext>
            </a:extLst>
          </p:cNvPr>
          <p:cNvSpPr/>
          <p:nvPr/>
        </p:nvSpPr>
        <p:spPr>
          <a:xfrm>
            <a:off x="1466475" y="6271041"/>
            <a:ext cx="86565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Презентация к занятию-экскурсии детей среднего и старшего школьного возраста  </a:t>
            </a:r>
          </a:p>
        </p:txBody>
      </p:sp>
      <p:pic>
        <p:nvPicPr>
          <p:cNvPr id="10" name="Рисунок 9" descr="C:\Users\kirko\AppData\Local\Packages\Microsoft.Windows.Photos_8wekyb3d8bbwe\TempState\ShareServiceTempFolder\2.2. Литер-я газета.jpeg">
            <a:extLst>
              <a:ext uri="{FF2B5EF4-FFF2-40B4-BE49-F238E27FC236}">
                <a16:creationId xmlns:a16="http://schemas.microsoft.com/office/drawing/2014/main" id="{EDE8521E-3D5D-48DE-983B-96D6B7B2B12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33"/>
          <a:stretch/>
        </p:blipFill>
        <p:spPr bwMode="auto">
          <a:xfrm>
            <a:off x="5794744" y="269342"/>
            <a:ext cx="5514179" cy="315965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A93D05A-EB81-49DA-AFDA-3FB3C1D70335}"/>
              </a:ext>
            </a:extLst>
          </p:cNvPr>
          <p:cNvSpPr/>
          <p:nvPr/>
        </p:nvSpPr>
        <p:spPr>
          <a:xfrm>
            <a:off x="7518833" y="3401424"/>
            <a:ext cx="22214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Памятник самолёт АНТ-4</a:t>
            </a:r>
            <a:r>
              <a:rPr lang="ru-RU" sz="12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[2]</a:t>
            </a:r>
            <a:endParaRPr lang="ru-RU" dirty="0">
              <a:latin typeface="Times New Roman" panose="02020603050405020304" pitchFamily="18" charset="0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lgz.ru/upload/articles/f08/dylctdfmeyr88gte2obj6t2wg5afqy4j.jpg">
            <a:hlinkClick r:id="rId3" tgtFrame="&quot;_blank&quot;" tooltip="&quot;Лётчик Сергей Курочкин&quot;"/>
            <a:extLst>
              <a:ext uri="{FF2B5EF4-FFF2-40B4-BE49-F238E27FC236}">
                <a16:creationId xmlns:a16="http://schemas.microsoft.com/office/drawing/2014/main" id="{FE2C80BB-8E91-4950-96AD-F56C0D3656D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553" y="161359"/>
            <a:ext cx="2556580" cy="334980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5B5C9EE-0B66-4102-A20F-4256F3D3EFA6}"/>
              </a:ext>
            </a:extLst>
          </p:cNvPr>
          <p:cNvSpPr/>
          <p:nvPr/>
        </p:nvSpPr>
        <p:spPr>
          <a:xfrm>
            <a:off x="1041280" y="3524534"/>
            <a:ext cx="30588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Лётчик Сергей Васильевич Курочкин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[2]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A3647B3-370B-42CB-AD88-F78D8564F356}"/>
              </a:ext>
            </a:extLst>
          </p:cNvPr>
          <p:cNvSpPr/>
          <p:nvPr/>
        </p:nvSpPr>
        <p:spPr>
          <a:xfrm>
            <a:off x="10576510" y="19918"/>
            <a:ext cx="1376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ПРИЛОЖЕНИЕ 1</a:t>
            </a:r>
            <a:endParaRPr lang="ru-RU" i="1" dirty="0">
              <a:latin typeface="Times New Roman" panose="02020603050405020304" pitchFamily="18" charset="0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975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kirko\AppData\Local\Packages\Microsoft.Windows.Photos_8wekyb3d8bbwe\TempState\ShareServiceTempFolder\1. Муйская новь.jpeg">
            <a:extLst>
              <a:ext uri="{FF2B5EF4-FFF2-40B4-BE49-F238E27FC236}">
                <a16:creationId xmlns:a16="http://schemas.microsoft.com/office/drawing/2014/main" id="{28D22AB8-5536-4190-BFCA-7426F6DE936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3" t="37464" r="27913" b="6020"/>
          <a:stretch/>
        </p:blipFill>
        <p:spPr bwMode="auto">
          <a:xfrm>
            <a:off x="2254101" y="858437"/>
            <a:ext cx="7251406" cy="4476307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DE2425-B6FC-426F-8F19-21030F1A6BF4}"/>
              </a:ext>
            </a:extLst>
          </p:cNvPr>
          <p:cNvSpPr/>
          <p:nvPr/>
        </p:nvSpPr>
        <p:spPr>
          <a:xfrm>
            <a:off x="2335515" y="363191"/>
            <a:ext cx="6939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rPr>
              <a:t>Пилот Курочкин Сергей Васильевич на фото справа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" panose="02030600000101010101" pitchFamily="18" charset="-127"/>
              <a:ea typeface="Gungsuh" panose="02030600000101010101" pitchFamily="18" charset="-127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48F992-B4AB-4A24-9E54-647B34A36D07}"/>
              </a:ext>
            </a:extLst>
          </p:cNvPr>
          <p:cNvSpPr/>
          <p:nvPr/>
        </p:nvSpPr>
        <p:spPr>
          <a:xfrm>
            <a:off x="1222745" y="5565308"/>
            <a:ext cx="99946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Фото из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статьи О. А. Колесниковой «Первопроходцам магистрали посвящается…» от 01.06.2019г., с сайта Районной газеты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Муйская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новь».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п. Таксимо, Муйский район, Республика Бурятия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916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D747E-C433-4FDD-879D-356F80CE3836}"/>
              </a:ext>
            </a:extLst>
          </p:cNvPr>
          <p:cNvSpPr/>
          <p:nvPr/>
        </p:nvSpPr>
        <p:spPr>
          <a:xfrm>
            <a:off x="305947" y="5027405"/>
            <a:ext cx="1117908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Мероприятие у стелы – памятника на берегу озера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Баранчеевское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На плите фамилии погибших в гидросамолёте АНТ-4: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Бабошин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Пешков, Тарасов, Тихонов П.А,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Цуренков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Козьмин Н., Курочкин С.В.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Памятник установлен в 1986 году.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На фото волонтёрский отряд «Радужные патриоты» летнего лагеря МБО ДО ДТДиМ «Радуга».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Фото 17.06.2015 года,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из личного архива Киркор Е.В.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51545E-24B8-4358-A2D7-F06642E5334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9"/>
          <a:stretch/>
        </p:blipFill>
        <p:spPr bwMode="auto">
          <a:xfrm>
            <a:off x="6847114" y="507156"/>
            <a:ext cx="5105400" cy="41933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A6D3E5-EC37-4D4A-8C21-579088455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507156"/>
            <a:ext cx="6290066" cy="4193376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921457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980 год. Водолазы в поисках затонувшего АНТа">
            <a:extLst>
              <a:ext uri="{FF2B5EF4-FFF2-40B4-BE49-F238E27FC236}">
                <a16:creationId xmlns:a16="http://schemas.microsoft.com/office/drawing/2014/main" id="{BD1EE34F-41E8-4C29-B972-E97A7A3A7A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46" y="1380553"/>
            <a:ext cx="5569687" cy="50345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14F943-DDE9-454A-B5ED-6B6A6AE8C335}"/>
              </a:ext>
            </a:extLst>
          </p:cNvPr>
          <p:cNvSpPr/>
          <p:nvPr/>
        </p:nvSpPr>
        <p:spPr>
          <a:xfrm>
            <a:off x="2954079" y="6409753"/>
            <a:ext cx="6529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Gungsuh" panose="02030600000101010101" pitchFamily="18" charset="-127"/>
                <a:ea typeface="Gungsuh" panose="02030600000101010101" pitchFamily="18" charset="-127"/>
              </a:rPr>
              <a:t>1980 год. Водолазы в поисках затонувшего АНТ-4</a:t>
            </a:r>
            <a:endParaRPr lang="ru-RU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6B4430-F7AA-4AFD-ABB3-D9FEE994BBC7}"/>
              </a:ext>
            </a:extLst>
          </p:cNvPr>
          <p:cNvSpPr/>
          <p:nvPr/>
        </p:nvSpPr>
        <p:spPr>
          <a:xfrm>
            <a:off x="102781" y="217138"/>
            <a:ext cx="12089219" cy="1051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Gungsuh" panose="02030600000101010101" pitchFamily="18" charset="-127"/>
                <a:ea typeface="Times New Roman" panose="02020603050405020304" pitchFamily="18" charset="0"/>
              </a:rPr>
              <a:t>Когда гидросамолет поднимут со дна озера, на часах кабины пилота стрелки замерли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Gungsuh" panose="02030600000101010101" pitchFamily="18" charset="-127"/>
                <a:ea typeface="Times New Roman" panose="02020603050405020304" pitchFamily="18" charset="0"/>
              </a:rPr>
              <a:t>в 10 часов 27 минут 45 секунд (московское время)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Gungsuh" panose="02030600000101010101" pitchFamily="18" charset="-127"/>
                <a:ea typeface="Times New Roman" panose="02020603050405020304" pitchFamily="18" charset="0"/>
              </a:rPr>
              <a:t>                             15 часов 27 минут 45 секунд (местное время)  -  </a:t>
            </a:r>
            <a:r>
              <a:rPr lang="ru-RU" sz="2000" b="1" dirty="0">
                <a:solidFill>
                  <a:srgbClr val="000000"/>
                </a:solidFill>
                <a:latin typeface="Gungsuh" panose="02030600000101010101" pitchFamily="18" charset="-127"/>
                <a:ea typeface="Times New Roman" panose="02020603050405020304" pitchFamily="18" charset="0"/>
              </a:rPr>
              <a:t>момент удара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530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86AF9C-9AF4-43F7-ACA9-15A2AA067022}"/>
              </a:ext>
            </a:extLst>
          </p:cNvPr>
          <p:cNvSpPr/>
          <p:nvPr/>
        </p:nvSpPr>
        <p:spPr>
          <a:xfrm>
            <a:off x="967563" y="191386"/>
            <a:ext cx="96649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Монумент – самолёт в память о первопроходцах, служивших с 1930 по 1940 годы на БАМе,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погибших 15 августа 1940 года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79B7B6-C505-468F-A3C2-BF1B7592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7" y="1391715"/>
            <a:ext cx="7177863" cy="478524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E0E5A2F-56C7-41B2-AC66-FD3B95B6D6F1}"/>
              </a:ext>
            </a:extLst>
          </p:cNvPr>
          <p:cNvSpPr/>
          <p:nvPr/>
        </p:nvSpPr>
        <p:spPr>
          <a:xfrm>
            <a:off x="7179329" y="5084350"/>
            <a:ext cx="4931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п. Таксимо,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мероприятие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у монумента – самолёта АНТ - 4,  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волонтёрский о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тряд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«Радужные патриоты»  летнего лагеря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МБО ДО ДТДиМ «Радуга».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Фото 17.06.2015г.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из личного архива Киркор Е.В.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3521D6-3CF5-4C74-B9A8-10C00435430D}"/>
              </a:ext>
            </a:extLst>
          </p:cNvPr>
          <p:cNvSpPr/>
          <p:nvPr/>
        </p:nvSpPr>
        <p:spPr>
          <a:xfrm>
            <a:off x="7234629" y="2709315"/>
            <a:ext cx="5006499" cy="1277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Мак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ет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 двухмоторного с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амолёта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" panose="02030600000101010101" pitchFamily="18" charset="-127"/>
              <a:ea typeface="Gungsuh" panose="02030600000101010101" pitchFamily="18" charset="-127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АНТ-4 бортовой номер СССР-Ж11,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" panose="02030600000101010101" pitchFamily="18" charset="-127"/>
              <a:ea typeface="Gungsuh" panose="02030600000101010101" pitchFamily="18" charset="-127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м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онумент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 установлен в 1994 году</a:t>
            </a:r>
          </a:p>
        </p:txBody>
      </p:sp>
    </p:spTree>
    <p:extLst>
      <p:ext uri="{BB962C8B-B14F-4D97-AF65-F5344CB8AC3E}">
        <p14:creationId xmlns:p14="http://schemas.microsoft.com/office/powerpoint/2010/main" val="3021309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BC90B2-CB8D-4D5F-BB69-855CC14BC11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568" y="1010653"/>
            <a:ext cx="9171841" cy="540946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491C4F-2082-4F21-AB93-6F13212F9A28}"/>
              </a:ext>
            </a:extLst>
          </p:cNvPr>
          <p:cNvSpPr/>
          <p:nvPr/>
        </p:nvSpPr>
        <p:spPr>
          <a:xfrm>
            <a:off x="-1" y="191386"/>
            <a:ext cx="120917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Могила лётчика С.В. Курочкина, село Неляты,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Каларский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 район,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Забайкальский край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В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инт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 над могилой – оригинал с </a:t>
            </a:r>
            <a:r>
              <a:rPr lang="ru-RU" sz="2000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погибшего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гидросамолёта АНТ-4 СССР Ж11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F630639-3357-47AF-804C-9C5DDAF53493}"/>
              </a:ext>
            </a:extLst>
          </p:cNvPr>
          <p:cNvSpPr/>
          <p:nvPr/>
        </p:nvSpPr>
        <p:spPr>
          <a:xfrm>
            <a:off x="1940861" y="6420114"/>
            <a:ext cx="8590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Фото 01.02.2015г.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, из личного архива Киркор Е.В.,  п. Таксимо,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Муйского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 района, Республики Бурятия</a:t>
            </a:r>
          </a:p>
        </p:txBody>
      </p:sp>
    </p:spTree>
    <p:extLst>
      <p:ext uri="{BB962C8B-B14F-4D97-AF65-F5344CB8AC3E}">
        <p14:creationId xmlns:p14="http://schemas.microsoft.com/office/powerpoint/2010/main" val="3444198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491C4F-2082-4F21-AB93-6F13212F9A28}"/>
              </a:ext>
            </a:extLst>
          </p:cNvPr>
          <p:cNvSpPr/>
          <p:nvPr/>
        </p:nvSpPr>
        <p:spPr>
          <a:xfrm>
            <a:off x="90563" y="138753"/>
            <a:ext cx="12010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Могила лётчика С.В. Курочкина, село Неляты,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Каларский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 район, Забайкальский край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" panose="02030600000101010101" pitchFamily="18" charset="-127"/>
              <a:ea typeface="Gungsuh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F630639-3357-47AF-804C-9C5DDAF53493}"/>
              </a:ext>
            </a:extLst>
          </p:cNvPr>
          <p:cNvSpPr/>
          <p:nvPr/>
        </p:nvSpPr>
        <p:spPr>
          <a:xfrm>
            <a:off x="469232" y="6175121"/>
            <a:ext cx="86146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Фото 01.02.2015г.,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из личного архива Киркор Е.В.,  п. Таксимо,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Муйского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 района, Республики Бурятия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3FF6FB-F7E7-4B57-96D3-2E003CCEA0F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/>
          <a:stretch/>
        </p:blipFill>
        <p:spPr bwMode="auto">
          <a:xfrm>
            <a:off x="194558" y="801052"/>
            <a:ext cx="7400621" cy="525589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045332B-2A16-4CDB-8136-270BCFCB3A9D}"/>
              </a:ext>
            </a:extLst>
          </p:cNvPr>
          <p:cNvSpPr/>
          <p:nvPr/>
        </p:nvSpPr>
        <p:spPr>
          <a:xfrm>
            <a:off x="7519737" y="3543052"/>
            <a:ext cx="4477705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Gungsuh" panose="02030600000101010101" pitchFamily="18" charset="-127"/>
                <a:ea typeface="Gungsuh" panose="02030600000101010101" pitchFamily="18" charset="-127"/>
              </a:rPr>
              <a:t>Надпись на плите:</a:t>
            </a:r>
          </a:p>
          <a:p>
            <a:pPr algn="ctr"/>
            <a:endParaRPr lang="ru-RU" sz="1400" b="1" dirty="0"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pPr algn="ctr"/>
            <a:r>
              <a:rPr lang="ru-RU" b="1" dirty="0">
                <a:latin typeface="Gungsuh" panose="02030600000101010101" pitchFamily="18" charset="-127"/>
                <a:ea typeface="Gungsuh" panose="02030600000101010101" pitchFamily="18" charset="-127"/>
              </a:rPr>
              <a:t>Курочкин Сергей Васильевич</a:t>
            </a:r>
          </a:p>
          <a:p>
            <a:pPr algn="ctr"/>
            <a:endParaRPr lang="ru-RU" sz="300" b="1" dirty="0"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pPr algn="ctr"/>
            <a:r>
              <a:rPr lang="ru-RU" b="1" dirty="0">
                <a:latin typeface="Gungsuh" panose="02030600000101010101" pitchFamily="18" charset="-127"/>
                <a:ea typeface="Gungsuh" panose="02030600000101010101" pitchFamily="18" charset="-127"/>
              </a:rPr>
              <a:t> 15.8.1910 – 15.8.1940</a:t>
            </a:r>
          </a:p>
          <a:p>
            <a:pPr algn="ctr"/>
            <a:endParaRPr lang="ru-RU" sz="300" b="1" dirty="0"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pPr algn="ctr"/>
            <a:r>
              <a:rPr lang="ru-RU" b="1" dirty="0">
                <a:latin typeface="Gungsuh" panose="02030600000101010101" pitchFamily="18" charset="-127"/>
                <a:ea typeface="Gungsuh" panose="02030600000101010101" pitchFamily="18" charset="-127"/>
              </a:rPr>
              <a:t>Лётчик первооткрыватель БАМа</a:t>
            </a:r>
          </a:p>
          <a:p>
            <a:pPr algn="ctr"/>
            <a:endParaRPr lang="ru-RU" sz="300" b="1" dirty="0"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pPr algn="ctr"/>
            <a:r>
              <a:rPr lang="ru-RU" b="1" dirty="0">
                <a:latin typeface="Gungsuh" panose="02030600000101010101" pitchFamily="18" charset="-127"/>
                <a:ea typeface="Gungsuh" panose="02030600000101010101" pitchFamily="18" charset="-127"/>
              </a:rPr>
              <a:t> погиб при выполнении задания</a:t>
            </a:r>
          </a:p>
          <a:p>
            <a:pPr algn="ctr"/>
            <a:endParaRPr lang="ru-RU" sz="300" b="1" dirty="0"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pPr algn="ctr"/>
            <a:r>
              <a:rPr lang="ru-RU" b="1" dirty="0">
                <a:latin typeface="Gungsuh" panose="02030600000101010101" pitchFamily="18" charset="-127"/>
                <a:ea typeface="Gungsuh" panose="02030600000101010101" pitchFamily="18" charset="-127"/>
              </a:rPr>
              <a:t> по исследованию трассы БАМа</a:t>
            </a:r>
          </a:p>
        </p:txBody>
      </p:sp>
    </p:spTree>
    <p:extLst>
      <p:ext uri="{BB962C8B-B14F-4D97-AF65-F5344CB8AC3E}">
        <p14:creationId xmlns:p14="http://schemas.microsoft.com/office/powerpoint/2010/main" val="3995690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DD747E-C433-4FDD-879D-356F80CE3836}"/>
              </a:ext>
            </a:extLst>
          </p:cNvPr>
          <p:cNvSpPr/>
          <p:nvPr/>
        </p:nvSpPr>
        <p:spPr>
          <a:xfrm>
            <a:off x="5656968" y="4528913"/>
            <a:ext cx="621997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</a:rPr>
              <a:t>Могила лётчика </a:t>
            </a:r>
            <a:r>
              <a:rPr lang="ru-RU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С.В.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</a:rPr>
              <a:t>Курочкина, село Неляты,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</a:rPr>
              <a:t>Каларского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</a:rPr>
              <a:t> района, Забайкальского края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pPr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</a:rPr>
              <a:t>Винт над могилой от </a:t>
            </a:r>
            <a:r>
              <a:rPr lang="ru-RU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самолёта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</a:rPr>
              <a:t>другой модели</a:t>
            </a:r>
          </a:p>
          <a:p>
            <a:pPr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Фото 11.04.2023г.,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из личного архива Ляховой Алёны Александровны,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село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Усть-Муя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Муйского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района, Республики Бурятия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9D308E-8EA9-431D-9CA5-00902BDD096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2" y="249025"/>
            <a:ext cx="5043749" cy="635994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125385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6A5742-6FE0-4D10-A9AC-DB8F6ACB43A0}"/>
              </a:ext>
            </a:extLst>
          </p:cNvPr>
          <p:cNvSpPr/>
          <p:nvPr/>
        </p:nvSpPr>
        <p:spPr>
          <a:xfrm>
            <a:off x="583019" y="279454"/>
            <a:ext cx="110259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rPr>
              <a:t>15 августа 2025 года С. В. Курочкину исполнится 115 лет со дня рождения.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" panose="02030600000101010101" pitchFamily="18" charset="-127"/>
              <a:ea typeface="Gungsuh" panose="02030600000101010101" pitchFamily="18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rPr>
              <a:t>15 августа 2025 года - 85 лет со дня гибели гидросамолёта АНТ-4.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" panose="02030600000101010101" pitchFamily="18" charset="-127"/>
              <a:ea typeface="Gungsuh" panose="02030600000101010101" pitchFamily="18" charset="-127"/>
              <a:cs typeface="+mn-cs"/>
            </a:endParaRPr>
          </a:p>
        </p:txBody>
      </p:sp>
      <p:pic>
        <p:nvPicPr>
          <p:cNvPr id="3" name="Рисунок 2" descr="https://lgz.ru/upload/articles/f08/dylctdfmeyr88gte2obj6t2wg5afqy4j.jpg">
            <a:hlinkClick r:id="rId2" tgtFrame="&quot;_blank&quot;" tooltip="&quot;Лётчик Сергей Курочкин&quot;"/>
            <a:extLst>
              <a:ext uri="{FF2B5EF4-FFF2-40B4-BE49-F238E27FC236}">
                <a16:creationId xmlns:a16="http://schemas.microsoft.com/office/drawing/2014/main" id="{E6F0FE93-8F6A-42B2-83D6-EA40DB488A7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72" y="1497886"/>
            <a:ext cx="3189768" cy="446567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869056-F4D7-48FE-9997-EBD67C32E5AB}"/>
              </a:ext>
            </a:extLst>
          </p:cNvPr>
          <p:cNvSpPr/>
          <p:nvPr/>
        </p:nvSpPr>
        <p:spPr>
          <a:xfrm>
            <a:off x="137513" y="5963560"/>
            <a:ext cx="39324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rPr>
              <a:t>Лётчик Сергей Васильевич Курочкин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" panose="02030600000101010101" pitchFamily="18" charset="-127"/>
              <a:ea typeface="Gungsuh" panose="02030600000101010101" pitchFamily="18" charset="-127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CFC839-2157-418B-B9E0-314453CBA1E4}"/>
              </a:ext>
            </a:extLst>
          </p:cNvPr>
          <p:cNvSpPr/>
          <p:nvPr/>
        </p:nvSpPr>
        <p:spPr>
          <a:xfrm>
            <a:off x="4069999" y="2688818"/>
            <a:ext cx="7378996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21971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ngsuh" panose="02030600000101010101" pitchFamily="18" charset="-127"/>
                <a:ea typeface="Times New Roman" panose="02020603050405020304" pitchFamily="18" charset="0"/>
                <a:cs typeface="+mn-cs"/>
              </a:rPr>
              <a:t>«Первопроходец»! Какое гордое и важное для истории слово. К этой редкой категории бесстрашных людей в полной мере относились и они –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ngsuh" panose="02030600000101010101" pitchFamily="18" charset="-127"/>
                <a:ea typeface="Times New Roman" panose="02020603050405020304" pitchFamily="18" charset="0"/>
                <a:cs typeface="+mn-cs"/>
              </a:rPr>
              <a:t>бамовские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ngsuh" panose="02030600000101010101" pitchFamily="18" charset="-127"/>
                <a:ea typeface="Times New Roman" panose="02020603050405020304" pitchFamily="18" charset="0"/>
                <a:cs typeface="+mn-cs"/>
              </a:rPr>
              <a:t> пилоты, ежедневно рисковавшие жизнью. Крылатые разведчики будущей железной дороги»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ngsuh" panose="02030600000101010101" pitchFamily="18" charset="-127"/>
                <a:ea typeface="Times New Roman" panose="02020603050405020304" pitchFamily="18" charset="0"/>
                <a:cs typeface="+mn-cs"/>
              </a:rPr>
              <a:t>[2]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ngsuh" panose="02030600000101010101" pitchFamily="18" charset="-127"/>
                <a:ea typeface="Times New Roman" panose="02020603050405020304" pitchFamily="18" charset="0"/>
                <a:cs typeface="+mn-cs"/>
              </a:rPr>
              <a:t>. </a:t>
            </a:r>
          </a:p>
          <a:p>
            <a:pPr marL="228600" marR="0" lvl="0" indent="21971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rPr>
              <a:t>«Лётчики летали без точных приборов, без помощи наземных служб, без подсказок и советов диспетчеров, без маяков в таёжном море»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rPr>
              <a:t> [1]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4934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icture background">
            <a:extLst>
              <a:ext uri="{FF2B5EF4-FFF2-40B4-BE49-F238E27FC236}">
                <a16:creationId xmlns:a16="http://schemas.microsoft.com/office/drawing/2014/main" id="{21DC4233-4C4C-48A7-AA1D-93E68F5AE28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7"/>
          <a:stretch/>
        </p:blipFill>
        <p:spPr bwMode="auto">
          <a:xfrm>
            <a:off x="1793839" y="572105"/>
            <a:ext cx="8350913" cy="359771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DFF2A8-3848-4C18-A86C-5508BD94D1E0}"/>
              </a:ext>
            </a:extLst>
          </p:cNvPr>
          <p:cNvSpPr/>
          <p:nvPr/>
        </p:nvSpPr>
        <p:spPr>
          <a:xfrm>
            <a:off x="721241" y="3873494"/>
            <a:ext cx="10749516" cy="2611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Список использованной литературы</a:t>
            </a:r>
            <a:endParaRPr lang="ru-RU" sz="1200" b="1" dirty="0"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Электронные ресурсы:	</a:t>
            </a:r>
            <a:endParaRPr lang="ru-RU" sz="1200" b="1" dirty="0"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lvl="0"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         1.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«История памятника самолёта АНТ-4». Интересный контент в группе «БАМ - Сибирь - Байкал» социокультурный проект» 12.04.2018г.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URL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: </a:t>
            </a: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https://m.ok.ru/group/54541073973359/topic/68404588740719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(дата обращения 05.12.2024).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2. </a:t>
            </a:r>
            <a:r>
              <a:rPr lang="ru-RU" sz="14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Сайт «Литературная газета», статья </a:t>
            </a:r>
            <a:r>
              <a:rPr lang="ru-RU" sz="1400" dirty="0" err="1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Замостьянова</a:t>
            </a:r>
            <a:r>
              <a:rPr lang="ru-RU" sz="14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Арсения от 20.032024г.  «Крылатые первопроходцы».                                                             </a:t>
            </a:r>
            <a:r>
              <a:rPr lang="en-US" sz="14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URL</a:t>
            </a:r>
            <a:r>
              <a:rPr lang="ru-RU" sz="14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: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en-US" sz="14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lgz</a:t>
            </a: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14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article</a:t>
            </a: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/-11-6926-20-03-2024/</a:t>
            </a:r>
            <a:r>
              <a:rPr lang="en-US" sz="14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krylatye</a:t>
            </a: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14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pervoprokhodtsy</a:t>
            </a: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(дата обращения 05.12.2024г.).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3. </a:t>
            </a:r>
            <a:r>
              <a:rPr lang="ru-RU" sz="14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Сайт Районной газеты «</a:t>
            </a:r>
            <a:r>
              <a:rPr lang="ru-RU" sz="1400" dirty="0" err="1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Муйская</a:t>
            </a:r>
            <a:r>
              <a:rPr lang="ru-RU" sz="14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новь», статья Ольги Анатольевны Колесниковой от 01.07.2019г. «Первопроходцам магистрали посвящается…» </a:t>
            </a:r>
            <a:r>
              <a:rPr lang="en-US" sz="14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URL: </a:t>
            </a: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http://muyka.ru/2019/07/01/pervoprohodcam-magistrali-posvjashhaetsja/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  </a:t>
            </a:r>
            <a:r>
              <a:rPr lang="ru-RU" sz="14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(дата обращения 05.12.2024г.).</a:t>
            </a:r>
          </a:p>
          <a:p>
            <a:pPr lvl="0" indent="449580" algn="just"/>
            <a:r>
              <a:rPr lang="ru-RU" sz="1400" b="1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4. </a:t>
            </a:r>
            <a:r>
              <a:rPr lang="ru-RU" sz="14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Ульяновский музей Гражданской авиации: цельнометаллический бомбардировщик АНТ-4 (ТБ-1)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                                </a:t>
            </a:r>
          </a:p>
          <a:p>
            <a:pPr lvl="0" indent="449580" algn="just"/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URL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: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https://igor113.livejournal.com/968581.html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  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(дата обращения 05.12.2024г.).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3B5B20-9137-4552-A901-6269A3075E29}"/>
              </a:ext>
            </a:extLst>
          </p:cNvPr>
          <p:cNvSpPr/>
          <p:nvPr/>
        </p:nvSpPr>
        <p:spPr>
          <a:xfrm>
            <a:off x="1" y="202773"/>
            <a:ext cx="11938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Gungsuh" panose="02030600000101010101" pitchFamily="18" charset="-127"/>
                <a:ea typeface="Gungsuh" panose="02030600000101010101" pitchFamily="18" charset="-127"/>
              </a:rPr>
              <a:t>Озеро </a:t>
            </a:r>
            <a:r>
              <a:rPr lang="ru-RU" b="1" dirty="0" err="1">
                <a:latin typeface="Gungsuh" panose="02030600000101010101" pitchFamily="18" charset="-127"/>
                <a:ea typeface="Gungsuh" panose="02030600000101010101" pitchFamily="18" charset="-127"/>
              </a:rPr>
              <a:t>Баранчеевское</a:t>
            </a:r>
            <a:r>
              <a:rPr lang="ru-RU" b="1" dirty="0">
                <a:latin typeface="Gungsuh" panose="02030600000101010101" pitchFamily="18" charset="-127"/>
                <a:ea typeface="Gungsuh" panose="02030600000101010101" pitchFamily="18" charset="-127"/>
              </a:rPr>
              <a:t>, на берегу слева стела – памятник погибшим первооткрывателям БАМ</a:t>
            </a:r>
          </a:p>
        </p:txBody>
      </p:sp>
    </p:spTree>
    <p:extLst>
      <p:ext uri="{BB962C8B-B14F-4D97-AF65-F5344CB8AC3E}">
        <p14:creationId xmlns:p14="http://schemas.microsoft.com/office/powerpoint/2010/main" val="1069907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kirko\Documents\Программа 24-25 уч. год НН\1. ПРОГРАММА 24-25\11. Курочкин С.В\1. скан.png">
            <a:extLst>
              <a:ext uri="{FF2B5EF4-FFF2-40B4-BE49-F238E27FC236}">
                <a16:creationId xmlns:a16="http://schemas.microsoft.com/office/drawing/2014/main" id="{2848E282-6D09-440E-A718-B0DE17027E3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" b="3827"/>
          <a:stretch/>
        </p:blipFill>
        <p:spPr bwMode="auto">
          <a:xfrm>
            <a:off x="8080744" y="308343"/>
            <a:ext cx="3902621" cy="2349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Picture background">
            <a:extLst>
              <a:ext uri="{FF2B5EF4-FFF2-40B4-BE49-F238E27FC236}">
                <a16:creationId xmlns:a16="http://schemas.microsoft.com/office/drawing/2014/main" id="{52EAE8F3-29B1-4499-A9AB-FE2C85F4CEA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9" y="2918636"/>
            <a:ext cx="10802679" cy="341836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198A696-517C-46F2-B696-A927B298930B}"/>
              </a:ext>
            </a:extLst>
          </p:cNvPr>
          <p:cNvSpPr/>
          <p:nvPr/>
        </p:nvSpPr>
        <p:spPr>
          <a:xfrm>
            <a:off x="771247" y="414670"/>
            <a:ext cx="6680034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БАМ </a:t>
            </a:r>
            <a:r>
              <a:rPr lang="ru-RU" sz="2000" b="1" dirty="0"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или</a:t>
            </a:r>
            <a:r>
              <a:rPr lang="ru-RU" sz="2800" b="1" dirty="0"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ru-RU" sz="2800" b="1" dirty="0"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Байкало-Амурская магистраль </a:t>
            </a:r>
          </a:p>
          <a:p>
            <a:pPr algn="ctr"/>
            <a:r>
              <a:rPr lang="ru-RU" sz="2800" b="1" dirty="0"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– это железная дорога </a:t>
            </a:r>
          </a:p>
          <a:p>
            <a:pPr algn="ctr"/>
            <a:r>
              <a:rPr lang="ru-RU" sz="2800" b="1" dirty="0"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от станции Тайшет </a:t>
            </a:r>
          </a:p>
          <a:p>
            <a:pPr algn="ctr"/>
            <a:r>
              <a:rPr lang="ru-RU" sz="2800" b="1" dirty="0"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до станции Советская гавань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D39EFDC-3A94-450E-A2AB-22A4544988ED}"/>
              </a:ext>
            </a:extLst>
          </p:cNvPr>
          <p:cNvSpPr/>
          <p:nvPr/>
        </p:nvSpPr>
        <p:spPr>
          <a:xfrm>
            <a:off x="9124904" y="6358270"/>
            <a:ext cx="22530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</a:rPr>
              <a:t>Иллюстрация из сети Интернет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4E07881-6E7A-48DB-8ABF-F7493F55065D}"/>
              </a:ext>
            </a:extLst>
          </p:cNvPr>
          <p:cNvSpPr/>
          <p:nvPr/>
        </p:nvSpPr>
        <p:spPr>
          <a:xfrm>
            <a:off x="10055273" y="2620004"/>
            <a:ext cx="19280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i="1" dirty="0">
                <a:latin typeface="Times New Roman" panose="02020603050405020304" pitchFamily="18" charset="0"/>
              </a:rPr>
              <a:t>Фото из сети Интернет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659751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kirko\Documents\Программа 24-25 уч. год НН\1. ПРОГРАММА 24-25\11. Курочкин С.В\1. Карта БАМ Бурятский участок.jpg">
            <a:extLst>
              <a:ext uri="{FF2B5EF4-FFF2-40B4-BE49-F238E27FC236}">
                <a16:creationId xmlns:a16="http://schemas.microsoft.com/office/drawing/2014/main" id="{4999F5AE-63DD-44AB-A94D-EA1DDC8AA46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7" y="2046768"/>
            <a:ext cx="11706446" cy="27644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CCD45C2-721E-474A-BDBF-CA0FB8D6F358}"/>
              </a:ext>
            </a:extLst>
          </p:cNvPr>
          <p:cNvSpPr/>
          <p:nvPr/>
        </p:nvSpPr>
        <p:spPr>
          <a:xfrm>
            <a:off x="604527" y="233917"/>
            <a:ext cx="106923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Байкало-Амурская магистраль:</a:t>
            </a:r>
          </a:p>
          <a:p>
            <a:pPr algn="ctr"/>
            <a:r>
              <a:rPr lang="ru-RU" sz="2800" b="1" dirty="0"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станции на территории Севера Республики Бурятия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FE4A430-05E8-4466-8A65-D242F9A96C30}"/>
              </a:ext>
            </a:extLst>
          </p:cNvPr>
          <p:cNvSpPr/>
          <p:nvPr/>
        </p:nvSpPr>
        <p:spPr>
          <a:xfrm>
            <a:off x="9358820" y="4811232"/>
            <a:ext cx="22530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</a:rPr>
              <a:t>Иллюстрация из сети Интернет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393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CCD45C2-721E-474A-BDBF-CA0FB8D6F358}"/>
              </a:ext>
            </a:extLst>
          </p:cNvPr>
          <p:cNvSpPr/>
          <p:nvPr/>
        </p:nvSpPr>
        <p:spPr>
          <a:xfrm>
            <a:off x="2169865" y="233917"/>
            <a:ext cx="75616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Первый поезд на станцию Таксимо прибыл</a:t>
            </a:r>
          </a:p>
          <a:p>
            <a:pPr algn="ctr"/>
            <a:r>
              <a:rPr lang="ru-RU" sz="2400" b="1" dirty="0"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23 декабря 1983 года</a:t>
            </a:r>
          </a:p>
        </p:txBody>
      </p:sp>
      <p:pic>
        <p:nvPicPr>
          <p:cNvPr id="4" name="Рисунок 3" descr="http://muyka.ru/wp-content/uploads/2024/01/img993-1024x630.jpg">
            <a:extLst>
              <a:ext uri="{FF2B5EF4-FFF2-40B4-BE49-F238E27FC236}">
                <a16:creationId xmlns:a16="http://schemas.microsoft.com/office/drawing/2014/main" id="{57251DB3-98F3-4A16-9F3E-45BC0A3BDF9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32" y="1064914"/>
            <a:ext cx="7751135" cy="506275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DBFCD5-F977-411B-81E7-13AA3A828E29}"/>
              </a:ext>
            </a:extLst>
          </p:cNvPr>
          <p:cNvSpPr/>
          <p:nvPr/>
        </p:nvSpPr>
        <p:spPr>
          <a:xfrm>
            <a:off x="1137685" y="6265894"/>
            <a:ext cx="101221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Фото 23.12.1983г. из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архива Виктора </a:t>
            </a:r>
            <a:r>
              <a:rPr 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Войналовича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с сайта Районной газеты «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Муйская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новь» п. Таксимо, Муйский район, Республика Бурятия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60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icture background">
            <a:extLst>
              <a:ext uri="{FF2B5EF4-FFF2-40B4-BE49-F238E27FC236}">
                <a16:creationId xmlns:a16="http://schemas.microsoft.com/office/drawing/2014/main" id="{6F56D2D7-388F-4EBD-AAAE-9F36B0E2E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741" y="721458"/>
            <a:ext cx="8180517" cy="563287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ADABE1A-9F96-4949-B3D4-6556A133E666}"/>
              </a:ext>
            </a:extLst>
          </p:cNvPr>
          <p:cNvSpPr/>
          <p:nvPr/>
        </p:nvSpPr>
        <p:spPr>
          <a:xfrm>
            <a:off x="3283691" y="6354328"/>
            <a:ext cx="5624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«Настил через марь. Здесь прошли изыскатели (первопроходцы). 1930-е годы»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Фото Музея истории БАМ, г. Тында, сеть Интернет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2712B59-13BB-4B8A-AD4B-950ADE448C54}"/>
              </a:ext>
            </a:extLst>
          </p:cNvPr>
          <p:cNvSpPr/>
          <p:nvPr/>
        </p:nvSpPr>
        <p:spPr>
          <a:xfrm>
            <a:off x="2837735" y="259793"/>
            <a:ext cx="6516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Gungsuh" panose="02030600000101010101" pitchFamily="18" charset="-127"/>
                <a:ea typeface="Gungsuh" panose="02030600000101010101" pitchFamily="18" charset="-127"/>
              </a:rPr>
              <a:t>Малопроходимые места: марь, тайга </a:t>
            </a:r>
            <a:endParaRPr lang="ru-RU" sz="3600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4467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kirko\AppData\Local\Packages\Microsoft.Windows.Photos_8wekyb3d8bbwe\TempState\ShareServiceTempFolder\1. Муйская новь.jpeg">
            <a:extLst>
              <a:ext uri="{FF2B5EF4-FFF2-40B4-BE49-F238E27FC236}">
                <a16:creationId xmlns:a16="http://schemas.microsoft.com/office/drawing/2014/main" id="{28D22AB8-5536-4190-BFCA-7426F6DE936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3" t="37464" r="27913" b="6020"/>
          <a:stretch/>
        </p:blipFill>
        <p:spPr bwMode="auto">
          <a:xfrm>
            <a:off x="2254101" y="858437"/>
            <a:ext cx="7251406" cy="4476307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DE2425-B6FC-426F-8F19-21030F1A6BF4}"/>
              </a:ext>
            </a:extLst>
          </p:cNvPr>
          <p:cNvSpPr/>
          <p:nvPr/>
        </p:nvSpPr>
        <p:spPr>
          <a:xfrm>
            <a:off x="2335515" y="363191"/>
            <a:ext cx="6939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Gungsuh" panose="02030600000101010101" pitchFamily="18" charset="-127"/>
                <a:ea typeface="Gungsuh" panose="02030600000101010101" pitchFamily="18" charset="-127"/>
              </a:rPr>
              <a:t>Пилот Курочкин Сергей Васильевич на фото справа </a:t>
            </a:r>
            <a:endParaRPr lang="ru-RU" sz="2800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48F992-B4AB-4A24-9E54-647B34A36D07}"/>
              </a:ext>
            </a:extLst>
          </p:cNvPr>
          <p:cNvSpPr/>
          <p:nvPr/>
        </p:nvSpPr>
        <p:spPr>
          <a:xfrm>
            <a:off x="1222745" y="5565308"/>
            <a:ext cx="99946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</a:rPr>
              <a:t>Фото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01.06.2019г. </a:t>
            </a:r>
            <a:r>
              <a:rPr lang="ru-RU" sz="1200" dirty="0">
                <a:latin typeface="Times New Roman" panose="02020603050405020304" pitchFamily="18" charset="0"/>
              </a:rPr>
              <a:t>из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статьи О. А. Колесниковой «Первопроходцам магистрали посвящается…» с сайта Районной газеты «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Муйская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новь».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п. Таксимо, Муйский район, Республика Бурятия </a:t>
            </a:r>
            <a:r>
              <a:rPr lang="ru-RU" sz="1200" b="1" dirty="0">
                <a:latin typeface="Times New Roman" panose="02020603050405020304" pitchFamily="18" charset="0"/>
              </a:rPr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43052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86AF9C-9AF4-43F7-ACA9-15A2AA067022}"/>
              </a:ext>
            </a:extLst>
          </p:cNvPr>
          <p:cNvSpPr/>
          <p:nvPr/>
        </p:nvSpPr>
        <p:spPr>
          <a:xfrm>
            <a:off x="967563" y="191386"/>
            <a:ext cx="9664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Гидросамолёт АНТ-4 (ТБ–1) на лыжах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E0E5A2F-56C7-41B2-AC66-FD3B95B6D6F1}"/>
              </a:ext>
            </a:extLst>
          </p:cNvPr>
          <p:cNvSpPr/>
          <p:nvPr/>
        </p:nvSpPr>
        <p:spPr>
          <a:xfrm>
            <a:off x="2254102" y="6389615"/>
            <a:ext cx="6241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Фото 26.11.2022г.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стены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ВКонтакте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» сообщества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«Советская правда. Эпоха социализма»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https://sun9-45.userapi.com/impg/Y2ra3WK3QahdZcj9JSnw9hUKNWl4BLFT0d2SkQ/mtHKFmAb4mw.jpg?size=782x521&amp;quality=95&amp;sign=61e1e436ed282317450f9f4fa4090881&amp;type=album">
            <a:extLst>
              <a:ext uri="{FF2B5EF4-FFF2-40B4-BE49-F238E27FC236}">
                <a16:creationId xmlns:a16="http://schemas.microsoft.com/office/drawing/2014/main" id="{940E6B39-CDD0-428A-9520-534BA0B6CC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64" y="653051"/>
            <a:ext cx="9271591" cy="57365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58103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3.userapi.com/impg/UGIJPd_l5H_TE8pDlkKUjy-EiOud8sjSMDyc6Q/dkPgKZkhd7o.jpg?size=1050x713&amp;quality=95&amp;sign=abf3b21e4e8d3e3659ab09f266580ac7&amp;type=album">
            <a:extLst>
              <a:ext uri="{FF2B5EF4-FFF2-40B4-BE49-F238E27FC236}">
                <a16:creationId xmlns:a16="http://schemas.microsoft.com/office/drawing/2014/main" id="{0664FE69-7D7B-4D71-A767-F77FDA7A9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9" b="6888"/>
          <a:stretch/>
        </p:blipFill>
        <p:spPr bwMode="auto">
          <a:xfrm>
            <a:off x="932120" y="1367961"/>
            <a:ext cx="10001250" cy="5092996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899022D-B54C-4CFF-82BB-55A93D0C2FAE}"/>
              </a:ext>
            </a:extLst>
          </p:cNvPr>
          <p:cNvSpPr/>
          <p:nvPr/>
        </p:nvSpPr>
        <p:spPr>
          <a:xfrm>
            <a:off x="233916" y="258543"/>
            <a:ext cx="11578855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Гидросамолёт АНТ-4 (оригинал), единственный сохранившийся до наших дней, </a:t>
            </a:r>
          </a:p>
          <a:p>
            <a:pPr lvl="0" algn="ctr">
              <a:defRPr/>
            </a:pPr>
            <a:endParaRPr lang="ru-RU" sz="500" b="1" dirty="0">
              <a:solidFill>
                <a:prstClr val="black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pPr lvl="0" algn="ctr">
              <a:defRPr/>
            </a:pPr>
            <a:r>
              <a:rPr lang="ru-RU" sz="1600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экспонат «Ульяновского музея Гражданской авиации» </a:t>
            </a:r>
          </a:p>
          <a:p>
            <a:pPr lvl="0" algn="ctr">
              <a:defRPr/>
            </a:pPr>
            <a:endParaRPr lang="ru-RU" sz="500" b="1" dirty="0">
              <a:solidFill>
                <a:prstClr val="black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pPr lvl="0" algn="ctr">
              <a:defRPr/>
            </a:pPr>
            <a:r>
              <a:rPr lang="ru-RU" b="1" dirty="0">
                <a:solidFill>
                  <a:srgbClr val="0000FF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Лётно-технические характеристики: </a:t>
            </a:r>
          </a:p>
          <a:p>
            <a:pPr lvl="0" algn="ctr">
              <a:defRPr/>
            </a:pPr>
            <a:endParaRPr lang="ru-RU" sz="1200" b="1" dirty="0">
              <a:solidFill>
                <a:srgbClr val="0000FF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pPr lvl="0" algn="ctr">
              <a:defRPr/>
            </a:pPr>
            <a:r>
              <a:rPr lang="ru-RU" sz="1600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Размах крыла </a:t>
            </a:r>
            <a:r>
              <a:rPr lang="ru-RU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28,7</a:t>
            </a:r>
            <a:r>
              <a:rPr lang="ru-RU" sz="1600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 метров,  длина самолёта </a:t>
            </a:r>
            <a:r>
              <a:rPr lang="ru-RU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18</a:t>
            </a:r>
            <a:r>
              <a:rPr lang="ru-RU" sz="1600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 метров,  высота </a:t>
            </a:r>
            <a:r>
              <a:rPr lang="ru-RU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5,1</a:t>
            </a:r>
            <a:r>
              <a:rPr lang="ru-RU" sz="1600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 метра; </a:t>
            </a:r>
          </a:p>
          <a:p>
            <a:pPr lvl="0" algn="ctr">
              <a:defRPr/>
            </a:pPr>
            <a:r>
              <a:rPr lang="ru-RU" sz="1600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Экипаж - </a:t>
            </a:r>
            <a:r>
              <a:rPr lang="ru-RU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6</a:t>
            </a:r>
            <a:r>
              <a:rPr lang="ru-RU" sz="1600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 человек,   количество пассажиров – </a:t>
            </a:r>
            <a:r>
              <a:rPr lang="ru-RU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12</a:t>
            </a:r>
            <a:r>
              <a:rPr lang="ru-RU" sz="1600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 человек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" panose="02030600000101010101" pitchFamily="18" charset="-127"/>
              <a:ea typeface="Gungsuh" panose="02030600000101010101" pitchFamily="18" charset="-127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C9D264F-6D0D-4B6C-9F07-577860EA2C0C}"/>
              </a:ext>
            </a:extLst>
          </p:cNvPr>
          <p:cNvSpPr/>
          <p:nvPr/>
        </p:nvSpPr>
        <p:spPr>
          <a:xfrm>
            <a:off x="5571459" y="6460957"/>
            <a:ext cx="6241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Фото 26.11.2022г.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стены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ВКонтакте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» сообщества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«Советская правда. Эпоха социализма»</a:t>
            </a:r>
          </a:p>
        </p:txBody>
      </p:sp>
      <p:pic>
        <p:nvPicPr>
          <p:cNvPr id="5" name="Рисунок 4" descr="C:\Users\kirko\Documents\Программа 24-25 уч. год НН\1. ПРОГРАММА 24-25\11. Курочкин С.В\24. летно технич харак-ки.jpg">
            <a:extLst>
              <a:ext uri="{FF2B5EF4-FFF2-40B4-BE49-F238E27FC236}">
                <a16:creationId xmlns:a16="http://schemas.microsoft.com/office/drawing/2014/main" id="{28685117-9DBD-4113-AABF-9DBDB5B8EDA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6" y="4552743"/>
            <a:ext cx="2841971" cy="2046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838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ADEBDA-FFD5-4F5A-BFDF-ABBA7ABFB84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2285" b="10122"/>
          <a:stretch/>
        </p:blipFill>
        <p:spPr bwMode="auto">
          <a:xfrm>
            <a:off x="297711" y="191386"/>
            <a:ext cx="11727712" cy="6560288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DE2425-B6FC-426F-8F19-21030F1A6BF4}"/>
              </a:ext>
            </a:extLst>
          </p:cNvPr>
          <p:cNvSpPr/>
          <p:nvPr/>
        </p:nvSpPr>
        <p:spPr>
          <a:xfrm>
            <a:off x="554304" y="701749"/>
            <a:ext cx="1078211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rPr>
              <a:t>Расстояние между п. Таксимо и селом Неляты по автомобильной дороге, в настоящее время.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" panose="02030600000101010101" pitchFamily="18" charset="-127"/>
              <a:ea typeface="Gungsuh" panose="02030600000101010101" pitchFamily="18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Озеро </a:t>
            </a:r>
            <a:r>
              <a:rPr lang="ru-RU" sz="1600" b="1" dirty="0" err="1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Баранчеевское</a:t>
            </a:r>
            <a:r>
              <a:rPr lang="ru-RU" sz="1600" b="1" dirty="0">
                <a:solidFill>
                  <a:prstClr val="black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 возле посёлка Таксимо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" panose="02030600000101010101" pitchFamily="18" charset="-127"/>
              <a:ea typeface="Gungsuh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7393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812</Words>
  <Application>Microsoft Office PowerPoint</Application>
  <PresentationFormat>Широкоэкранный</PresentationFormat>
  <Paragraphs>109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Gungsuh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 Киркор</dc:creator>
  <cp:lastModifiedBy>Евгения Киркор</cp:lastModifiedBy>
  <cp:revision>178</cp:revision>
  <dcterms:created xsi:type="dcterms:W3CDTF">2024-11-26T06:29:06Z</dcterms:created>
  <dcterms:modified xsi:type="dcterms:W3CDTF">2024-12-07T09:56:34Z</dcterms:modified>
</cp:coreProperties>
</file>