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04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32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722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815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514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67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264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4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039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75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37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1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59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22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5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35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EF959-4FC0-4BB2-B356-10F6BF7BEDC2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B7F6FE-741D-4726-9CDD-A19C7BE58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36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academic.ru/he%20who%20has%20a%20tongue%20can%20find%20his%20way/ru/en/" TargetMode="External"/><Relationship Id="rId2" Type="http://schemas.openxmlformats.org/officeDocument/2006/relationships/hyperlink" Target="https://translate.academic.ru/don't%20blame%20your%20own%20faults%20on%20others/ru/en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ranslate.academic.ru/tell%20a%20lot%20of%20lies/ru/en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academic.ru/he%20who%20has%20a%20tongue%20can%20find%20his%20way/ru/en/" TargetMode="External"/><Relationship Id="rId2" Type="http://schemas.openxmlformats.org/officeDocument/2006/relationships/hyperlink" Target="https://translate.academic.ru/don't%20blame%20your%20own%20faults%20on%20others/ru/en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ranslate.academic.ru/tell%20a%20lot%20of%20lies/ru/en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metodist.lbz.ru/authors/informatika/3/" TargetMode="External"/><Relationship Id="rId2" Type="http://schemas.openxmlformats.org/officeDocument/2006/relationships/hyperlink" Target="https://znanio.ru/media/funktsionalnaya_gramotnost_na_urokah_informatiki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chool-collection.edu.ru/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функциональной грамотности на уроках информатики и английского языка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Разработка учителей МБОУ гимназии №1 города Белово:</a:t>
            </a:r>
          </a:p>
          <a:p>
            <a:r>
              <a:rPr lang="ru-RU" dirty="0" smtClean="0"/>
              <a:t>Поповой Е.А., учителя английского языка и </a:t>
            </a:r>
          </a:p>
          <a:p>
            <a:r>
              <a:rPr lang="ru-RU" dirty="0" smtClean="0"/>
              <a:t>Селиваненко С.М., учителя информатики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726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18" y="581891"/>
            <a:ext cx="8478982" cy="5153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90170" algn="just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Laptop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ноутбук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keyboard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клавиатура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system unit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системный блок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monitor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монитор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computer mouse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компьютерная мышка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processor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процессор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motherboard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материнская плата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user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пользователь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Internet 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интернет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e-mail 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электронная почта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my documents 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мои документы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operating system - 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операционная система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2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5" y="484909"/>
            <a:ext cx="8672945" cy="4777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90170"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2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Склеивание и разрезание строк. 1. В текстовом редакторе набрать текст на английском языке, чтобы получилось стихотворение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Traffic Lesson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very, very careful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 you cross the street.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your eyes and use your ears,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 then use your feet.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ook to the left,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ook to the right,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 look up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 check the light.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 all the cars have stopped,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time for you to go.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alk between the lines.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hat’s the safest way I know.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7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6582" y="290945"/>
            <a:ext cx="8437418" cy="7099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Traffic Lesson </a:t>
            </a:r>
            <a:endParaRPr lang="ru-RU" sz="20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very, very careful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cross the street.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your eyes and use your ears,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then use your feet.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Look to the left,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Look to the right,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look up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check the light.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all the cars have stopped,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 time for you to go.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Walk between the lines.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That’s the safest way I know.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27051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37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255" y="983673"/>
            <a:ext cx="8215745" cy="3239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90170"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3. </a:t>
            </a:r>
            <a:r>
              <a:rPr lang="ru-RU" sz="3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Логический тест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выделение существенного (найди лишнее) 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eyboard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printer, scanner, microphone.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Monitor, printer, speakers, microphone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3341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5236" y="1302327"/>
            <a:ext cx="6603427" cy="1865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8645" algn="just">
              <a:lnSpc>
                <a:spcPct val="115000"/>
              </a:lnSpc>
              <a:spcAft>
                <a:spcPts val="1000"/>
              </a:spcAft>
            </a:pP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4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printer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US" sz="4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algn="just">
              <a:lnSpc>
                <a:spcPct val="115000"/>
              </a:lnSpc>
              <a:spcAft>
                <a:spcPts val="1000"/>
              </a:spcAft>
            </a:pP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microphone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72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8873" y="609600"/>
            <a:ext cx="846512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4.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«Компьютерные антиподы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Правила игры: Для каждого понятия укажите его антипод (противоположное по смыслу).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Antivirus program – (computer virus)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Hard magnetic disk – (floppy disk)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Mouse - (keyboard)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Recovery – (deletion)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Programmer – (user)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Pirated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(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licensed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80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8982" y="581891"/>
            <a:ext cx="8285018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Антивирусная программа – (компьютерный вирус)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Жесткий магнитный диск – (дискета)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Мышь - (клавиатура)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Восстановление – (удаление)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Программист – (пользователь)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Пиратский – (лицензионный) 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64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7" y="484909"/>
            <a:ext cx="8603673" cy="6295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5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 «Фольклорная информатика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Правила игры: Перед вами программистские версии известных русских пословиц и поговорок. Попробуйте вспомнить, что они значат на английском языке?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На дисплей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неча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пенять, коли видеокарта кривая.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Don't blame your own faults on others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Утопающий за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F1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хватается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(A drowning man catches at a straw).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Проводник до файла доведет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He who has a tongue can find his way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Наудалял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три корзины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Tell a lot of lies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57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5" y="526473"/>
            <a:ext cx="8672945" cy="5581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На дисплей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неча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пенять, коли видеокарта кривая. (На зеркало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неча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пенять, коли рожа кривая) </a:t>
            </a:r>
            <a:r>
              <a:rPr lang="en-US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D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on't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blame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your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own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faults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on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others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Утопающий за F1 хватается (утопающий за соломинку хватается)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drowning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catches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catch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clutch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 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a 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straw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Проводник до файла доведет (Язык до Киева доведет)  </a:t>
            </a:r>
            <a:r>
              <a:rPr lang="en-US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who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has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 a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tongue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can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find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his</a:t>
            </a:r>
            <a:r>
              <a:rPr lang="ru-RU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 </a:t>
            </a:r>
            <a:r>
              <a:rPr lang="ru-RU" sz="2800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way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Наудалял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три корзины (Наврал с три короба) </a:t>
            </a:r>
            <a:r>
              <a:rPr lang="en-US" sz="28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Tell a lot of lies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2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6364" y="568037"/>
            <a:ext cx="879763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Используя операции выделение слова и перемещение фрагмента разместить продукты питания в таблице.</a:t>
            </a:r>
            <a:r>
              <a:rPr lang="ru-RU" sz="2400" b="1" dirty="0">
                <a:solidFill>
                  <a:srgbClr val="3399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411638"/>
              </p:ext>
            </p:extLst>
          </p:nvPr>
        </p:nvGraphicFramePr>
        <p:xfrm>
          <a:off x="1260765" y="3495782"/>
          <a:ext cx="9393379" cy="31128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22425">
                  <a:extLst>
                    <a:ext uri="{9D8B030D-6E8A-4147-A177-3AD203B41FA5}">
                      <a16:colId xmlns:a16="http://schemas.microsoft.com/office/drawing/2014/main" xmlns="" val="1125924411"/>
                    </a:ext>
                  </a:extLst>
                </a:gridCol>
                <a:gridCol w="3127864">
                  <a:extLst>
                    <a:ext uri="{9D8B030D-6E8A-4147-A177-3AD203B41FA5}">
                      <a16:colId xmlns:a16="http://schemas.microsoft.com/office/drawing/2014/main" xmlns="" val="363184170"/>
                    </a:ext>
                  </a:extLst>
                </a:gridCol>
                <a:gridCol w="3143090">
                  <a:extLst>
                    <a:ext uri="{9D8B030D-6E8A-4147-A177-3AD203B41FA5}">
                      <a16:colId xmlns:a16="http://schemas.microsoft.com/office/drawing/2014/main" xmlns="" val="183218501"/>
                    </a:ext>
                  </a:extLst>
                </a:gridCol>
              </a:tblGrid>
              <a:tr h="15564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Useful for health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I</a:t>
                      </a:r>
                      <a:r>
                        <a:rPr lang="ru-RU" sz="2400" dirty="0">
                          <a:effectLst/>
                        </a:rPr>
                        <a:t>t </a:t>
                      </a:r>
                      <a:r>
                        <a:rPr lang="ru-RU" sz="2400" dirty="0" err="1">
                          <a:effectLst/>
                        </a:rPr>
                        <a:t>should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be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limited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effectLst/>
                        </a:rPr>
                        <a:t>Exclude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63152830"/>
                  </a:ext>
                </a:extLst>
              </a:tr>
              <a:tr h="1556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67933473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0624" y="2972563"/>
            <a:ext cx="143549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793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33996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793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23455" y="1482967"/>
            <a:ext cx="8520545" cy="463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179705" algn="just">
              <a:lnSpc>
                <a:spcPct val="150000"/>
              </a:lnSpc>
              <a:spcAft>
                <a:spcPts val="100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6364" y="1717964"/>
            <a:ext cx="8797636" cy="1695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179705"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Pear, ice cream, apple, candy, milk, chips, fish, cabbage, carrot, cake, cheese, chocolate, porridge, bun, bread, tomato, alcohol, pineapple, canned, sausage.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1965 год  Всемирный конгресс </a:t>
            </a:r>
            <a:r>
              <a:rPr lang="ru-RU" dirty="0"/>
              <a:t>министров просвещения в Тегеране.</a:t>
            </a:r>
          </a:p>
        </p:txBody>
      </p:sp>
      <p:pic>
        <p:nvPicPr>
          <p:cNvPr id="4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36" y="1930400"/>
            <a:ext cx="9130145" cy="4733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4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018839"/>
              </p:ext>
            </p:extLst>
          </p:nvPr>
        </p:nvGraphicFramePr>
        <p:xfrm>
          <a:off x="803565" y="706583"/>
          <a:ext cx="8825343" cy="4556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41781">
                  <a:extLst>
                    <a:ext uri="{9D8B030D-6E8A-4147-A177-3AD203B41FA5}">
                      <a16:colId xmlns:a16="http://schemas.microsoft.com/office/drawing/2014/main" xmlns="" val="3468800889"/>
                    </a:ext>
                  </a:extLst>
                </a:gridCol>
                <a:gridCol w="2941781">
                  <a:extLst>
                    <a:ext uri="{9D8B030D-6E8A-4147-A177-3AD203B41FA5}">
                      <a16:colId xmlns:a16="http://schemas.microsoft.com/office/drawing/2014/main" xmlns="" val="2405412897"/>
                    </a:ext>
                  </a:extLst>
                </a:gridCol>
                <a:gridCol w="2941781">
                  <a:extLst>
                    <a:ext uri="{9D8B030D-6E8A-4147-A177-3AD203B41FA5}">
                      <a16:colId xmlns:a16="http://schemas.microsoft.com/office/drawing/2014/main" xmlns="" val="3067407593"/>
                    </a:ext>
                  </a:extLst>
                </a:gridCol>
              </a:tblGrid>
              <a:tr h="763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Useful for health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I</a:t>
                      </a:r>
                      <a:r>
                        <a:rPr lang="ru-RU" sz="3200" dirty="0">
                          <a:effectLst/>
                        </a:rPr>
                        <a:t>t </a:t>
                      </a:r>
                      <a:r>
                        <a:rPr lang="ru-RU" sz="3200" dirty="0" err="1">
                          <a:effectLst/>
                        </a:rPr>
                        <a:t>should</a:t>
                      </a:r>
                      <a:r>
                        <a:rPr lang="ru-RU" sz="3200" dirty="0">
                          <a:effectLst/>
                        </a:rPr>
                        <a:t> </a:t>
                      </a:r>
                      <a:r>
                        <a:rPr lang="ru-RU" sz="3200" dirty="0" err="1">
                          <a:effectLst/>
                        </a:rPr>
                        <a:t>be</a:t>
                      </a:r>
                      <a:r>
                        <a:rPr lang="ru-RU" sz="3200" dirty="0">
                          <a:effectLst/>
                        </a:rPr>
                        <a:t> </a:t>
                      </a:r>
                      <a:r>
                        <a:rPr lang="ru-RU" sz="3200" dirty="0" err="1">
                          <a:effectLst/>
                        </a:rPr>
                        <a:t>limited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 err="1">
                          <a:effectLst/>
                        </a:rPr>
                        <a:t>Exclude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45958733"/>
                  </a:ext>
                </a:extLst>
              </a:tr>
              <a:tr h="32127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Pear, apple, milk, fish, cabbage, carrot, cheese, porridge, tomato, </a:t>
                      </a:r>
                      <a:r>
                        <a:rPr lang="en-US" sz="2800" dirty="0" smtClean="0">
                          <a:effectLst/>
                        </a:rPr>
                        <a:t>pineapple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ice cream, candy, cake, chocolate, bun, bread, sausage.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chips, alcohol, canned.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28764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2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460338"/>
              </p:ext>
            </p:extLst>
          </p:nvPr>
        </p:nvGraphicFramePr>
        <p:xfrm>
          <a:off x="1482437" y="96983"/>
          <a:ext cx="7994072" cy="67807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36924">
                  <a:extLst>
                    <a:ext uri="{9D8B030D-6E8A-4147-A177-3AD203B41FA5}">
                      <a16:colId xmlns:a16="http://schemas.microsoft.com/office/drawing/2014/main" xmlns="" val="689801666"/>
                    </a:ext>
                  </a:extLst>
                </a:gridCol>
                <a:gridCol w="2685978">
                  <a:extLst>
                    <a:ext uri="{9D8B030D-6E8A-4147-A177-3AD203B41FA5}">
                      <a16:colId xmlns:a16="http://schemas.microsoft.com/office/drawing/2014/main" xmlns="" val="3253397724"/>
                    </a:ext>
                  </a:extLst>
                </a:gridCol>
                <a:gridCol w="2671170">
                  <a:extLst>
                    <a:ext uri="{9D8B030D-6E8A-4147-A177-3AD203B41FA5}">
                      <a16:colId xmlns:a16="http://schemas.microsoft.com/office/drawing/2014/main" xmlns="" val="3103777477"/>
                    </a:ext>
                  </a:extLst>
                </a:gridCol>
              </a:tblGrid>
              <a:tr h="16107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 smtClean="0">
                          <a:effectLst/>
                        </a:rPr>
                        <a:t>Полезные</a:t>
                      </a:r>
                      <a:r>
                        <a:rPr lang="ru-RU" sz="3200" baseline="0" dirty="0" smtClean="0">
                          <a:effectLst/>
                        </a:rPr>
                        <a:t> </a:t>
                      </a:r>
                      <a:r>
                        <a:rPr lang="ru-RU" sz="3200" dirty="0" smtClean="0">
                          <a:effectLst/>
                        </a:rPr>
                        <a:t>для </a:t>
                      </a:r>
                      <a:r>
                        <a:rPr lang="ru-RU" sz="3200" dirty="0">
                          <a:effectLst/>
                        </a:rPr>
                        <a:t>здоровья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effectLst/>
                        </a:rPr>
                        <a:t>Следует ограничить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dirty="0">
                          <a:effectLst/>
                        </a:rPr>
                        <a:t>Исключить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81608168"/>
                  </a:ext>
                </a:extLst>
              </a:tr>
              <a:tr h="4956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</a:rPr>
                        <a:t>груша, яблоко, молоко, рыба, капуста, морковь, каша, помидор, ананас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7465"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</a:rPr>
                        <a:t>мороженое, конфета, пирожное, шоколад, булочка, хлеб, торт, колбаса.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dirty="0">
                          <a:effectLst/>
                        </a:rPr>
                        <a:t>чипсы, алкоголь, консервы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16911303"/>
                  </a:ext>
                </a:extLst>
              </a:tr>
            </a:tbl>
          </a:graphicData>
        </a:graphic>
      </p:graphicFrame>
      <p:pic>
        <p:nvPicPr>
          <p:cNvPr id="5122" name="Рисунок 12" descr="colec6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91" y="235528"/>
            <a:ext cx="1357746" cy="108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50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6473" y="221673"/>
            <a:ext cx="8617527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7.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Поставь соответствие, какому информационному процессу соответствует определенное действие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701016"/>
              </p:ext>
            </p:extLst>
          </p:nvPr>
        </p:nvGraphicFramePr>
        <p:xfrm>
          <a:off x="526471" y="1524001"/>
          <a:ext cx="9227128" cy="4642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3564">
                  <a:extLst>
                    <a:ext uri="{9D8B030D-6E8A-4147-A177-3AD203B41FA5}">
                      <a16:colId xmlns:a16="http://schemas.microsoft.com/office/drawing/2014/main" xmlns="" val="2891343640"/>
                    </a:ext>
                  </a:extLst>
                </a:gridCol>
                <a:gridCol w="4613564">
                  <a:extLst>
                    <a:ext uri="{9D8B030D-6E8A-4147-A177-3AD203B41FA5}">
                      <a16:colId xmlns:a16="http://schemas.microsoft.com/office/drawing/2014/main" xmlns="" val="4088295082"/>
                    </a:ext>
                  </a:extLst>
                </a:gridCol>
              </a:tblGrid>
              <a:tr h="4823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The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information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process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Action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1511446129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Solving a problem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477070855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Broadcast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Watching TV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802857505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Talking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on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the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phone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4214041644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Writing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the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presentation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050122628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Keeping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Painting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673705667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Phone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call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4288257765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Listening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to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music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1673429535"/>
                  </a:ext>
                </a:extLst>
              </a:tr>
              <a:tr h="482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Processing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Purchase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of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products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4043823737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826720" y="2486851"/>
            <a:ext cx="18512091" cy="478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624191"/>
              </p:ext>
            </p:extLst>
          </p:nvPr>
        </p:nvGraphicFramePr>
        <p:xfrm>
          <a:off x="931718" y="484481"/>
          <a:ext cx="8894618" cy="5973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7309">
                  <a:extLst>
                    <a:ext uri="{9D8B030D-6E8A-4147-A177-3AD203B41FA5}">
                      <a16:colId xmlns:a16="http://schemas.microsoft.com/office/drawing/2014/main" xmlns="" val="3611437850"/>
                    </a:ext>
                  </a:extLst>
                </a:gridCol>
                <a:gridCol w="4447309">
                  <a:extLst>
                    <a:ext uri="{9D8B030D-6E8A-4147-A177-3AD203B41FA5}">
                      <a16:colId xmlns:a16="http://schemas.microsoft.com/office/drawing/2014/main" xmlns="" val="1361075028"/>
                    </a:ext>
                  </a:extLst>
                </a:gridCol>
              </a:tblGrid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Информационный процесс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Действие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40116185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Решение какой-либо задачи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3654059166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Передача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Просмотр телевизора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364569531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Разговор по телефону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4072456313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Написание изложения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995149069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Хранение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Рисование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1308926328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Звонок телефона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595172468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Прослушивание музыки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2812200427"/>
                  </a:ext>
                </a:extLst>
              </a:tr>
              <a:tr h="663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Обработка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Покупка продуктов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xmlns="" val="89814038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94637" y="2230632"/>
            <a:ext cx="17845002" cy="780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25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512619"/>
            <a:ext cx="8229600" cy="4873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269875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8. </a:t>
            </a:r>
            <a:endParaRPr lang="ru-RU" sz="3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Закончите предложения</a:t>
            </a: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>
              <a:lnSpc>
                <a:spcPct val="115000"/>
              </a:lnSpc>
              <a:spcAft>
                <a:spcPts val="0"/>
              </a:spcAft>
            </a:pPr>
            <a:endParaRPr lang="ru-RU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Information is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Computer science is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Information technology is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0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87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945" y="290946"/>
            <a:ext cx="8853055" cy="5372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is the knowledge about the world around us that a person receives through the senses: sight, hearing, taste, touch, and smell. 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– это сведения об окружающем нас мире, которые человек получает с помощью органов чувств: зрения, слуха, вкуса, осязания и обоняния).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Computer science is the science that studies the patterns of information transfer, storage, and processing in nature, society, and technology, as well as how to automate these processes with a computer.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(Информатика – это наука, изучающая закономерности протекания процессов передачи, хранения и обработки информации в природе, обществе, технике, а также способы автоматизации этих процессов с помощью компьютера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Information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technology is the technology of creating, storing, processing, transmitting and receiving information using a computer and using software.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Информационные технологии – это технологии создания, хранения, обработки, передачи и получения информации, с помощью компьютера и использования программного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обеспечения).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2412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8145" y="387927"/>
            <a:ext cx="839585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26987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Функциональная грамотность развивается 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параллельно</a:t>
            </a: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с компьютерной грамотностью, которая предполагает: 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1.Знание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назначения и пользовательские характеристики основных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устройств компьютера (см. задание 1);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2.Знание основных видов программного обеспечения, пользовательского интерфейса (см. задание 2);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9017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3.Умение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производить   поиск,   хранение,   обработку  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различных видов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информации   с   помощью соответствующего ПО (см. задание 3).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81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9709" y="540327"/>
            <a:ext cx="83542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9017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уроках информатики и английского языка формируем особый вид грамотности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информационную,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которая предполагает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умение искать информацию, критически её оценивать, выбирать нужную, использовать её и создавать новую;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умение ориентироваться в постоянно изменяющемся мире новых технологий и безудержного роста информации.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44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8873" y="609600"/>
            <a:ext cx="846512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Это находит своё отражение на уроках и в знакомстве с компьютером, и в овладении способами работы с информацией, в развитии критического мышления к ней, применении компьютерных технологий для решения учебных задач по разным предметам. Дети видят, что, например, поиск информации в интернете гораздо быстрее, разнообразнее и удобнее.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2432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745" y="651164"/>
            <a:ext cx="8548255" cy="4388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Для формирования функциональной грамотности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большое  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значение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имеют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метапредметные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умения и навыки,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частности, смысловое чтение, умение контролировать,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оценивать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процесс и результат своей деятельности,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критическое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аналитическое и креативное мышление.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Объединение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усилий преподавателей образовательной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организации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 рамках общей программы достижения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метапредметных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результатов образовательного процесса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может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внести вклад в эффективность их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формирования.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30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8982" y="858982"/>
            <a:ext cx="82850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«Функциональная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грамотность» в своем строгом значении имел следующее понятие: «Использование умений читать и писать в повседневной жизни («социальная практика работы с текстом»).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8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4" y="609600"/>
            <a:ext cx="8492836" cy="490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Таким образом, использование активных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форм 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обучения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на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уроках  создаёт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необходимые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условия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для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развития умений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обучающихся 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самостоятельно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мыслить, анализировать,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отбирать 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материал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ориентироваться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 новой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ситуации, 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находить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способы деятельности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для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решения практических задач в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жизненном</a:t>
            </a: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пространстве.Что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способствует формированию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компетентности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 функциональной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70510" indent="179705">
              <a:lnSpc>
                <a:spcPts val="1530"/>
              </a:lnSpc>
              <a:spcAft>
                <a:spcPts val="5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грамотности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 школьников.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89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5" y="270156"/>
            <a:ext cx="11610109" cy="753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Используемые источники информации: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Ахшалова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С.А. и др. Сборник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разноуровневых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заданий по развитию функциональной математической грамотности учащихся.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Вершловский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С.Г., Матюшкина М.Д. Функциональная грамотность выпускников школ // Социологические исследования. № 5. 2007. С. 140-144.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https://znanio.ru/media/funktsionalnaya_gramotnost_na_urokah_informatiki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Богданова, В.А. Формирование информационно-функциональной компетентности школьников в процессе реализации личностно ориентированной модели педагогического процесса / В.А. Богданова – Педсовет.org. – 2007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Босова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Л.Л. Информатика: Учебник для 7 класса. – М.: БИНОМ. Лаборатория знаний, 2019.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Материалы авторской мастерской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Босовой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Л.Л. (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http://metodist.lbz.ru/authors/informatika/3/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Ресурсы Единой коллекции цифровых образовательных ресурсов 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http://school-collection.edu.ru/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03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0836"/>
            <a:ext cx="11946093" cy="6636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13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364" y="609600"/>
            <a:ext cx="87976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750"/>
              </a:spcAft>
            </a:pPr>
            <a:r>
              <a:rPr lang="ru-RU" sz="3600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Сегодня функциональная грамотность – это способность человека использовать приобретаемые в течение жизни знания для решения широкого диапазона жизненных задач в различных сферах человеческой деятельности, общения и социальных отношений. Другими словами, навыки и умения, необходимые каждому для жизни в современном обществе и стремительно меняющемся мире.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40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765" y="138545"/>
            <a:ext cx="78993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ru-RU" sz="3200" b="1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Функциональная грамотность включает :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 descr="https://files.1urok.ru/images/e32b0673b2918908d256101ecfeb42e7812308a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5" y="914399"/>
            <a:ext cx="9421090" cy="57219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8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1" y="318655"/>
            <a:ext cx="871450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Применить функциональную грамотность в процессе обучения английского языка можно </a:t>
            </a:r>
            <a:r>
              <a:rPr lang="ru-RU" sz="3200" b="1" dirty="0">
                <a:solidFill>
                  <a:srgbClr val="333333"/>
                </a:solidFill>
                <a:ea typeface="Calibri" panose="020F0502020204030204" pitchFamily="34" charset="0"/>
              </a:rPr>
              <a:t>различными способами:</a:t>
            </a:r>
            <a:r>
              <a:rPr lang="ru-RU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одним из которых является проведение интегрированных занятий. И одним из успешных вариантов мы считаем возможность проведения занятий английский язык + информатика.</a:t>
            </a:r>
            <a:r>
              <a:rPr lang="ru-RU" sz="3200" dirty="0">
                <a:solidFill>
                  <a:srgbClr val="666666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И это не случайно. Английский язык и компьютерные языки имеют между собой много общего. Успешная работа с компьютером и компьютерными программами во многом зависит от хорошего знания английского языка.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5001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1" y="415636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Интегрированные уроки повышают мотивации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</a:p>
          <a:p>
            <a:pPr indent="450215"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изучению дисциплин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кроме того, такие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</a:p>
          <a:p>
            <a:pPr indent="450215"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способствуют:</a:t>
            </a:r>
          </a:p>
          <a:p>
            <a:pPr indent="450215"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повышению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мотивации учения,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формированию</a:t>
            </a: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познавательного интереса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учащихся, целостной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научной </a:t>
            </a: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картины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рассмотрению явления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нескольких сторон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большей степени, чем обычные уроки, развитию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речи, </a:t>
            </a: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формированию умения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учащихся сравнивать,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обобщать, делать </a:t>
            </a: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интенсификации учебно-воспитательного процесса, </a:t>
            </a: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снимают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перенапряжение, перегрузку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только углубляют представление о предмете,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расширяют </a:t>
            </a: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кругозор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</a:p>
          <a:p>
            <a:pPr marL="342900" indent="-342900" algn="just" fontAlgn="base">
              <a:lnSpc>
                <a:spcPts val="1575"/>
              </a:lnSpc>
              <a:spcAft>
                <a:spcPts val="0"/>
              </a:spcAft>
              <a:buFontTx/>
              <a:buChar char="-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способствуют формированию разносторонне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развитой, </a:t>
            </a: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575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гармонически и интеллектуально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развитой личности.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29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727" y="568036"/>
            <a:ext cx="8451273" cy="5016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90170"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Орфографическая грамотность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это составная часть общей языковой культуры, залог точности выражения мысли и взаимопонимания, основа развития ключевых компетенций учащихся. Формирование навыков грамотного письма у школьников - одна из самых трудных задач, которую приходится решать учителю. Но именно эта задача обозначается как важнейшая программная установка при формировании функционально грамотной личности.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4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7" y="443345"/>
            <a:ext cx="8603673" cy="4626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90170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1.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Вставка символов (функция автоматической проверки орфографии отключена). В нужные места вставьте пропущенные буквы так, чтобы получились названия устройств персонального компьютера.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ptop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keybrd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, stem unit 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mnitor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, </a:t>
            </a:r>
            <a:r>
              <a:rPr lang="en-US" sz="3200" dirty="0" err="1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comput</a:t>
            </a:r>
            <a:endParaRPr lang="en-US" sz="3200" dirty="0" smtClean="0">
              <a:solidFill>
                <a:srgbClr val="33333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0"/>
              </a:spcAft>
            </a:pPr>
            <a:endParaRPr lang="en-US" sz="3200" dirty="0">
              <a:solidFill>
                <a:srgbClr val="33333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mouse 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proessor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motherbrd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usr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, Interne, e-mal</a:t>
            </a:r>
            <a:r>
              <a:rPr lang="en-US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ts val="2400"/>
              </a:lnSpc>
              <a:spcAft>
                <a:spcPts val="0"/>
              </a:spcAft>
            </a:pPr>
            <a:endParaRPr lang="en-US" sz="3200" dirty="0">
              <a:solidFill>
                <a:srgbClr val="33333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0"/>
              </a:spcAft>
            </a:pPr>
            <a:r>
              <a:rPr lang="en-US" sz="3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docuts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operang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system.</a:t>
            </a:r>
            <a:endParaRPr lang="ru-RU" sz="3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90170" algn="just"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44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1225</Words>
  <Application>Microsoft Office PowerPoint</Application>
  <PresentationFormat>Произвольный</PresentationFormat>
  <Paragraphs>203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Аспект</vt:lpstr>
      <vt:lpstr>Формирование функциональной грамотности на уроках информатики и английского языка </vt:lpstr>
      <vt:lpstr> 1965 год  Всемирный конгресс министров просвещения в Тегеране.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функциональной грамотности на уроках информатики и английского языка </dc:title>
  <dc:creator>1</dc:creator>
  <cp:lastModifiedBy>Светлана Селиваненко</cp:lastModifiedBy>
  <cp:revision>13</cp:revision>
  <dcterms:created xsi:type="dcterms:W3CDTF">2024-10-12T04:22:03Z</dcterms:created>
  <dcterms:modified xsi:type="dcterms:W3CDTF">2024-10-14T05:46:03Z</dcterms:modified>
</cp:coreProperties>
</file>