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78" r:id="rId3"/>
    <p:sldId id="279" r:id="rId4"/>
    <p:sldId id="280" r:id="rId5"/>
    <p:sldId id="332" r:id="rId6"/>
    <p:sldId id="333" r:id="rId7"/>
    <p:sldId id="334" r:id="rId8"/>
    <p:sldId id="335" r:id="rId9"/>
    <p:sldId id="336" r:id="rId10"/>
    <p:sldId id="287" r:id="rId11"/>
    <p:sldId id="292" r:id="rId12"/>
    <p:sldId id="298" r:id="rId13"/>
    <p:sldId id="257" r:id="rId14"/>
    <p:sldId id="337" r:id="rId15"/>
    <p:sldId id="308" r:id="rId16"/>
    <p:sldId id="306" r:id="rId17"/>
    <p:sldId id="307" r:id="rId18"/>
    <p:sldId id="310" r:id="rId19"/>
    <p:sldId id="309" r:id="rId20"/>
    <p:sldId id="313" r:id="rId21"/>
    <p:sldId id="259" r:id="rId22"/>
    <p:sldId id="338" r:id="rId23"/>
    <p:sldId id="311" r:id="rId24"/>
    <p:sldId id="312" r:id="rId25"/>
    <p:sldId id="284" r:id="rId26"/>
    <p:sldId id="286" r:id="rId27"/>
    <p:sldId id="282" r:id="rId28"/>
    <p:sldId id="261" r:id="rId29"/>
    <p:sldId id="285" r:id="rId30"/>
    <p:sldId id="262" r:id="rId31"/>
    <p:sldId id="339" r:id="rId32"/>
    <p:sldId id="297" r:id="rId33"/>
    <p:sldId id="264" r:id="rId34"/>
    <p:sldId id="299" r:id="rId35"/>
    <p:sldId id="265" r:id="rId36"/>
    <p:sldId id="340" r:id="rId37"/>
    <p:sldId id="300" r:id="rId38"/>
    <p:sldId id="283" r:id="rId39"/>
    <p:sldId id="267" r:id="rId40"/>
    <p:sldId id="302" r:id="rId41"/>
    <p:sldId id="319" r:id="rId42"/>
    <p:sldId id="268" r:id="rId43"/>
    <p:sldId id="341" r:id="rId44"/>
    <p:sldId id="304" r:id="rId45"/>
    <p:sldId id="314" r:id="rId46"/>
    <p:sldId id="315" r:id="rId47"/>
    <p:sldId id="270" r:id="rId48"/>
    <p:sldId id="342" r:id="rId49"/>
    <p:sldId id="316" r:id="rId50"/>
    <p:sldId id="317" r:id="rId51"/>
    <p:sldId id="318" r:id="rId52"/>
    <p:sldId id="272" r:id="rId53"/>
    <p:sldId id="343" r:id="rId54"/>
    <p:sldId id="344" r:id="rId55"/>
    <p:sldId id="320" r:id="rId56"/>
    <p:sldId id="305" r:id="rId57"/>
    <p:sldId id="274" r:id="rId58"/>
    <p:sldId id="275" r:id="rId59"/>
    <p:sldId id="276" r:id="rId60"/>
    <p:sldId id="281" r:id="rId61"/>
    <p:sldId id="303" r:id="rId62"/>
    <p:sldId id="322" r:id="rId63"/>
    <p:sldId id="294" r:id="rId64"/>
    <p:sldId id="289" r:id="rId65"/>
    <p:sldId id="293" r:id="rId66"/>
    <p:sldId id="325" r:id="rId67"/>
    <p:sldId id="326" r:id="rId68"/>
    <p:sldId id="328" r:id="rId69"/>
    <p:sldId id="345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1221D2-D034-499F-861E-9EC42B347020}">
          <p14:sldIdLst>
            <p14:sldId id="256"/>
            <p14:sldId id="278"/>
            <p14:sldId id="279"/>
            <p14:sldId id="280"/>
            <p14:sldId id="332"/>
            <p14:sldId id="333"/>
            <p14:sldId id="334"/>
            <p14:sldId id="335"/>
            <p14:sldId id="336"/>
            <p14:sldId id="287"/>
            <p14:sldId id="292"/>
            <p14:sldId id="298"/>
            <p14:sldId id="257"/>
            <p14:sldId id="337"/>
            <p14:sldId id="308"/>
            <p14:sldId id="306"/>
            <p14:sldId id="307"/>
            <p14:sldId id="310"/>
            <p14:sldId id="309"/>
            <p14:sldId id="313"/>
            <p14:sldId id="259"/>
            <p14:sldId id="338"/>
            <p14:sldId id="311"/>
            <p14:sldId id="312"/>
            <p14:sldId id="284"/>
            <p14:sldId id="286"/>
            <p14:sldId id="282"/>
            <p14:sldId id="261"/>
            <p14:sldId id="285"/>
            <p14:sldId id="262"/>
            <p14:sldId id="339"/>
            <p14:sldId id="297"/>
            <p14:sldId id="264"/>
            <p14:sldId id="299"/>
            <p14:sldId id="265"/>
            <p14:sldId id="340"/>
            <p14:sldId id="300"/>
            <p14:sldId id="283"/>
            <p14:sldId id="267"/>
            <p14:sldId id="302"/>
            <p14:sldId id="319"/>
            <p14:sldId id="268"/>
            <p14:sldId id="341"/>
            <p14:sldId id="304"/>
            <p14:sldId id="314"/>
            <p14:sldId id="315"/>
            <p14:sldId id="270"/>
            <p14:sldId id="342"/>
            <p14:sldId id="316"/>
            <p14:sldId id="317"/>
            <p14:sldId id="318"/>
            <p14:sldId id="272"/>
            <p14:sldId id="343"/>
            <p14:sldId id="344"/>
            <p14:sldId id="320"/>
          </p14:sldIdLst>
        </p14:section>
        <p14:section name="Раздел без заголовка" id="{C7D4E593-2EDC-466D-9CD4-E0DF867FA896}">
          <p14:sldIdLst>
            <p14:sldId id="305"/>
            <p14:sldId id="274"/>
            <p14:sldId id="275"/>
            <p14:sldId id="276"/>
            <p14:sldId id="281"/>
            <p14:sldId id="303"/>
            <p14:sldId id="322"/>
            <p14:sldId id="294"/>
            <p14:sldId id="289"/>
            <p14:sldId id="293"/>
            <p14:sldId id="325"/>
            <p14:sldId id="326"/>
            <p14:sldId id="328"/>
            <p14:sldId id="34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4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CB25F-51E7-4BB8-B778-5842911D744A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7B0A1-F558-473E-89D7-AB286E1B96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1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7B0A1-F558-473E-89D7-AB286E1B968B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1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7B0A1-F558-473E-89D7-AB286E1B968B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0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7B0A1-F558-473E-89D7-AB286E1B968B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0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7B0A1-F558-473E-89D7-AB286E1B968B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0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044CF4-C684-408A-A21A-AFD239128C73}" type="slidenum">
              <a:rPr lang="ru-RU" altLang="ru-RU" smtClean="0"/>
              <a:pPr eaLnBrk="1" hangingPunct="1">
                <a:spcBef>
                  <a:spcPct val="0"/>
                </a:spcBef>
              </a:pPr>
              <a:t>66</a:t>
            </a:fld>
            <a:endParaRPr lang="ru-RU" altLang="ru-R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795A55-F257-4381-9F08-0FD78AC2220C}" type="slidenum">
              <a:rPr lang="ru-RU" altLang="ru-RU" smtClean="0"/>
              <a:pPr eaLnBrk="1" hangingPunct="1">
                <a:spcBef>
                  <a:spcPct val="0"/>
                </a:spcBef>
              </a:pPr>
              <a:t>67</a:t>
            </a:fld>
            <a:endParaRPr lang="ru-RU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F08B4F1-F41C-47D4-83DA-A3DE5AEAE362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86BEF77-1DCC-4E62-AB4B-C4992AFE3D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493" y="0"/>
            <a:ext cx="926154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326643"/>
            <a:ext cx="7380312" cy="367240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10 сталинских ударов</a:t>
            </a:r>
          </a:p>
          <a:p>
            <a:pPr algn="ctr"/>
            <a:r>
              <a:rPr lang="ru-RU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(к 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80</a:t>
            </a:r>
            <a:r>
              <a:rPr lang="ru-RU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-летию освобождения территории СССР </a:t>
            </a:r>
          </a:p>
          <a:p>
            <a:pPr algn="ctr"/>
            <a:r>
              <a:rPr lang="ru-RU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от немецких войск)</a:t>
            </a:r>
          </a:p>
        </p:txBody>
      </p:sp>
    </p:spTree>
    <p:extLst>
      <p:ext uri="{BB962C8B-B14F-4D97-AF65-F5344CB8AC3E}">
        <p14:creationId xmlns:p14="http://schemas.microsoft.com/office/powerpoint/2010/main" val="21934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8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2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450" y="36945"/>
            <a:ext cx="4392488" cy="686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9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913" y="109598"/>
            <a:ext cx="4536504" cy="67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21" y="2603813"/>
            <a:ext cx="5228124" cy="350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76672"/>
            <a:ext cx="32237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00" y="1184558"/>
            <a:ext cx="911845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err="1">
                <a:ln/>
                <a:solidFill>
                  <a:schemeClr val="accent3"/>
                </a:solidFill>
              </a:rPr>
              <a:t>Ленинградско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-Новгородская операция (январь-февраль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177281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- разгром группировки немцев под Ленинградом и Новгородом.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55845" y="2690336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Взломав мощную долговременную оборону врага на 300-км фронте, советские войска разгромили 18-ю и частично 16-ю немецкие армии группы армий «Север» и к 29 февраля продвинулись на 270 км. </a:t>
            </a:r>
          </a:p>
        </p:txBody>
      </p:sp>
    </p:spTree>
    <p:extLst>
      <p:ext uri="{BB962C8B-B14F-4D97-AF65-F5344CB8AC3E}">
        <p14:creationId xmlns:p14="http://schemas.microsoft.com/office/powerpoint/2010/main" val="38441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6576392" cy="4017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успешного осуществления первого удара полностью ликвидирована блокада Ленинграда и освобождена Ленинградская область. Были созданы благоприятные условия для освобождения Прибалтики и разгрома противника в Карелии.</a:t>
            </a:r>
          </a:p>
        </p:txBody>
      </p:sp>
    </p:spTree>
    <p:extLst>
      <p:ext uri="{BB962C8B-B14F-4D97-AF65-F5344CB8AC3E}">
        <p14:creationId xmlns:p14="http://schemas.microsoft.com/office/powerpoint/2010/main" val="24676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968552" cy="6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9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5107298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58121"/>
            <a:ext cx="4608512" cy="679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8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"/>
            <a:ext cx="5328592" cy="687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84576" cy="68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6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" y="0"/>
            <a:ext cx="91850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2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3277" y="3645024"/>
            <a:ext cx="4910723" cy="281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257" y="404664"/>
            <a:ext cx="30181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Второй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104144"/>
            <a:ext cx="818557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err="1">
                <a:ln/>
                <a:solidFill>
                  <a:schemeClr val="accent3"/>
                </a:solidFill>
              </a:rPr>
              <a:t>Днепровско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-Карпатская операция (февраль-март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156580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– освобождение Правобережной Украины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163" y="2027474"/>
            <a:ext cx="9022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была уничтожена группировка немцев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дивизий) в районе Корсунь-Шевченковский.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самый разгар весенней распутицы было развернуто широкомасштабное наступление.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6179" y="3676802"/>
            <a:ext cx="4057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было столь неожиданно для немцев, что они, спасаясь бегством, бросали технику и вооружение из-за непроходимости дорог, и отступили за р. Буг и Днестр</a:t>
            </a:r>
          </a:p>
        </p:txBody>
      </p:sp>
    </p:spTree>
    <p:extLst>
      <p:ext uri="{BB962C8B-B14F-4D97-AF65-F5344CB8AC3E}">
        <p14:creationId xmlns:p14="http://schemas.microsoft.com/office/powerpoint/2010/main" val="1436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9"/>
          <a:stretch/>
        </p:blipFill>
        <p:spPr bwMode="auto">
          <a:xfrm>
            <a:off x="1547664" y="1772816"/>
            <a:ext cx="6192688" cy="475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312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Правобережная Украина была освобождена от врага. Советские войска вступили на территорию Молдавии, а 26 марта вышли на границу с Румынией.</a:t>
            </a:r>
          </a:p>
        </p:txBody>
      </p:sp>
    </p:spTree>
    <p:extLst>
      <p:ext uri="{BB962C8B-B14F-4D97-AF65-F5344CB8AC3E}">
        <p14:creationId xmlns:p14="http://schemas.microsoft.com/office/powerpoint/2010/main" val="6685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98"/>
            <a:ext cx="9144000" cy="69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3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09"/>
            <a:ext cx="9378708" cy="684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2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475" y="-9525"/>
            <a:ext cx="4591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9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4469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977"/>
            <a:ext cx="9144000" cy="68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3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861" y="404664"/>
            <a:ext cx="3014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Третий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089291"/>
            <a:ext cx="694658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Одесская операция  (26 марта-16 апреля 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74" y="1550956"/>
            <a:ext cx="37896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приморской группировки противника между реками Южный Буг и Днестр, освобождение северо-западного побережья Черного моря, включая город-порт Одессу и выход к линии государственной границы СССР с Румынией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009" y="2042847"/>
            <a:ext cx="5237334" cy="364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9488" y="19050"/>
            <a:ext cx="497780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4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4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3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861" y="404664"/>
            <a:ext cx="3014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Третий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8024" y="554805"/>
            <a:ext cx="376821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Крымская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(8 апреля – 12 мая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982" y="1385802"/>
            <a:ext cx="8713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Крыма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953" y="2636912"/>
            <a:ext cx="6498418" cy="396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646" y="1835345"/>
            <a:ext cx="8947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Крымская операция завершилась полным разгромом 17-й немецкой армии, только безвозвратные потери которой в ходе боев составили от 120 тысяч человек (из них 61580 пленными).</a:t>
            </a:r>
          </a:p>
        </p:txBody>
      </p:sp>
    </p:spTree>
    <p:extLst>
      <p:ext uri="{BB962C8B-B14F-4D97-AF65-F5344CB8AC3E}">
        <p14:creationId xmlns:p14="http://schemas.microsoft.com/office/powerpoint/2010/main" val="29103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149" y="2134161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193" y="47667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была снята угроза южному крылу советского-германского фронта, а также возвращена главная военно-морская база Черноморского флота — Севастополь.</a:t>
            </a:r>
          </a:p>
        </p:txBody>
      </p:sp>
    </p:spTree>
    <p:extLst>
      <p:ext uri="{BB962C8B-B14F-4D97-AF65-F5344CB8AC3E}">
        <p14:creationId xmlns:p14="http://schemas.microsoft.com/office/powerpoint/2010/main" val="28126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44"/>
          <a:stretch/>
        </p:blipFill>
        <p:spPr bwMode="auto">
          <a:xfrm>
            <a:off x="2339751" y="-1"/>
            <a:ext cx="44747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2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561" y="383612"/>
            <a:ext cx="39254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Четвертый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7919" y="1091498"/>
            <a:ext cx="558608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err="1">
                <a:ln/>
                <a:solidFill>
                  <a:schemeClr val="accent3"/>
                </a:solidFill>
              </a:rPr>
              <a:t>Выборгско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-Петрозаводская операция 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(10 июня – 9 августа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767" y="2091314"/>
            <a:ext cx="5791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поддержать высадку англо-американского десанта союзников через Ла-Манш.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174" y="3501008"/>
            <a:ext cx="59049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Задействовано 450 тыс. советских войск.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прорвана "линия Маннергейма", освобождены города Выборг, Петрозаводск и большая часть Карело-Финской ССР. Поражение заставило правительство Финляндии выйти из войны.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496" y="2115886"/>
            <a:ext cx="3126719" cy="463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968552" cy="691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5071" y="383612"/>
            <a:ext cx="29624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Пятый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089291"/>
            <a:ext cx="74347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Операция «Багратион» (23 июня -29 августа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74" y="1550956"/>
            <a:ext cx="8790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Белоруссии. Одна из крупнейших военных операций за всю историю человечества.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174" y="2708920"/>
            <a:ext cx="62109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советской стороны в операции участвовало 1 млн 200 тыс. человек (без учёта тыловых частей).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немецкой стороны — в составе группы армий «Центр» — 850—900 тыс. человек (включая примерно 400 тыс. в тыловых частях).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160" y="2400276"/>
            <a:ext cx="2088232" cy="307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5534561"/>
            <a:ext cx="4472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Алексей Антонов,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заместитель начальника Генерального штаба РККА, ведущий разработчик плана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1203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88432" cy="257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971310" cy="254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321582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освобождены Белорусская ССР, большая часть Литовской ССР и значительная часть Польши. Советские войска форсировали Неман, вышли к Висле и непосредственно к границам Германии - Восточной Пруссии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8226" y="555066"/>
            <a:ext cx="45807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Восточнее Минска окружены и уничтожены 30 дивизий противника. Практически полностью разгромлена германская группа армий «Центр»</a:t>
            </a:r>
          </a:p>
        </p:txBody>
      </p:sp>
    </p:spTree>
    <p:extLst>
      <p:ext uri="{BB962C8B-B14F-4D97-AF65-F5344CB8AC3E}">
        <p14:creationId xmlns:p14="http://schemas.microsoft.com/office/powerpoint/2010/main" val="12030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752528" cy="69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74" y="383612"/>
            <a:ext cx="31591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Шестой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8998" y="383612"/>
            <a:ext cx="543609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Львовско-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Сандомировская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(13 июля – 29 августа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077" y="1340768"/>
            <a:ext cx="8790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Западной Украины и занятие Юго-Восточной Польши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79" y="2224629"/>
            <a:ext cx="4330783" cy="299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2492896"/>
            <a:ext cx="4162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освобождена Западная Украина, форсирована Висла и создан мощный плацдарм западнее города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Сандомир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077" y="5373216"/>
            <a:ext cx="9200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дивизии германских войск (включая дивизию украинских коллаборационистов СС «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Галичина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 потеряли от 50 до 70 процентов состава, а 8 дивизий были полностью уничтожены.</a:t>
            </a:r>
          </a:p>
        </p:txBody>
      </p:sp>
    </p:spTree>
    <p:extLst>
      <p:ext uri="{BB962C8B-B14F-4D97-AF65-F5344CB8AC3E}">
        <p14:creationId xmlns:p14="http://schemas.microsoft.com/office/powerpoint/2010/main" val="6492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6810"/>
            <a:ext cx="9166413" cy="687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2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-1"/>
            <a:ext cx="5184576" cy="69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0" y="1"/>
            <a:ext cx="4652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2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19196"/>
            <a:ext cx="3360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Седьмой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952" y="383612"/>
            <a:ext cx="473514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Ясско-Кишиневская 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(20 – 29 августа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693" y="1446626"/>
            <a:ext cx="29631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крупной немецко-румынской группировки, прикрывавшей балканское направление, освобождение Молдавии  и вывода Румынии из войны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082" y="1556792"/>
            <a:ext cx="5939765" cy="493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5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486622"/>
            <a:ext cx="5004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освобождена Молдавская ССР. Затем, уже в рамках Румынской операции, была оказана поддержка антифашистскому восстанию в Румынии 23 августа.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761" y="3645024"/>
            <a:ext cx="90182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советских дивизии остались уничтожать окруженную кишиневскую группировку противника, а 50 дивизий - в основном 3-го Украинского фронта - перешли границу Румынии, заняли порт Констанца, Плоешти и ряд других городов и освободили значительные румынские территории.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Происшедшее вывело из строя союзниц Германии - Румынию и Болгарию и открыло для Советских войск путь на Венгрию и Балканы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68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-89787"/>
            <a:ext cx="4464496" cy="69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9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-54768"/>
            <a:ext cx="6912768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4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36" b="10109"/>
          <a:stretch/>
        </p:blipFill>
        <p:spPr bwMode="auto">
          <a:xfrm>
            <a:off x="2051720" y="-891480"/>
            <a:ext cx="4559815" cy="77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351" y="419196"/>
            <a:ext cx="33291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Восьмой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952" y="383612"/>
            <a:ext cx="473514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Прибалтийская 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(14 сентября – 24 ноября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693" y="1446626"/>
            <a:ext cx="5483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от немецких войск Эстонии, Латвии и Литвы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586" y="24133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Операция длилась 71 день, ширина фронта достигала 1000 км, а глубина — 400 км.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170" y="1340768"/>
            <a:ext cx="3603924" cy="521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9186" y="3789040"/>
            <a:ext cx="49488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Прибалтийской операции были разгромлены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дивизий группы армий «Север» и 3 дивизии уничтожены полностью. Оставшиеся дивизии заблокированы в Курляндии.</a:t>
            </a:r>
          </a:p>
        </p:txBody>
      </p:sp>
    </p:spTree>
    <p:extLst>
      <p:ext uri="{BB962C8B-B14F-4D97-AF65-F5344CB8AC3E}">
        <p14:creationId xmlns:p14="http://schemas.microsoft.com/office/powerpoint/2010/main" val="37615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506052"/>
            <a:ext cx="6336704" cy="408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334290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 солдат Красной армии в ходе операции были удостоены звания Героя Советского Союза, из них трое — дважды, свыше 332 тыс. чел. были награждены медалями и орденами.</a:t>
            </a:r>
          </a:p>
        </p:txBody>
      </p:sp>
    </p:spTree>
    <p:extLst>
      <p:ext uri="{BB962C8B-B14F-4D97-AF65-F5344CB8AC3E}">
        <p14:creationId xmlns:p14="http://schemas.microsoft.com/office/powerpoint/2010/main" val="24086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3976" y="0"/>
            <a:ext cx="61243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116631"/>
            <a:ext cx="4536504" cy="636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3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8"/>
          <a:stretch/>
        </p:blipFill>
        <p:spPr bwMode="auto">
          <a:xfrm>
            <a:off x="2555776" y="8928"/>
            <a:ext cx="4185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0"/>
            <a:ext cx="793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3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731" y="419196"/>
            <a:ext cx="34204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Девятый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952" y="383612"/>
            <a:ext cx="473514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Восточно-Карпатская 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(8 – 28 сентября 1944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576" y="1219084"/>
            <a:ext cx="8363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помощи Словацкому восстанию.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42" y="2202353"/>
            <a:ext cx="3935274" cy="295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3576" y="5319993"/>
            <a:ext cx="3825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Памятник на месте боёв за </a:t>
            </a:r>
            <a:r>
              <a:rPr lang="ru-RU" sz="2400" b="1" i="1" dirty="0" err="1">
                <a:solidFill>
                  <a:srgbClr val="002060"/>
                </a:solidFill>
              </a:rPr>
              <a:t>Дуклинский</a:t>
            </a:r>
            <a:r>
              <a:rPr lang="ru-RU" sz="2400" b="1" i="1" dirty="0">
                <a:solidFill>
                  <a:srgbClr val="002060"/>
                </a:solidFill>
              </a:rPr>
              <a:t> перевал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3768" y="1692446"/>
            <a:ext cx="50610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1944 года Красная Армия вышла к чехословацкой границе.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сентября советские войска освободили первую чехословацкую деревню — Калинов.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октября 1-й чехословацкий армейский корпус, овладев вместе с советскими войсками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Дуклинским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перевалом, вступил на родную землю, освободив деревню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Вышный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Комарник.</a:t>
            </a:r>
          </a:p>
        </p:txBody>
      </p:sp>
    </p:spTree>
    <p:extLst>
      <p:ext uri="{BB962C8B-B14F-4D97-AF65-F5344CB8AC3E}">
        <p14:creationId xmlns:p14="http://schemas.microsoft.com/office/powerpoint/2010/main" val="10291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506052"/>
            <a:ext cx="6336704" cy="408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334290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 солдат Красной армии в ходе операции были удостоены звания Героя Советского Союза, из них трое — дважды, свыше 332 тыс. чел. были награждены медалями и орденами.</a:t>
            </a:r>
          </a:p>
        </p:txBody>
      </p:sp>
    </p:spTree>
    <p:extLst>
      <p:ext uri="{BB962C8B-B14F-4D97-AF65-F5344CB8AC3E}">
        <p14:creationId xmlns:p14="http://schemas.microsoft.com/office/powerpoint/2010/main" val="24086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Белградская операция (октябрь-декабрь 1944 г.)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38404"/>
            <a:ext cx="4966333" cy="340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369534"/>
            <a:ext cx="9145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Белградской операции была разгромлена армейская группа «Сербия», фронт группы армий «Ф» был отодвинут к северу более чем на 200 км. Были созданы благоприятные условия для проведения Будапештской операции.</a:t>
            </a:r>
          </a:p>
        </p:txBody>
      </p:sp>
    </p:spTree>
    <p:extLst>
      <p:ext uri="{BB962C8B-B14F-4D97-AF65-F5344CB8AC3E}">
        <p14:creationId xmlns:p14="http://schemas.microsoft.com/office/powerpoint/2010/main" val="18642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-5741"/>
            <a:ext cx="5040560" cy="68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2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-25568"/>
            <a:ext cx="702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0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33837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Десятый удар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952" y="383612"/>
            <a:ext cx="50040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err="1">
                <a:ln/>
                <a:solidFill>
                  <a:schemeClr val="accent3"/>
                </a:solidFill>
              </a:rPr>
              <a:t>Петсамо-Киркенесская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 операция 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(7 – 29 октября 1944 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998" y="1647578"/>
            <a:ext cx="32937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Наступательные боевые действия войск Карельского фронта и Северного флота ВМФ СССР против войск вермахта на севере Финляндии в области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Петсамо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на севере Норвегии с 7 октября по 1 ноября 1944 года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705" y="1647578"/>
            <a:ext cx="5481775" cy="375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4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освобождено Советское Заполярье, ликвидирована угроза порту Мурманск, разгромлены войска противника в Северной Финляндии, освобожден район Печенги, взят город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Петсамо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(Печенга). Советские войска вступили в Северную Норвегию.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666" y="2204864"/>
            <a:ext cx="500609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87" y="3711015"/>
            <a:ext cx="4610075" cy="28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672" y="764704"/>
            <a:ext cx="88053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этих "Десяти сталинских ударов" почти вся территория СССР была освобождена от захватчиков. </a:t>
            </a:r>
          </a:p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Были разгромлены и ликвидированы </a:t>
            </a:r>
          </a:p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 дивизий противника, из них 70 - окружены и уничтожены. </a:t>
            </a:r>
          </a:p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Румыния, Финляндия и Болгария перешли на сторону антигитлеровской коалиции. </a:t>
            </a:r>
          </a:p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Успехи 1944 г. предрешили окончательный разгром нацистской Германии в 1945 г. </a:t>
            </a:r>
          </a:p>
        </p:txBody>
      </p:sp>
    </p:spTree>
    <p:extLst>
      <p:ext uri="{BB962C8B-B14F-4D97-AF65-F5344CB8AC3E}">
        <p14:creationId xmlns:p14="http://schemas.microsoft.com/office/powerpoint/2010/main" val="35248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-68361"/>
            <a:ext cx="5256584" cy="69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2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5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5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9" y="3431"/>
            <a:ext cx="5040560" cy="69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7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-1"/>
            <a:ext cx="5112568" cy="69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5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780" y="26184"/>
            <a:ext cx="4860577" cy="686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6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"/>
            <a:ext cx="4752527" cy="685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1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3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52400"/>
            <a:ext cx="86106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6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altLang="ru-RU">
              <a:latin typeface="Segoe"/>
            </a:endParaRPr>
          </a:p>
        </p:txBody>
      </p:sp>
      <p:pic>
        <p:nvPicPr>
          <p:cNvPr id="20483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48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2542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0" y="476672"/>
            <a:ext cx="914529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88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-73194"/>
            <a:ext cx="5112568" cy="692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0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-47406"/>
            <a:ext cx="4824536" cy="690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2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98"/>
            <a:ext cx="9136577" cy="69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2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391</TotalTime>
  <Words>990</Words>
  <Application>Microsoft Office PowerPoint</Application>
  <PresentationFormat>Экран (4:3)</PresentationFormat>
  <Paragraphs>89</Paragraphs>
  <Slides>69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36</cp:revision>
  <dcterms:created xsi:type="dcterms:W3CDTF">2012-12-16T11:28:44Z</dcterms:created>
  <dcterms:modified xsi:type="dcterms:W3CDTF">2024-10-08T09:36:52Z</dcterms:modified>
</cp:coreProperties>
</file>