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1086" r:id="rId2"/>
    <p:sldId id="1085" r:id="rId3"/>
    <p:sldId id="1083" r:id="rId4"/>
    <p:sldId id="1055" r:id="rId5"/>
    <p:sldId id="1053" r:id="rId6"/>
    <p:sldId id="1057" r:id="rId7"/>
  </p:sldIdLst>
  <p:sldSz cx="12192000" cy="6858000"/>
  <p:notesSz cx="6858000" cy="9144000"/>
  <p:embeddedFontLst>
    <p:embeddedFont>
      <p:font typeface="Oswald" charset="-52"/>
      <p:regular r:id="rId10"/>
      <p:bold r:id="rId11"/>
    </p:embeddedFon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Oswald Light" charset="-52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8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84E4"/>
    <a:srgbClr val="C186E2"/>
    <a:srgbClr val="D96D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7" autoAdjust="0"/>
    <p:restoredTop sz="94279" autoAdjust="0"/>
  </p:normalViewPr>
  <p:slideViewPr>
    <p:cSldViewPr snapToGrid="0">
      <p:cViewPr>
        <p:scale>
          <a:sx n="70" d="100"/>
          <a:sy n="70" d="100"/>
        </p:scale>
        <p:origin x="-2154" y="-966"/>
      </p:cViewPr>
      <p:guideLst>
        <p:guide orient="horz" pos="2160"/>
        <p:guide pos="3840"/>
        <p:guide pos="8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8637"/>
    </p:cViewPr>
  </p:sorterViewPr>
  <p:notesViewPr>
    <p:cSldViewPr snapToGrid="0">
      <p:cViewPr varScale="1">
        <p:scale>
          <a:sx n="59" d="100"/>
          <a:sy n="59" d="100"/>
        </p:scale>
        <p:origin x="216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67884FD4-2731-43B1-B5F5-5A6FEADAD6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DA76E0F-6665-4EB9-8015-9D6D3142D4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20688-7344-4F47-AB68-1D7A3B4D7138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89EEECC-6EC5-4916-8FEA-8D2BEFBBE9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04AD1FE-98F3-4DC9-BC58-532D6E3AFB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9D0CC-DC0D-42D6-9260-7CC98666C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7678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 xmlns="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A4FD9-D78B-4876-9972-93EA0CCC1D5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2D108-47F5-4EC9-9B7D-E61A2219B1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27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464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149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4">
            <a:extLst>
              <a:ext uri="{FF2B5EF4-FFF2-40B4-BE49-F238E27FC236}">
                <a16:creationId xmlns:a16="http://schemas.microsoft.com/office/drawing/2014/main" xmlns="" id="{DD50784A-8247-4CFA-B5AE-62C819356E14}"/>
              </a:ext>
            </a:extLst>
          </p:cNvPr>
          <p:cNvSpPr/>
          <p:nvPr userDrawn="1"/>
        </p:nvSpPr>
        <p:spPr>
          <a:xfrm rot="5400000">
            <a:off x="7804306" y="-95855"/>
            <a:ext cx="4290312" cy="4482022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" name="Полилиния 34">
            <a:extLst>
              <a:ext uri="{FF2B5EF4-FFF2-40B4-BE49-F238E27FC236}">
                <a16:creationId xmlns:a16="http://schemas.microsoft.com/office/drawing/2014/main" xmlns="" id="{E168CA1A-1B07-4388-8AF5-C69136B3CD21}"/>
              </a:ext>
            </a:extLst>
          </p:cNvPr>
          <p:cNvSpPr/>
          <p:nvPr userDrawn="1"/>
        </p:nvSpPr>
        <p:spPr>
          <a:xfrm flipH="1">
            <a:off x="-2" y="2162939"/>
            <a:ext cx="4614553" cy="4698421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580D8C2-7AAF-4FA0-957A-2948D4330C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12" y="1103505"/>
            <a:ext cx="6771723" cy="718151"/>
          </a:xfrm>
          <a:prstGeom prst="rect">
            <a:avLst/>
          </a:prstGeom>
        </p:spPr>
      </p:pic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AB06AE15-2EAA-4D77-AFC1-56323DCF10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8267" y="1800225"/>
            <a:ext cx="6731183" cy="3954271"/>
          </a:xfrm>
          <a:prstGeom prst="roundRect">
            <a:avLst>
              <a:gd name="adj" fmla="val 287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764273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2669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00C66AF-DF16-4FDB-932D-36F9CD11C4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9651" y="79880"/>
            <a:ext cx="1833168" cy="9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377936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74">
            <a:extLst>
              <a:ext uri="{FF2B5EF4-FFF2-40B4-BE49-F238E27FC236}">
                <a16:creationId xmlns:a16="http://schemas.microsoft.com/office/drawing/2014/main" xmlns="" id="{C4DFF94C-E145-478A-8203-B269E81912C7}"/>
              </a:ext>
            </a:extLst>
          </p:cNvPr>
          <p:cNvSpPr/>
          <p:nvPr userDrawn="1"/>
        </p:nvSpPr>
        <p:spPr>
          <a:xfrm>
            <a:off x="-4624347" y="-1321300"/>
            <a:ext cx="10207543" cy="10207538"/>
          </a:xfrm>
          <a:prstGeom prst="ellipse">
            <a:avLst/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ru-RU" sz="450" b="1" kern="0" dirty="0" err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37155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9A2B306E-0650-4283-89A9-0E227DF5C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59468" y="953950"/>
            <a:ext cx="9148043" cy="6076437"/>
          </a:xfrm>
          <a:prstGeom prst="rect">
            <a:avLst/>
          </a:prstGeom>
        </p:spPr>
      </p:pic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8E443D3-C989-420C-939B-BB36148DB9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631" y="1966913"/>
            <a:ext cx="5941218" cy="3550443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53643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>
            <a:extLst>
              <a:ext uri="{FF2B5EF4-FFF2-40B4-BE49-F238E27FC236}">
                <a16:creationId xmlns:a16="http://schemas.microsoft.com/office/drawing/2014/main" xmlns="" id="{4757B6DF-076E-361C-332D-A0EB864637F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808195" y="-1577499"/>
            <a:ext cx="10012998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7488" y="337155"/>
            <a:ext cx="422251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426679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74">
            <a:extLst>
              <a:ext uri="{FF2B5EF4-FFF2-40B4-BE49-F238E27FC236}">
                <a16:creationId xmlns:a16="http://schemas.microsoft.com/office/drawing/2014/main" xmlns="" id="{C4DFF94C-E145-478A-8203-B269E81912C7}"/>
              </a:ext>
            </a:extLst>
          </p:cNvPr>
          <p:cNvSpPr/>
          <p:nvPr userDrawn="1"/>
        </p:nvSpPr>
        <p:spPr>
          <a:xfrm>
            <a:off x="5751038" y="-1321300"/>
            <a:ext cx="10207543" cy="10207538"/>
          </a:xfrm>
          <a:prstGeom prst="ellipse">
            <a:avLst/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ru-RU" sz="450" b="1" kern="0" dirty="0" err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37155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9A2B306E-0650-4283-89A9-0E227DF5C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3557" y="953950"/>
            <a:ext cx="9148043" cy="6076437"/>
          </a:xfrm>
          <a:prstGeom prst="rect">
            <a:avLst/>
          </a:prstGeom>
        </p:spPr>
      </p:pic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8E443D3-C989-420C-939B-BB36148DB9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0656" y="1966913"/>
            <a:ext cx="5941218" cy="3550443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522050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>
            <a:extLst>
              <a:ext uri="{FF2B5EF4-FFF2-40B4-BE49-F238E27FC236}">
                <a16:creationId xmlns:a16="http://schemas.microsoft.com/office/drawing/2014/main" xmlns="" id="{6D9ED8E7-9D83-A48E-E146-0DD50B3F2F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16699" y="-1577499"/>
            <a:ext cx="10012998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37155"/>
            <a:ext cx="4075135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929771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>
            <a:extLst>
              <a:ext uri="{FF2B5EF4-FFF2-40B4-BE49-F238E27FC236}">
                <a16:creationId xmlns:a16="http://schemas.microsoft.com/office/drawing/2014/main" xmlns="" id="{136B3A4F-4D8A-40B4-95C9-5200B96EE4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5217" y="-522"/>
            <a:ext cx="12192000" cy="360679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5142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36349072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52BC11CD-18BC-40A5-9A7C-35E852AE3B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9651" y="79880"/>
            <a:ext cx="1833168" cy="9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xmlns="" id="{7093EDD3-4480-4049-A82A-D4049AC311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21383" y="1724743"/>
            <a:ext cx="2386800" cy="23868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xmlns="" id="{FC1E6A4A-E2C0-4D63-BE71-37308DE756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6863" y="1724743"/>
            <a:ext cx="2386800" cy="23868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xmlns="" id="{94FFDAA4-2EF4-4DE6-9E1D-73216D16517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12344" y="1724743"/>
            <a:ext cx="2386800" cy="23868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04384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Рисунок 82">
            <a:extLst>
              <a:ext uri="{FF2B5EF4-FFF2-40B4-BE49-F238E27FC236}">
                <a16:creationId xmlns:a16="http://schemas.microsoft.com/office/drawing/2014/main" xmlns="" id="{1E60C6E6-E49D-4E31-82A2-A999DF68C8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86713" y="4576763"/>
            <a:ext cx="3110590" cy="2333625"/>
          </a:xfrm>
          <a:prstGeom prst="roundRect">
            <a:avLst>
              <a:gd name="adj" fmla="val 156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xmlns="" id="{75E5B588-7114-4246-AAB0-258581938DB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38468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" name="Рисунок 73">
            <a:extLst>
              <a:ext uri="{FF2B5EF4-FFF2-40B4-BE49-F238E27FC236}">
                <a16:creationId xmlns:a16="http://schemas.microsoft.com/office/drawing/2014/main" xmlns="" id="{F818671B-5820-427D-AF49-A5299E9923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62388" y="3607594"/>
            <a:ext cx="4557712" cy="284559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83" name="Рисунок 82">
            <a:extLst>
              <a:ext uri="{FF2B5EF4-FFF2-40B4-BE49-F238E27FC236}">
                <a16:creationId xmlns:a16="http://schemas.microsoft.com/office/drawing/2014/main" xmlns="" id="{8D781D7D-BA30-4009-B3C4-207BBDFD0A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78842" y="4341203"/>
            <a:ext cx="2321595" cy="3102585"/>
          </a:xfrm>
          <a:prstGeom prst="roundRect">
            <a:avLst>
              <a:gd name="adj" fmla="val 156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18232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xmlns="" id="{75E5B588-7114-4246-AAB0-258581938DB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38468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DD5E299-FA48-80FC-2F7B-26944CEDFA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89501" y="3537087"/>
            <a:ext cx="10012998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60337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3625772-4B94-463A-AF84-929C60827F5D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/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061378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4">
            <a:extLst>
              <a:ext uri="{FF2B5EF4-FFF2-40B4-BE49-F238E27FC236}">
                <a16:creationId xmlns:a16="http://schemas.microsoft.com/office/drawing/2014/main" xmlns="" id="{DD50784A-8247-4CFA-B5AE-62C819356E14}"/>
              </a:ext>
            </a:extLst>
          </p:cNvPr>
          <p:cNvSpPr/>
          <p:nvPr userDrawn="1"/>
        </p:nvSpPr>
        <p:spPr>
          <a:xfrm rot="5400000">
            <a:off x="7804306" y="-95855"/>
            <a:ext cx="4290312" cy="4482022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" name="Полилиния 34">
            <a:extLst>
              <a:ext uri="{FF2B5EF4-FFF2-40B4-BE49-F238E27FC236}">
                <a16:creationId xmlns:a16="http://schemas.microsoft.com/office/drawing/2014/main" xmlns="" id="{E168CA1A-1B07-4388-8AF5-C69136B3CD21}"/>
              </a:ext>
            </a:extLst>
          </p:cNvPr>
          <p:cNvSpPr/>
          <p:nvPr userDrawn="1"/>
        </p:nvSpPr>
        <p:spPr>
          <a:xfrm flipH="1">
            <a:off x="-2" y="2162939"/>
            <a:ext cx="4614553" cy="4698421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F36E499-E3F2-1B38-C3B5-5E3901F910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368357" y="-1577499"/>
            <a:ext cx="10012998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360497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172237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9">
            <a:extLst>
              <a:ext uri="{FF2B5EF4-FFF2-40B4-BE49-F238E27FC236}">
                <a16:creationId xmlns:a16="http://schemas.microsoft.com/office/drawing/2014/main" xmlns="" id="{4B6D3DEB-7D50-4F8B-A4EB-8B8DACAA6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xmlns="" id="{F0B8FE2C-96E3-444B-9949-E1D53543D75F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/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28854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4">
            <a:extLst>
              <a:ext uri="{FF2B5EF4-FFF2-40B4-BE49-F238E27FC236}">
                <a16:creationId xmlns:a16="http://schemas.microsoft.com/office/drawing/2014/main" xmlns="" id="{58A60FB7-5C04-64C3-CE5A-22E3CCDD544E}"/>
              </a:ext>
            </a:extLst>
          </p:cNvPr>
          <p:cNvSpPr/>
          <p:nvPr userDrawn="1"/>
        </p:nvSpPr>
        <p:spPr>
          <a:xfrm rot="5400000">
            <a:off x="7804306" y="-95855"/>
            <a:ext cx="4290312" cy="4482022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3" name="Полилиния 34">
            <a:extLst>
              <a:ext uri="{FF2B5EF4-FFF2-40B4-BE49-F238E27FC236}">
                <a16:creationId xmlns:a16="http://schemas.microsoft.com/office/drawing/2014/main" xmlns="" id="{0CD00261-F199-D622-8EBA-8B280205C8F5}"/>
              </a:ext>
            </a:extLst>
          </p:cNvPr>
          <p:cNvSpPr/>
          <p:nvPr userDrawn="1"/>
        </p:nvSpPr>
        <p:spPr>
          <a:xfrm flipH="1">
            <a:off x="-2" y="2162939"/>
            <a:ext cx="4614553" cy="4698421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23264726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52BC11CD-18BC-40A5-9A7C-35E852AE3B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9651" y="79880"/>
            <a:ext cx="1833168" cy="9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1106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23" name="Рисунок 18">
            <a:extLst>
              <a:ext uri="{FF2B5EF4-FFF2-40B4-BE49-F238E27FC236}">
                <a16:creationId xmlns:a16="http://schemas.microsoft.com/office/drawing/2014/main" xmlns="" id="{0EE28773-79A8-4AB3-91D2-1F9A1FB5F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911" y="2389238"/>
            <a:ext cx="1917975" cy="245394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4" name="Рисунок 18">
            <a:extLst>
              <a:ext uri="{FF2B5EF4-FFF2-40B4-BE49-F238E27FC236}">
                <a16:creationId xmlns:a16="http://schemas.microsoft.com/office/drawing/2014/main" xmlns="" id="{4C715CF0-7A52-4ABA-8699-CA2F04E82A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24890" y="1187120"/>
            <a:ext cx="1836002" cy="156863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5" name="Рисунок 18">
            <a:extLst>
              <a:ext uri="{FF2B5EF4-FFF2-40B4-BE49-F238E27FC236}">
                <a16:creationId xmlns:a16="http://schemas.microsoft.com/office/drawing/2014/main" xmlns="" id="{94B18A68-98C1-4A6B-A32E-8FBD12F11E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24890" y="4154366"/>
            <a:ext cx="1836002" cy="167945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6" name="Рисунок 18">
            <a:extLst>
              <a:ext uri="{FF2B5EF4-FFF2-40B4-BE49-F238E27FC236}">
                <a16:creationId xmlns:a16="http://schemas.microsoft.com/office/drawing/2014/main" xmlns="" id="{122664B7-6C22-4693-A486-A386135C0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92455" y="2505553"/>
            <a:ext cx="2250364" cy="184689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624679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1106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Рисунок 73">
            <a:extLst>
              <a:ext uri="{FF2B5EF4-FFF2-40B4-BE49-F238E27FC236}">
                <a16:creationId xmlns:a16="http://schemas.microsoft.com/office/drawing/2014/main" xmlns="" id="{70087263-42A7-4590-BAC8-05B3B56A91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13735" y="1952625"/>
            <a:ext cx="5858827" cy="367426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715155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1106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Рисунок 73">
            <a:extLst>
              <a:ext uri="{FF2B5EF4-FFF2-40B4-BE49-F238E27FC236}">
                <a16:creationId xmlns:a16="http://schemas.microsoft.com/office/drawing/2014/main" xmlns="" id="{70087263-42A7-4590-BAC8-05B3B56A91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3144" y="1666815"/>
            <a:ext cx="5867669" cy="367426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246A411-C217-426B-8DFC-6926599D0F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455" y="1155244"/>
            <a:ext cx="3574720" cy="35747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63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 lang="ru-RU" dirty="0"/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306954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52BC11CD-18BC-40A5-9A7C-35E852AE3B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00797" y="79880"/>
            <a:ext cx="1833168" cy="9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1106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Rectangle 193">
            <a:extLst>
              <a:ext uri="{FF2B5EF4-FFF2-40B4-BE49-F238E27FC236}">
                <a16:creationId xmlns:a16="http://schemas.microsoft.com/office/drawing/2014/main" xmlns="" id="{4A1744A1-E9BA-46DB-AE1E-F9901F701D85}"/>
              </a:ext>
            </a:extLst>
          </p:cNvPr>
          <p:cNvSpPr/>
          <p:nvPr userDrawn="1"/>
        </p:nvSpPr>
        <p:spPr>
          <a:xfrm>
            <a:off x="5969000" y="-50800"/>
            <a:ext cx="6299200" cy="6953034"/>
          </a:xfrm>
          <a:custGeom>
            <a:avLst/>
            <a:gdLst>
              <a:gd name="connsiteX0" fmla="*/ 719382 w 6616700"/>
              <a:gd name="connsiteY0" fmla="*/ 0 h 4316203"/>
              <a:gd name="connsiteX1" fmla="*/ 5897318 w 6616700"/>
              <a:gd name="connsiteY1" fmla="*/ 0 h 4316203"/>
              <a:gd name="connsiteX2" fmla="*/ 6616700 w 6616700"/>
              <a:gd name="connsiteY2" fmla="*/ 719382 h 4316203"/>
              <a:gd name="connsiteX3" fmla="*/ 6616700 w 6616700"/>
              <a:gd name="connsiteY3" fmla="*/ 4316203 h 4316203"/>
              <a:gd name="connsiteX4" fmla="*/ 6616700 w 6616700"/>
              <a:gd name="connsiteY4" fmla="*/ 4316203 h 4316203"/>
              <a:gd name="connsiteX5" fmla="*/ 0 w 6616700"/>
              <a:gd name="connsiteY5" fmla="*/ 4316203 h 4316203"/>
              <a:gd name="connsiteX6" fmla="*/ 0 w 6616700"/>
              <a:gd name="connsiteY6" fmla="*/ 4316203 h 4316203"/>
              <a:gd name="connsiteX7" fmla="*/ 0 w 6616700"/>
              <a:gd name="connsiteY7" fmla="*/ 719382 h 4316203"/>
              <a:gd name="connsiteX8" fmla="*/ 719382 w 6616700"/>
              <a:gd name="connsiteY8" fmla="*/ 0 h 43162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0 w 6688382"/>
              <a:gd name="connsiteY7" fmla="*/ 4300782 h 7897603"/>
              <a:gd name="connsiteX8" fmla="*/ 6688382 w 6688382"/>
              <a:gd name="connsiteY8" fmla="*/ 0 h 78976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4940300 w 6688382"/>
              <a:gd name="connsiteY7" fmla="*/ 3564182 h 7897603"/>
              <a:gd name="connsiteX8" fmla="*/ 6688382 w 6688382"/>
              <a:gd name="connsiteY8" fmla="*/ 0 h 78976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4102100 w 6688382"/>
              <a:gd name="connsiteY7" fmla="*/ 3805482 h 7897603"/>
              <a:gd name="connsiteX8" fmla="*/ 6688382 w 6688382"/>
              <a:gd name="connsiteY8" fmla="*/ 0 h 7897603"/>
              <a:gd name="connsiteX0" fmla="*/ 5964482 w 6616700"/>
              <a:gd name="connsiteY0" fmla="*/ 0 h 7923003"/>
              <a:gd name="connsiteX1" fmla="*/ 5897318 w 6616700"/>
              <a:gd name="connsiteY1" fmla="*/ 3606800 h 7923003"/>
              <a:gd name="connsiteX2" fmla="*/ 6616700 w 6616700"/>
              <a:gd name="connsiteY2" fmla="*/ 4326182 h 7923003"/>
              <a:gd name="connsiteX3" fmla="*/ 6616700 w 6616700"/>
              <a:gd name="connsiteY3" fmla="*/ 7923003 h 7923003"/>
              <a:gd name="connsiteX4" fmla="*/ 6616700 w 6616700"/>
              <a:gd name="connsiteY4" fmla="*/ 7923003 h 7923003"/>
              <a:gd name="connsiteX5" fmla="*/ 0 w 6616700"/>
              <a:gd name="connsiteY5" fmla="*/ 7923003 h 7923003"/>
              <a:gd name="connsiteX6" fmla="*/ 0 w 6616700"/>
              <a:gd name="connsiteY6" fmla="*/ 7923003 h 7923003"/>
              <a:gd name="connsiteX7" fmla="*/ 4102100 w 6616700"/>
              <a:gd name="connsiteY7" fmla="*/ 3830882 h 7923003"/>
              <a:gd name="connsiteX8" fmla="*/ 5964482 w 6616700"/>
              <a:gd name="connsiteY8" fmla="*/ 0 h 7923003"/>
              <a:gd name="connsiteX0" fmla="*/ 5964482 w 6621218"/>
              <a:gd name="connsiteY0" fmla="*/ 0 h 7923003"/>
              <a:gd name="connsiteX1" fmla="*/ 6621218 w 6621218"/>
              <a:gd name="connsiteY1" fmla="*/ 0 h 7923003"/>
              <a:gd name="connsiteX2" fmla="*/ 6616700 w 6621218"/>
              <a:gd name="connsiteY2" fmla="*/ 4326182 h 7923003"/>
              <a:gd name="connsiteX3" fmla="*/ 6616700 w 6621218"/>
              <a:gd name="connsiteY3" fmla="*/ 7923003 h 7923003"/>
              <a:gd name="connsiteX4" fmla="*/ 6616700 w 6621218"/>
              <a:gd name="connsiteY4" fmla="*/ 7923003 h 7923003"/>
              <a:gd name="connsiteX5" fmla="*/ 0 w 6621218"/>
              <a:gd name="connsiteY5" fmla="*/ 7923003 h 7923003"/>
              <a:gd name="connsiteX6" fmla="*/ 0 w 6621218"/>
              <a:gd name="connsiteY6" fmla="*/ 7923003 h 7923003"/>
              <a:gd name="connsiteX7" fmla="*/ 4102100 w 6621218"/>
              <a:gd name="connsiteY7" fmla="*/ 3830882 h 7923003"/>
              <a:gd name="connsiteX8" fmla="*/ 5964482 w 6621218"/>
              <a:gd name="connsiteY8" fmla="*/ 0 h 7923003"/>
              <a:gd name="connsiteX0" fmla="*/ 6046594 w 6621218"/>
              <a:gd name="connsiteY0" fmla="*/ 0 h 8070634"/>
              <a:gd name="connsiteX1" fmla="*/ 6621218 w 6621218"/>
              <a:gd name="connsiteY1" fmla="*/ 147631 h 8070634"/>
              <a:gd name="connsiteX2" fmla="*/ 6616700 w 6621218"/>
              <a:gd name="connsiteY2" fmla="*/ 4473813 h 8070634"/>
              <a:gd name="connsiteX3" fmla="*/ 6616700 w 6621218"/>
              <a:gd name="connsiteY3" fmla="*/ 8070634 h 8070634"/>
              <a:gd name="connsiteX4" fmla="*/ 6616700 w 6621218"/>
              <a:gd name="connsiteY4" fmla="*/ 8070634 h 8070634"/>
              <a:gd name="connsiteX5" fmla="*/ 0 w 6621218"/>
              <a:gd name="connsiteY5" fmla="*/ 8070634 h 8070634"/>
              <a:gd name="connsiteX6" fmla="*/ 0 w 6621218"/>
              <a:gd name="connsiteY6" fmla="*/ 8070634 h 8070634"/>
              <a:gd name="connsiteX7" fmla="*/ 4102100 w 6621218"/>
              <a:gd name="connsiteY7" fmla="*/ 3978513 h 8070634"/>
              <a:gd name="connsiteX8" fmla="*/ 6046594 w 6621218"/>
              <a:gd name="connsiteY8" fmla="*/ 0 h 8070634"/>
              <a:gd name="connsiteX0" fmla="*/ 6046594 w 6668894"/>
              <a:gd name="connsiteY0" fmla="*/ 0 h 8070634"/>
              <a:gd name="connsiteX1" fmla="*/ 6668894 w 6668894"/>
              <a:gd name="connsiteY1" fmla="*/ 76200 h 8070634"/>
              <a:gd name="connsiteX2" fmla="*/ 6616700 w 6668894"/>
              <a:gd name="connsiteY2" fmla="*/ 4473813 h 8070634"/>
              <a:gd name="connsiteX3" fmla="*/ 6616700 w 6668894"/>
              <a:gd name="connsiteY3" fmla="*/ 8070634 h 8070634"/>
              <a:gd name="connsiteX4" fmla="*/ 6616700 w 6668894"/>
              <a:gd name="connsiteY4" fmla="*/ 8070634 h 8070634"/>
              <a:gd name="connsiteX5" fmla="*/ 0 w 6668894"/>
              <a:gd name="connsiteY5" fmla="*/ 8070634 h 8070634"/>
              <a:gd name="connsiteX6" fmla="*/ 0 w 6668894"/>
              <a:gd name="connsiteY6" fmla="*/ 8070634 h 8070634"/>
              <a:gd name="connsiteX7" fmla="*/ 4102100 w 6668894"/>
              <a:gd name="connsiteY7" fmla="*/ 3978513 h 8070634"/>
              <a:gd name="connsiteX8" fmla="*/ 6046594 w 66688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858000 w 6910194"/>
              <a:gd name="connsiteY4" fmla="*/ 8070634 h 8070634"/>
              <a:gd name="connsiteX5" fmla="*/ 241300 w 6910194"/>
              <a:gd name="connsiteY5" fmla="*/ 80706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858000 w 6910194"/>
              <a:gd name="connsiteY4" fmla="*/ 8070634 h 8070634"/>
              <a:gd name="connsiteX5" fmla="*/ 1714500 w 6910194"/>
              <a:gd name="connsiteY5" fmla="*/ 69530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375400 w 6910194"/>
              <a:gd name="connsiteY4" fmla="*/ 5365534 h 8070634"/>
              <a:gd name="connsiteX5" fmla="*/ 1714500 w 6910194"/>
              <a:gd name="connsiteY5" fmla="*/ 69530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83400 w 6910194"/>
              <a:gd name="connsiteY3" fmla="*/ 6343434 h 8007134"/>
              <a:gd name="connsiteX4" fmla="*/ 6375400 w 6910194"/>
              <a:gd name="connsiteY4" fmla="*/ 5365534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6375400 w 6910194"/>
              <a:gd name="connsiteY4" fmla="*/ 5365534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5563994 w 6910194"/>
              <a:gd name="connsiteY4" fmla="*/ 6985000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5563994 w 6910194"/>
              <a:gd name="connsiteY4" fmla="*/ 6985000 h 8007134"/>
              <a:gd name="connsiteX5" fmla="*/ 1626994 w 6910194"/>
              <a:gd name="connsiteY5" fmla="*/ 6997700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148194 w 6910194"/>
              <a:gd name="connsiteY0" fmla="*/ 50800 h 7930934"/>
              <a:gd name="connsiteX1" fmla="*/ 6910194 w 6910194"/>
              <a:gd name="connsiteY1" fmla="*/ 0 h 7930934"/>
              <a:gd name="connsiteX2" fmla="*/ 6858000 w 6910194"/>
              <a:gd name="connsiteY2" fmla="*/ 4397613 h 7930934"/>
              <a:gd name="connsiteX3" fmla="*/ 6819900 w 6910194"/>
              <a:gd name="connsiteY3" fmla="*/ 6914934 h 7930934"/>
              <a:gd name="connsiteX4" fmla="*/ 5563994 w 6910194"/>
              <a:gd name="connsiteY4" fmla="*/ 6908800 h 7930934"/>
              <a:gd name="connsiteX5" fmla="*/ 1626994 w 6910194"/>
              <a:gd name="connsiteY5" fmla="*/ 6921500 h 7930934"/>
              <a:gd name="connsiteX6" fmla="*/ 0 w 6910194"/>
              <a:gd name="connsiteY6" fmla="*/ 7930934 h 7930934"/>
              <a:gd name="connsiteX7" fmla="*/ 4343400 w 6910194"/>
              <a:gd name="connsiteY7" fmla="*/ 3902313 h 7930934"/>
              <a:gd name="connsiteX8" fmla="*/ 6148194 w 6910194"/>
              <a:gd name="connsiteY8" fmla="*/ 50800 h 7930934"/>
              <a:gd name="connsiteX0" fmla="*/ 6173594 w 6910194"/>
              <a:gd name="connsiteY0" fmla="*/ 76200 h 7930934"/>
              <a:gd name="connsiteX1" fmla="*/ 6910194 w 6910194"/>
              <a:gd name="connsiteY1" fmla="*/ 0 h 7930934"/>
              <a:gd name="connsiteX2" fmla="*/ 6858000 w 6910194"/>
              <a:gd name="connsiteY2" fmla="*/ 4397613 h 7930934"/>
              <a:gd name="connsiteX3" fmla="*/ 6819900 w 6910194"/>
              <a:gd name="connsiteY3" fmla="*/ 6914934 h 7930934"/>
              <a:gd name="connsiteX4" fmla="*/ 5563994 w 6910194"/>
              <a:gd name="connsiteY4" fmla="*/ 6908800 h 7930934"/>
              <a:gd name="connsiteX5" fmla="*/ 1626994 w 6910194"/>
              <a:gd name="connsiteY5" fmla="*/ 6921500 h 7930934"/>
              <a:gd name="connsiteX6" fmla="*/ 0 w 6910194"/>
              <a:gd name="connsiteY6" fmla="*/ 7930934 h 7930934"/>
              <a:gd name="connsiteX7" fmla="*/ 4343400 w 6910194"/>
              <a:gd name="connsiteY7" fmla="*/ 3902313 h 7930934"/>
              <a:gd name="connsiteX8" fmla="*/ 6173594 w 6910194"/>
              <a:gd name="connsiteY8" fmla="*/ 76200 h 7930934"/>
              <a:gd name="connsiteX0" fmla="*/ 6019800 w 6756400"/>
              <a:gd name="connsiteY0" fmla="*/ 76200 h 6985000"/>
              <a:gd name="connsiteX1" fmla="*/ 6756400 w 6756400"/>
              <a:gd name="connsiteY1" fmla="*/ 0 h 6985000"/>
              <a:gd name="connsiteX2" fmla="*/ 6704206 w 6756400"/>
              <a:gd name="connsiteY2" fmla="*/ 4397613 h 6985000"/>
              <a:gd name="connsiteX3" fmla="*/ 6666106 w 6756400"/>
              <a:gd name="connsiteY3" fmla="*/ 6914934 h 6985000"/>
              <a:gd name="connsiteX4" fmla="*/ 5410200 w 6756400"/>
              <a:gd name="connsiteY4" fmla="*/ 6908800 h 6985000"/>
              <a:gd name="connsiteX5" fmla="*/ 1473200 w 6756400"/>
              <a:gd name="connsiteY5" fmla="*/ 6921500 h 6985000"/>
              <a:gd name="connsiteX6" fmla="*/ 0 w 6756400"/>
              <a:gd name="connsiteY6" fmla="*/ 6985000 h 6985000"/>
              <a:gd name="connsiteX7" fmla="*/ 4189606 w 6756400"/>
              <a:gd name="connsiteY7" fmla="*/ 3902313 h 6985000"/>
              <a:gd name="connsiteX8" fmla="*/ 6019800 w 6756400"/>
              <a:gd name="connsiteY8" fmla="*/ 76200 h 69850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4953000 w 6299200"/>
              <a:gd name="connsiteY4" fmla="*/ 69088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5054600 w 6299200"/>
              <a:gd name="connsiteY4" fmla="*/ 69088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5245100 w 6299200"/>
              <a:gd name="connsiteY4" fmla="*/ 69342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1016000 w 6299200"/>
              <a:gd name="connsiteY5" fmla="*/ 69215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76200 h 6953034"/>
              <a:gd name="connsiteX0" fmla="*/ 5562600 w 6299200"/>
              <a:gd name="connsiteY0" fmla="*/ 762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76200 h 6953034"/>
              <a:gd name="connsiteX0" fmla="*/ 5613400 w 6299200"/>
              <a:gd name="connsiteY0" fmla="*/ 127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613400 w 6299200"/>
              <a:gd name="connsiteY8" fmla="*/ 12700 h 6953034"/>
              <a:gd name="connsiteX0" fmla="*/ 5562600 w 6299200"/>
              <a:gd name="connsiteY0" fmla="*/ 45719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45719 h 69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99200" h="6953034">
                <a:moveTo>
                  <a:pt x="5562600" y="45719"/>
                </a:moveTo>
                <a:lnTo>
                  <a:pt x="6299200" y="0"/>
                </a:lnTo>
                <a:lnTo>
                  <a:pt x="6247006" y="4397613"/>
                </a:lnTo>
                <a:lnTo>
                  <a:pt x="6247006" y="6953034"/>
                </a:lnTo>
                <a:lnTo>
                  <a:pt x="5245100" y="6934200"/>
                </a:lnTo>
                <a:lnTo>
                  <a:pt x="825500" y="6946900"/>
                </a:lnTo>
                <a:lnTo>
                  <a:pt x="0" y="6946900"/>
                </a:lnTo>
                <a:lnTo>
                  <a:pt x="3732406" y="3902313"/>
                </a:lnTo>
                <a:lnTo>
                  <a:pt x="5562600" y="45719"/>
                </a:lnTo>
                <a:close/>
              </a:path>
            </a:pathLst>
          </a:custGeom>
          <a:gradFill flip="none" rotWithShape="1">
            <a:gsLst>
              <a:gs pos="5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132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ru-RU" sz="450" b="1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2AC4948-A7ED-43AE-9AE1-1034D401D0F5}"/>
              </a:ext>
            </a:extLst>
          </p:cNvPr>
          <p:cNvSpPr/>
          <p:nvPr userDrawn="1"/>
        </p:nvSpPr>
        <p:spPr>
          <a:xfrm>
            <a:off x="8433880" y="2996120"/>
            <a:ext cx="758757" cy="564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Freeform 131">
            <a:extLst>
              <a:ext uri="{FF2B5EF4-FFF2-40B4-BE49-F238E27FC236}">
                <a16:creationId xmlns:a16="http://schemas.microsoft.com/office/drawing/2014/main" xmlns="" id="{E271C5CC-6FD4-43ED-B7ED-2988CB8AA1B6}"/>
              </a:ext>
            </a:extLst>
          </p:cNvPr>
          <p:cNvSpPr>
            <a:spLocks/>
          </p:cNvSpPr>
          <p:nvPr userDrawn="1"/>
        </p:nvSpPr>
        <p:spPr bwMode="auto">
          <a:xfrm>
            <a:off x="1534321" y="1250043"/>
            <a:ext cx="9618660" cy="6113975"/>
          </a:xfrm>
          <a:custGeom>
            <a:avLst/>
            <a:gdLst>
              <a:gd name="connsiteX0" fmla="*/ 9162777 w 9367131"/>
              <a:gd name="connsiteY0" fmla="*/ 0 h 5954094"/>
              <a:gd name="connsiteX1" fmla="*/ 9367131 w 9367131"/>
              <a:gd name="connsiteY1" fmla="*/ 482672 h 5954094"/>
              <a:gd name="connsiteX2" fmla="*/ 9171075 w 9367131"/>
              <a:gd name="connsiteY2" fmla="*/ 482672 h 5954094"/>
              <a:gd name="connsiteX3" fmla="*/ 8258220 w 9367131"/>
              <a:gd name="connsiteY3" fmla="*/ 2548006 h 5954094"/>
              <a:gd name="connsiteX4" fmla="*/ 4343320 w 9367131"/>
              <a:gd name="connsiteY4" fmla="*/ 5954094 h 5954094"/>
              <a:gd name="connsiteX5" fmla="*/ 0 w 9367131"/>
              <a:gd name="connsiteY5" fmla="*/ 5954094 h 5954094"/>
              <a:gd name="connsiteX6" fmla="*/ 7459473 w 9367131"/>
              <a:gd name="connsiteY6" fmla="*/ 2548006 h 5954094"/>
              <a:gd name="connsiteX7" fmla="*/ 7459472 w 9367131"/>
              <a:gd name="connsiteY7" fmla="*/ 2548006 h 5954094"/>
              <a:gd name="connsiteX8" fmla="*/ 8735395 w 9367131"/>
              <a:gd name="connsiteY8" fmla="*/ 500929 h 5954094"/>
              <a:gd name="connsiteX9" fmla="*/ 8535189 w 9367131"/>
              <a:gd name="connsiteY9" fmla="*/ 500929 h 5954094"/>
              <a:gd name="connsiteX10" fmla="*/ 9162777 w 9367131"/>
              <a:gd name="connsiteY10" fmla="*/ 0 h 595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67131" h="5954094">
                <a:moveTo>
                  <a:pt x="9162777" y="0"/>
                </a:moveTo>
                <a:lnTo>
                  <a:pt x="9367131" y="482672"/>
                </a:lnTo>
                <a:lnTo>
                  <a:pt x="9171075" y="482672"/>
                </a:lnTo>
                <a:lnTo>
                  <a:pt x="8258220" y="2548006"/>
                </a:lnTo>
                <a:lnTo>
                  <a:pt x="4343320" y="5954094"/>
                </a:lnTo>
                <a:lnTo>
                  <a:pt x="0" y="5954094"/>
                </a:lnTo>
                <a:lnTo>
                  <a:pt x="7459473" y="2548006"/>
                </a:lnTo>
                <a:lnTo>
                  <a:pt x="7459472" y="2548006"/>
                </a:lnTo>
                <a:lnTo>
                  <a:pt x="8735395" y="500929"/>
                </a:lnTo>
                <a:lnTo>
                  <a:pt x="8535189" y="500929"/>
                </a:lnTo>
                <a:lnTo>
                  <a:pt x="9162777" y="0"/>
                </a:lnTo>
                <a:close/>
              </a:path>
            </a:pathLst>
          </a:cu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450" b="1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C96F624-DDCD-4056-84D4-FE5406A64CE8}"/>
              </a:ext>
            </a:extLst>
          </p:cNvPr>
          <p:cNvSpPr/>
          <p:nvPr userDrawn="1"/>
        </p:nvSpPr>
        <p:spPr>
          <a:xfrm>
            <a:off x="5982510" y="3988341"/>
            <a:ext cx="758757" cy="564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4372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2669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905907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22A43EE-37ED-0EF7-321F-44564C1CAB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3566" y="392400"/>
            <a:ext cx="6073200" cy="60732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63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 lang="ru-RU" dirty="0"/>
            </a:lvl1pPr>
          </a:lstStyle>
          <a:p>
            <a:pPr lvl="0"/>
            <a:endParaRPr lang="ru-RU" dirty="0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2669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796999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D85FC0D-9464-4538-8E32-A864AF617F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1" r:id="rId2"/>
    <p:sldLayoutId id="2147483661" r:id="rId3"/>
    <p:sldLayoutId id="2147483650" r:id="rId4"/>
    <p:sldLayoutId id="2147483684" r:id="rId5"/>
    <p:sldLayoutId id="2147483688" r:id="rId6"/>
    <p:sldLayoutId id="2147483683" r:id="rId7"/>
    <p:sldLayoutId id="2147483675" r:id="rId8"/>
    <p:sldLayoutId id="2147483690" r:id="rId9"/>
    <p:sldLayoutId id="2147483689" r:id="rId10"/>
    <p:sldLayoutId id="2147483677" r:id="rId11"/>
    <p:sldLayoutId id="2147483692" r:id="rId12"/>
    <p:sldLayoutId id="2147483678" r:id="rId13"/>
    <p:sldLayoutId id="2147483693" r:id="rId14"/>
    <p:sldLayoutId id="2147483676" r:id="rId15"/>
    <p:sldLayoutId id="2147483674" r:id="rId16"/>
    <p:sldLayoutId id="2147483680" r:id="rId17"/>
    <p:sldLayoutId id="2147483694" r:id="rId18"/>
    <p:sldLayoutId id="2147483681" r:id="rId19"/>
    <p:sldLayoutId id="2147483682" r:id="rId20"/>
    <p:sldLayoutId id="2147483679" r:id="rId21"/>
  </p:sldLayoutIdLst>
  <p:transition spd="slow">
    <p:wip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6.xml"/><Relationship Id="rId5" Type="http://schemas.microsoft.com/office/2007/relationships/hdphoto" Target="../media/hdphoto3.wdp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296025"/>
            <a:ext cx="2743200" cy="2635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557474" y="-660797"/>
            <a:ext cx="8457942" cy="8457942"/>
          </a:xfrm>
        </p:spPr>
      </p:pic>
      <p:sp>
        <p:nvSpPr>
          <p:cNvPr id="8" name="TextBox 7"/>
          <p:cNvSpPr txBox="1"/>
          <p:nvPr/>
        </p:nvSpPr>
        <p:spPr>
          <a:xfrm>
            <a:off x="5831456" y="319178"/>
            <a:ext cx="609012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Внеурочное занятие «Загадка упаковки»</a:t>
            </a:r>
          </a:p>
          <a:p>
            <a:r>
              <a:rPr lang="ru-RU" sz="3200" b="1" dirty="0"/>
              <a:t>для обучающихся 8-9 классов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44266" y="1725283"/>
            <a:ext cx="48824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Цель: </a:t>
            </a:r>
            <a:r>
              <a:rPr lang="ru-RU" dirty="0" smtClean="0"/>
              <a:t>знакомство </a:t>
            </a:r>
            <a:r>
              <a:rPr lang="ru-RU" dirty="0"/>
              <a:t>с пищевыми добавками, качеством </a:t>
            </a:r>
            <a:r>
              <a:rPr lang="ru-RU" dirty="0" smtClean="0"/>
              <a:t>продукции, </a:t>
            </a:r>
            <a:r>
              <a:rPr lang="ru-RU" dirty="0"/>
              <a:t>формирование культуры здоровья на основе грамотного </a:t>
            </a:r>
            <a:r>
              <a:rPr lang="ru-RU" dirty="0" smtClean="0"/>
              <a:t>питания</a:t>
            </a:r>
          </a:p>
          <a:p>
            <a:endParaRPr lang="ru-RU" dirty="0" smtClean="0"/>
          </a:p>
          <a:p>
            <a:r>
              <a:rPr lang="ru-RU" b="1" dirty="0" smtClean="0"/>
              <a:t>Задачи</a:t>
            </a:r>
            <a:r>
              <a:rPr lang="ru-RU" dirty="0" smtClean="0"/>
              <a:t>: закрепление </a:t>
            </a:r>
            <a:r>
              <a:rPr lang="ru-RU" dirty="0"/>
              <a:t>знаний о многообразии форм существования веществ в процессе практических </a:t>
            </a:r>
            <a:r>
              <a:rPr lang="ru-RU" dirty="0" smtClean="0"/>
              <a:t>заданий</a:t>
            </a:r>
          </a:p>
          <a:p>
            <a:endParaRPr lang="ru-RU" dirty="0"/>
          </a:p>
          <a:p>
            <a:r>
              <a:rPr lang="ru-RU" b="1" dirty="0" smtClean="0"/>
              <a:t>Форма </a:t>
            </a:r>
            <a:r>
              <a:rPr lang="ru-RU" b="1" dirty="0"/>
              <a:t>проведения</a:t>
            </a:r>
            <a:r>
              <a:rPr lang="ru-RU" b="1" dirty="0" smtClean="0"/>
              <a:t>: </a:t>
            </a:r>
            <a:r>
              <a:rPr lang="ru-RU" dirty="0" smtClean="0"/>
              <a:t>групповая </a:t>
            </a:r>
            <a:r>
              <a:rPr lang="ru-RU" dirty="0"/>
              <a:t>работа с элементами исследования </a:t>
            </a:r>
          </a:p>
        </p:txBody>
      </p:sp>
    </p:spTree>
    <p:extLst>
      <p:ext uri="{BB962C8B-B14F-4D97-AF65-F5344CB8AC3E}">
        <p14:creationId xmlns:p14="http://schemas.microsoft.com/office/powerpoint/2010/main" val="26824894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Овал 74">
            <a:extLst>
              <a:ext uri="{FF2B5EF4-FFF2-40B4-BE49-F238E27FC236}">
                <a16:creationId xmlns:a16="http://schemas.microsoft.com/office/drawing/2014/main" xmlns="" id="{2AD555BF-6747-45E8-8BA4-F9BAC4694087}"/>
              </a:ext>
            </a:extLst>
          </p:cNvPr>
          <p:cNvSpPr/>
          <p:nvPr/>
        </p:nvSpPr>
        <p:spPr>
          <a:xfrm>
            <a:off x="-1032447" y="-24202"/>
            <a:ext cx="8486405" cy="8316683"/>
          </a:xfrm>
          <a:custGeom>
            <a:avLst/>
            <a:gdLst>
              <a:gd name="connsiteX0" fmla="*/ 0 w 8258988"/>
              <a:gd name="connsiteY0" fmla="*/ 4129492 h 8258984"/>
              <a:gd name="connsiteX1" fmla="*/ 4129494 w 8258988"/>
              <a:gd name="connsiteY1" fmla="*/ 0 h 8258984"/>
              <a:gd name="connsiteX2" fmla="*/ 8258988 w 8258988"/>
              <a:gd name="connsiteY2" fmla="*/ 4129492 h 8258984"/>
              <a:gd name="connsiteX3" fmla="*/ 4129494 w 8258988"/>
              <a:gd name="connsiteY3" fmla="*/ 8258984 h 8258984"/>
              <a:gd name="connsiteX4" fmla="*/ 0 w 8258988"/>
              <a:gd name="connsiteY4" fmla="*/ 4129492 h 8258984"/>
              <a:gd name="connsiteX0" fmla="*/ 0 w 8369255"/>
              <a:gd name="connsiteY0" fmla="*/ 4153693 h 8283185"/>
              <a:gd name="connsiteX1" fmla="*/ 4129494 w 8369255"/>
              <a:gd name="connsiteY1" fmla="*/ 24201 h 8283185"/>
              <a:gd name="connsiteX2" fmla="*/ 6358565 w 8369255"/>
              <a:gd name="connsiteY2" fmla="*/ 2525861 h 8283185"/>
              <a:gd name="connsiteX3" fmla="*/ 8258988 w 8369255"/>
              <a:gd name="connsiteY3" fmla="*/ 4153693 h 8283185"/>
              <a:gd name="connsiteX4" fmla="*/ 4129494 w 8369255"/>
              <a:gd name="connsiteY4" fmla="*/ 8283185 h 8283185"/>
              <a:gd name="connsiteX5" fmla="*/ 0 w 8369255"/>
              <a:gd name="connsiteY5" fmla="*/ 4153693 h 8283185"/>
              <a:gd name="connsiteX0" fmla="*/ 117150 w 8486405"/>
              <a:gd name="connsiteY0" fmla="*/ 4153693 h 8316683"/>
              <a:gd name="connsiteX1" fmla="*/ 4246644 w 8486405"/>
              <a:gd name="connsiteY1" fmla="*/ 24201 h 8316683"/>
              <a:gd name="connsiteX2" fmla="*/ 6475715 w 8486405"/>
              <a:gd name="connsiteY2" fmla="*/ 2525861 h 8316683"/>
              <a:gd name="connsiteX3" fmla="*/ 8376138 w 8486405"/>
              <a:gd name="connsiteY3" fmla="*/ 4153693 h 8316683"/>
              <a:gd name="connsiteX4" fmla="*/ 4246644 w 8486405"/>
              <a:gd name="connsiteY4" fmla="*/ 8283185 h 8316683"/>
              <a:gd name="connsiteX5" fmla="*/ 1403383 w 8486405"/>
              <a:gd name="connsiteY5" fmla="*/ 6002308 h 8316683"/>
              <a:gd name="connsiteX6" fmla="*/ 117150 w 8486405"/>
              <a:gd name="connsiteY6" fmla="*/ 4153693 h 831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86405" h="8316683">
                <a:moveTo>
                  <a:pt x="117150" y="4153693"/>
                </a:moveTo>
                <a:cubicBezTo>
                  <a:pt x="591027" y="3157342"/>
                  <a:pt x="3186883" y="295506"/>
                  <a:pt x="4246644" y="24201"/>
                </a:cubicBezTo>
                <a:cubicBezTo>
                  <a:pt x="5306405" y="-247104"/>
                  <a:pt x="5787466" y="1837612"/>
                  <a:pt x="6475715" y="2525861"/>
                </a:cubicBezTo>
                <a:cubicBezTo>
                  <a:pt x="7163964" y="3214110"/>
                  <a:pt x="8944620" y="3079120"/>
                  <a:pt x="8376138" y="4153693"/>
                </a:cubicBezTo>
                <a:cubicBezTo>
                  <a:pt x="7807656" y="5228266"/>
                  <a:pt x="5408770" y="7975083"/>
                  <a:pt x="4246644" y="8283185"/>
                </a:cubicBezTo>
                <a:cubicBezTo>
                  <a:pt x="3084518" y="8591287"/>
                  <a:pt x="2091632" y="6690557"/>
                  <a:pt x="1403383" y="6002308"/>
                </a:cubicBezTo>
                <a:cubicBezTo>
                  <a:pt x="715134" y="5314059"/>
                  <a:pt x="-356727" y="5150044"/>
                  <a:pt x="117150" y="4153693"/>
                </a:cubicBez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1270000" sx="102000" sy="102000" algn="ctr" rotWithShape="0">
              <a:schemeClr val="accent2">
                <a:lumMod val="50000"/>
                <a:alpha val="7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 dirty="0" err="1">
              <a:solidFill>
                <a:srgbClr val="FFFFFF"/>
              </a:solidFill>
              <a:latin typeface="Oswald Light" pitchFamily="2" charset="-52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242996E5-D2E0-4011-B826-B818E94D0F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56486" y="1205088"/>
            <a:ext cx="4849491" cy="3720552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2C0F7DD1-E84F-4A7A-B5D1-FF74EF23C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6068" y="336430"/>
            <a:ext cx="6763020" cy="192465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Пищевые добавки – это химические вещества для улучшения вкуса, повышения питательной ценности или предотвращения порчи продукта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2" r="24932"/>
          <a:stretch>
            <a:fillRect/>
          </a:stretch>
        </p:blipFill>
        <p:spPr>
          <a:xfrm>
            <a:off x="488950" y="804863"/>
            <a:ext cx="3384550" cy="4500562"/>
          </a:xfr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E750EBF0-8BE4-4754-8832-B666F9C654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9942" y="3521684"/>
            <a:ext cx="5073832" cy="3442628"/>
          </a:xfrm>
          <a:prstGeom prst="rect">
            <a:avLst/>
          </a:prstGeom>
        </p:spPr>
      </p:pic>
      <p:pic>
        <p:nvPicPr>
          <p:cNvPr id="16" name="Рисунок 15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4" r="12584"/>
          <a:stretch>
            <a:fillRect/>
          </a:stretch>
        </p:blipFill>
        <p:spPr>
          <a:xfrm>
            <a:off x="2866861" y="3657601"/>
            <a:ext cx="4715758" cy="3200400"/>
          </a:xfrm>
        </p:spPr>
      </p:pic>
      <p:sp>
        <p:nvSpPr>
          <p:cNvPr id="17" name="TextBox 16"/>
          <p:cNvSpPr txBox="1"/>
          <p:nvPr/>
        </p:nvSpPr>
        <p:spPr>
          <a:xfrm>
            <a:off x="7979434" y="3678537"/>
            <a:ext cx="4148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 расширением наших знаний о пище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/>
              <a:t>совершенствованием технологии </a:t>
            </a:r>
            <a:r>
              <a:rPr lang="ru-RU" dirty="0" smtClean="0"/>
              <a:t>производства</a:t>
            </a:r>
          </a:p>
          <a:p>
            <a:r>
              <a:rPr lang="ru-RU" dirty="0" smtClean="0"/>
              <a:t> </a:t>
            </a:r>
            <a:r>
              <a:rPr lang="ru-RU" dirty="0"/>
              <a:t>продуктов питания росло и </a:t>
            </a:r>
            <a:r>
              <a:rPr lang="ru-RU" dirty="0" smtClean="0"/>
              <a:t>использование</a:t>
            </a:r>
          </a:p>
          <a:p>
            <a:r>
              <a:rPr lang="ru-RU" dirty="0" smtClean="0"/>
              <a:t> </a:t>
            </a:r>
            <a:r>
              <a:rPr lang="ru-RU" dirty="0"/>
              <a:t>пищевых добавок, с индексом Е. </a:t>
            </a:r>
          </a:p>
        </p:txBody>
      </p:sp>
    </p:spTree>
    <p:extLst>
      <p:ext uri="{BB962C8B-B14F-4D97-AF65-F5344CB8AC3E}">
        <p14:creationId xmlns:p14="http://schemas.microsoft.com/office/powerpoint/2010/main" val="1234998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Овал 74">
            <a:extLst>
              <a:ext uri="{FF2B5EF4-FFF2-40B4-BE49-F238E27FC236}">
                <a16:creationId xmlns:a16="http://schemas.microsoft.com/office/drawing/2014/main" xmlns="" id="{2AD555BF-6747-45E8-8BA4-F9BAC4694087}"/>
              </a:ext>
            </a:extLst>
          </p:cNvPr>
          <p:cNvSpPr/>
          <p:nvPr/>
        </p:nvSpPr>
        <p:spPr>
          <a:xfrm>
            <a:off x="-459927" y="2893853"/>
            <a:ext cx="12930483" cy="5459012"/>
          </a:xfrm>
          <a:custGeom>
            <a:avLst/>
            <a:gdLst>
              <a:gd name="connsiteX0" fmla="*/ 0 w 8258988"/>
              <a:gd name="connsiteY0" fmla="*/ 4129492 h 8258984"/>
              <a:gd name="connsiteX1" fmla="*/ 4129494 w 8258988"/>
              <a:gd name="connsiteY1" fmla="*/ 0 h 8258984"/>
              <a:gd name="connsiteX2" fmla="*/ 8258988 w 8258988"/>
              <a:gd name="connsiteY2" fmla="*/ 4129492 h 8258984"/>
              <a:gd name="connsiteX3" fmla="*/ 4129494 w 8258988"/>
              <a:gd name="connsiteY3" fmla="*/ 8258984 h 8258984"/>
              <a:gd name="connsiteX4" fmla="*/ 0 w 8258988"/>
              <a:gd name="connsiteY4" fmla="*/ 4129492 h 8258984"/>
              <a:gd name="connsiteX0" fmla="*/ 0 w 8369255"/>
              <a:gd name="connsiteY0" fmla="*/ 4153693 h 8283185"/>
              <a:gd name="connsiteX1" fmla="*/ 4129494 w 8369255"/>
              <a:gd name="connsiteY1" fmla="*/ 24201 h 8283185"/>
              <a:gd name="connsiteX2" fmla="*/ 6358565 w 8369255"/>
              <a:gd name="connsiteY2" fmla="*/ 2525861 h 8283185"/>
              <a:gd name="connsiteX3" fmla="*/ 8258988 w 8369255"/>
              <a:gd name="connsiteY3" fmla="*/ 4153693 h 8283185"/>
              <a:gd name="connsiteX4" fmla="*/ 4129494 w 8369255"/>
              <a:gd name="connsiteY4" fmla="*/ 8283185 h 8283185"/>
              <a:gd name="connsiteX5" fmla="*/ 0 w 8369255"/>
              <a:gd name="connsiteY5" fmla="*/ 4153693 h 8283185"/>
              <a:gd name="connsiteX0" fmla="*/ 117150 w 8486405"/>
              <a:gd name="connsiteY0" fmla="*/ 4153693 h 8316683"/>
              <a:gd name="connsiteX1" fmla="*/ 4246644 w 8486405"/>
              <a:gd name="connsiteY1" fmla="*/ 24201 h 8316683"/>
              <a:gd name="connsiteX2" fmla="*/ 6475715 w 8486405"/>
              <a:gd name="connsiteY2" fmla="*/ 2525861 h 8316683"/>
              <a:gd name="connsiteX3" fmla="*/ 8376138 w 8486405"/>
              <a:gd name="connsiteY3" fmla="*/ 4153693 h 8316683"/>
              <a:gd name="connsiteX4" fmla="*/ 4246644 w 8486405"/>
              <a:gd name="connsiteY4" fmla="*/ 8283185 h 8316683"/>
              <a:gd name="connsiteX5" fmla="*/ 1403383 w 8486405"/>
              <a:gd name="connsiteY5" fmla="*/ 6002308 h 8316683"/>
              <a:gd name="connsiteX6" fmla="*/ 117150 w 8486405"/>
              <a:gd name="connsiteY6" fmla="*/ 4153693 h 8316683"/>
              <a:gd name="connsiteX0" fmla="*/ 24965 w 8394220"/>
              <a:gd name="connsiteY0" fmla="*/ 4132822 h 8295812"/>
              <a:gd name="connsiteX1" fmla="*/ 2357558 w 8394220"/>
              <a:gd name="connsiteY1" fmla="*/ 2020294 h 8295812"/>
              <a:gd name="connsiteX2" fmla="*/ 4154459 w 8394220"/>
              <a:gd name="connsiteY2" fmla="*/ 3330 h 8295812"/>
              <a:gd name="connsiteX3" fmla="*/ 6383530 w 8394220"/>
              <a:gd name="connsiteY3" fmla="*/ 2504990 h 8295812"/>
              <a:gd name="connsiteX4" fmla="*/ 8283953 w 8394220"/>
              <a:gd name="connsiteY4" fmla="*/ 4132822 h 8295812"/>
              <a:gd name="connsiteX5" fmla="*/ 4154459 w 8394220"/>
              <a:gd name="connsiteY5" fmla="*/ 8262314 h 8295812"/>
              <a:gd name="connsiteX6" fmla="*/ 1311198 w 8394220"/>
              <a:gd name="connsiteY6" fmla="*/ 5981437 h 8295812"/>
              <a:gd name="connsiteX7" fmla="*/ 24965 w 8394220"/>
              <a:gd name="connsiteY7" fmla="*/ 4132822 h 8295812"/>
              <a:gd name="connsiteX0" fmla="*/ 130 w 8369385"/>
              <a:gd name="connsiteY0" fmla="*/ 4204012 h 8367002"/>
              <a:gd name="connsiteX1" fmla="*/ 1348300 w 8369385"/>
              <a:gd name="connsiteY1" fmla="*/ 978122 h 8367002"/>
              <a:gd name="connsiteX2" fmla="*/ 4129624 w 8369385"/>
              <a:gd name="connsiteY2" fmla="*/ 74520 h 8367002"/>
              <a:gd name="connsiteX3" fmla="*/ 6358695 w 8369385"/>
              <a:gd name="connsiteY3" fmla="*/ 2576180 h 8367002"/>
              <a:gd name="connsiteX4" fmla="*/ 8259118 w 8369385"/>
              <a:gd name="connsiteY4" fmla="*/ 4204012 h 8367002"/>
              <a:gd name="connsiteX5" fmla="*/ 4129624 w 8369385"/>
              <a:gd name="connsiteY5" fmla="*/ 8333504 h 8367002"/>
              <a:gd name="connsiteX6" fmla="*/ 1286363 w 8369385"/>
              <a:gd name="connsiteY6" fmla="*/ 6052627 h 8367002"/>
              <a:gd name="connsiteX7" fmla="*/ 130 w 8369385"/>
              <a:gd name="connsiteY7" fmla="*/ 4204012 h 8367002"/>
              <a:gd name="connsiteX0" fmla="*/ 130 w 8369385"/>
              <a:gd name="connsiteY0" fmla="*/ 3665493 h 7828483"/>
              <a:gd name="connsiteX1" fmla="*/ 1348300 w 8369385"/>
              <a:gd name="connsiteY1" fmla="*/ 439603 h 7828483"/>
              <a:gd name="connsiteX2" fmla="*/ 3954239 w 8369385"/>
              <a:gd name="connsiteY2" fmla="*/ 278243 h 7828483"/>
              <a:gd name="connsiteX3" fmla="*/ 6358695 w 8369385"/>
              <a:gd name="connsiteY3" fmla="*/ 2037661 h 7828483"/>
              <a:gd name="connsiteX4" fmla="*/ 8259118 w 8369385"/>
              <a:gd name="connsiteY4" fmla="*/ 3665493 h 7828483"/>
              <a:gd name="connsiteX5" fmla="*/ 4129624 w 8369385"/>
              <a:gd name="connsiteY5" fmla="*/ 7794985 h 7828483"/>
              <a:gd name="connsiteX6" fmla="*/ 1286363 w 8369385"/>
              <a:gd name="connsiteY6" fmla="*/ 5514108 h 7828483"/>
              <a:gd name="connsiteX7" fmla="*/ 130 w 8369385"/>
              <a:gd name="connsiteY7" fmla="*/ 3665493 h 7828483"/>
              <a:gd name="connsiteX0" fmla="*/ 130 w 8480411"/>
              <a:gd name="connsiteY0" fmla="*/ 3665493 h 7828483"/>
              <a:gd name="connsiteX1" fmla="*/ 1348300 w 8480411"/>
              <a:gd name="connsiteY1" fmla="*/ 439603 h 7828483"/>
              <a:gd name="connsiteX2" fmla="*/ 3954239 w 8480411"/>
              <a:gd name="connsiteY2" fmla="*/ 278243 h 7828483"/>
              <a:gd name="connsiteX3" fmla="*/ 6358695 w 8480411"/>
              <a:gd name="connsiteY3" fmla="*/ 2037661 h 7828483"/>
              <a:gd name="connsiteX4" fmla="*/ 7764021 w 8480411"/>
              <a:gd name="connsiteY4" fmla="*/ 291155 h 7828483"/>
              <a:gd name="connsiteX5" fmla="*/ 8259118 w 8480411"/>
              <a:gd name="connsiteY5" fmla="*/ 3665493 h 7828483"/>
              <a:gd name="connsiteX6" fmla="*/ 4129624 w 8480411"/>
              <a:gd name="connsiteY6" fmla="*/ 7794985 h 7828483"/>
              <a:gd name="connsiteX7" fmla="*/ 1286363 w 8480411"/>
              <a:gd name="connsiteY7" fmla="*/ 5514108 h 7828483"/>
              <a:gd name="connsiteX8" fmla="*/ 130 w 8480411"/>
              <a:gd name="connsiteY8" fmla="*/ 3665493 h 782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80411" h="7828483">
                <a:moveTo>
                  <a:pt x="130" y="3665493"/>
                </a:moveTo>
                <a:cubicBezTo>
                  <a:pt x="10453" y="2819742"/>
                  <a:pt x="660051" y="1127852"/>
                  <a:pt x="1348300" y="439603"/>
                </a:cubicBezTo>
                <a:cubicBezTo>
                  <a:pt x="2036549" y="-248646"/>
                  <a:pt x="3119173" y="11900"/>
                  <a:pt x="3954239" y="278243"/>
                </a:cubicBezTo>
                <a:cubicBezTo>
                  <a:pt x="4789305" y="544586"/>
                  <a:pt x="5728446" y="1637585"/>
                  <a:pt x="6358695" y="2037661"/>
                </a:cubicBezTo>
                <a:cubicBezTo>
                  <a:pt x="6988944" y="2437737"/>
                  <a:pt x="7447284" y="19850"/>
                  <a:pt x="7764021" y="291155"/>
                </a:cubicBezTo>
                <a:cubicBezTo>
                  <a:pt x="8080758" y="562460"/>
                  <a:pt x="8860136" y="2812779"/>
                  <a:pt x="8259118" y="3665493"/>
                </a:cubicBezTo>
                <a:cubicBezTo>
                  <a:pt x="7658100" y="4518207"/>
                  <a:pt x="5291750" y="7486883"/>
                  <a:pt x="4129624" y="7794985"/>
                </a:cubicBezTo>
                <a:cubicBezTo>
                  <a:pt x="2967498" y="8103087"/>
                  <a:pt x="1974612" y="6202357"/>
                  <a:pt x="1286363" y="5514108"/>
                </a:cubicBezTo>
                <a:cubicBezTo>
                  <a:pt x="598114" y="4825859"/>
                  <a:pt x="-10193" y="4511244"/>
                  <a:pt x="130" y="3665493"/>
                </a:cubicBez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1270000" sx="102000" sy="102000" algn="ctr" rotWithShape="0">
              <a:schemeClr val="accent2">
                <a:lumMod val="50000"/>
                <a:alpha val="7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 dirty="0" err="1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CC4DEF28-3E8F-4C13-BFA4-C637353F7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2197525"/>
          </a:xfrm>
        </p:spPr>
        <p:txBody>
          <a:bodyPr/>
          <a:lstStyle/>
          <a:p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«Е» и с чем его едят?</a:t>
            </a:r>
            <a:b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000" b="1" dirty="0">
                <a:solidFill>
                  <a:schemeClr val="tx1"/>
                </a:solidFill>
              </a:rPr>
              <a:t>Е»</a:t>
            </a:r>
            <a:r>
              <a:rPr lang="ru-RU" sz="2000" dirty="0">
                <a:solidFill>
                  <a:schemeClr val="tx1"/>
                </a:solidFill>
              </a:rPr>
              <a:t>- это сокращение от слова «Европа», означает систему кодировки, которая была разработана в европейских странах. Теперь у каждой пищевой добавки есть индекс «Е» и порядковый номер. </a:t>
            </a:r>
            <a:r>
              <a:rPr lang="ru-RU" sz="4000" dirty="0">
                <a:solidFill>
                  <a:schemeClr val="tx1"/>
                </a:solidFill>
              </a:rPr>
              <a:t/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Часть добавок </a:t>
            </a:r>
            <a:r>
              <a:rPr lang="ru-RU" sz="2400" dirty="0" err="1" smtClean="0">
                <a:solidFill>
                  <a:schemeClr val="tx1"/>
                </a:solidFill>
              </a:rPr>
              <a:t>вредна,но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на практике их не запрещают, так как они обеспечивают товарный вид продукта и, следовательно, объём </a:t>
            </a:r>
            <a:r>
              <a:rPr lang="ru-RU" sz="2400" dirty="0" smtClean="0">
                <a:solidFill>
                  <a:schemeClr val="tx1"/>
                </a:solidFill>
              </a:rPr>
              <a:t>продаж.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49" name="Рисунок 148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" r="2537"/>
          <a:stretch>
            <a:fillRect/>
          </a:stretch>
        </p:blipFill>
        <p:spPr>
          <a:xfrm>
            <a:off x="3862388" y="3253911"/>
            <a:ext cx="4557712" cy="2845594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20650"/>
            <a:bevelB w="31750"/>
          </a:sp3d>
        </p:spPr>
      </p:pic>
      <p:pic>
        <p:nvPicPr>
          <p:cNvPr id="155" name="Рисунок 154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5" r="5745"/>
          <a:stretch>
            <a:fillRect/>
          </a:stretch>
        </p:blipFill>
        <p:spPr>
          <a:xfrm>
            <a:off x="8038471" y="4179948"/>
            <a:ext cx="3110590" cy="2333625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38500" dist="50800" dir="5400000" sy="-100000" algn="bl" rotWithShape="0"/>
          </a:effectLst>
          <a:scene3d>
            <a:camera prst="perspectiveLeft"/>
            <a:lightRig rig="threePt" dir="t"/>
          </a:scene3d>
          <a:sp3d>
            <a:bevelT/>
          </a:sp3d>
        </p:spPr>
      </p:pic>
      <p:pic>
        <p:nvPicPr>
          <p:cNvPr id="157" name="Рисунок 156"/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5" r="25075"/>
          <a:stretch>
            <a:fillRect/>
          </a:stretch>
        </p:blipFill>
        <p:spPr>
          <a:xfrm>
            <a:off x="1109831" y="3487188"/>
            <a:ext cx="2321595" cy="3102585"/>
          </a:xfrm>
          <a:effectLst>
            <a:outerShdw blurRad="76200" dist="12700" dir="13500000" sy="23000" kx="1200000" algn="br" rotWithShape="0">
              <a:prstClr val="black">
                <a:alpha val="2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Righ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406631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5442" y="6331789"/>
            <a:ext cx="11309230" cy="250166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74">
            <a:extLst>
              <a:ext uri="{FF2B5EF4-FFF2-40B4-BE49-F238E27FC236}">
                <a16:creationId xmlns:a16="http://schemas.microsoft.com/office/drawing/2014/main" xmlns="" id="{2AD555BF-6747-45E8-8BA4-F9BAC4694087}"/>
              </a:ext>
            </a:extLst>
          </p:cNvPr>
          <p:cNvSpPr/>
          <p:nvPr/>
        </p:nvSpPr>
        <p:spPr>
          <a:xfrm>
            <a:off x="263675" y="1052182"/>
            <a:ext cx="10742768" cy="8260241"/>
          </a:xfrm>
          <a:custGeom>
            <a:avLst/>
            <a:gdLst>
              <a:gd name="connsiteX0" fmla="*/ 0 w 8258988"/>
              <a:gd name="connsiteY0" fmla="*/ 4129492 h 8258984"/>
              <a:gd name="connsiteX1" fmla="*/ 4129494 w 8258988"/>
              <a:gd name="connsiteY1" fmla="*/ 0 h 8258984"/>
              <a:gd name="connsiteX2" fmla="*/ 8258988 w 8258988"/>
              <a:gd name="connsiteY2" fmla="*/ 4129492 h 8258984"/>
              <a:gd name="connsiteX3" fmla="*/ 4129494 w 8258988"/>
              <a:gd name="connsiteY3" fmla="*/ 8258984 h 8258984"/>
              <a:gd name="connsiteX4" fmla="*/ 0 w 8258988"/>
              <a:gd name="connsiteY4" fmla="*/ 4129492 h 8258984"/>
              <a:gd name="connsiteX0" fmla="*/ 2431444 w 10690432"/>
              <a:gd name="connsiteY0" fmla="*/ 4187299 h 8316791"/>
              <a:gd name="connsiteX1" fmla="*/ 146341 w 10690432"/>
              <a:gd name="connsiteY1" fmla="*/ 1928721 h 8316791"/>
              <a:gd name="connsiteX2" fmla="*/ 6560938 w 10690432"/>
              <a:gd name="connsiteY2" fmla="*/ 57807 h 8316791"/>
              <a:gd name="connsiteX3" fmla="*/ 10690432 w 10690432"/>
              <a:gd name="connsiteY3" fmla="*/ 4187299 h 8316791"/>
              <a:gd name="connsiteX4" fmla="*/ 6560938 w 10690432"/>
              <a:gd name="connsiteY4" fmla="*/ 8316791 h 8316791"/>
              <a:gd name="connsiteX5" fmla="*/ 2431444 w 10690432"/>
              <a:gd name="connsiteY5" fmla="*/ 4187299 h 8316791"/>
              <a:gd name="connsiteX0" fmla="*/ 2431444 w 10742768"/>
              <a:gd name="connsiteY0" fmla="*/ 4130749 h 8260241"/>
              <a:gd name="connsiteX1" fmla="*/ 146341 w 10742768"/>
              <a:gd name="connsiteY1" fmla="*/ 1872171 h 8260241"/>
              <a:gd name="connsiteX2" fmla="*/ 6560938 w 10742768"/>
              <a:gd name="connsiteY2" fmla="*/ 1257 h 8260241"/>
              <a:gd name="connsiteX3" fmla="*/ 8522590 w 10742768"/>
              <a:gd name="connsiteY3" fmla="*/ 2148217 h 8260241"/>
              <a:gd name="connsiteX4" fmla="*/ 10690432 w 10742768"/>
              <a:gd name="connsiteY4" fmla="*/ 4130749 h 8260241"/>
              <a:gd name="connsiteX5" fmla="*/ 6560938 w 10742768"/>
              <a:gd name="connsiteY5" fmla="*/ 8260241 h 8260241"/>
              <a:gd name="connsiteX6" fmla="*/ 2431444 w 10742768"/>
              <a:gd name="connsiteY6" fmla="*/ 4130749 h 8260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42768" h="8260241">
                <a:moveTo>
                  <a:pt x="2431444" y="4130749"/>
                </a:moveTo>
                <a:cubicBezTo>
                  <a:pt x="1362345" y="3066071"/>
                  <a:pt x="-541908" y="2560420"/>
                  <a:pt x="146341" y="1872171"/>
                </a:cubicBezTo>
                <a:cubicBezTo>
                  <a:pt x="834590" y="1183922"/>
                  <a:pt x="5164897" y="-44751"/>
                  <a:pt x="6560938" y="1257"/>
                </a:cubicBezTo>
                <a:cubicBezTo>
                  <a:pt x="7956980" y="47265"/>
                  <a:pt x="7834341" y="1459968"/>
                  <a:pt x="8522590" y="2148217"/>
                </a:cubicBezTo>
                <a:cubicBezTo>
                  <a:pt x="9210839" y="2836466"/>
                  <a:pt x="11077759" y="2925173"/>
                  <a:pt x="10690432" y="4130749"/>
                </a:cubicBezTo>
                <a:cubicBezTo>
                  <a:pt x="10303105" y="5336325"/>
                  <a:pt x="8841595" y="8260241"/>
                  <a:pt x="6560938" y="8260241"/>
                </a:cubicBezTo>
                <a:cubicBezTo>
                  <a:pt x="4280281" y="8260241"/>
                  <a:pt x="3500543" y="5195427"/>
                  <a:pt x="2431444" y="4130749"/>
                </a:cubicBez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1270000" sx="102000" sy="102000" algn="ctr" rotWithShape="0">
              <a:schemeClr val="accent2">
                <a:lumMod val="50000"/>
                <a:alpha val="7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defTabSz="914400"/>
            <a:endParaRPr lang="ru-RU" sz="450" kern="0" dirty="0" err="1">
              <a:solidFill>
                <a:srgbClr val="FFFFFF"/>
              </a:solidFill>
              <a:latin typeface="Oswald Light" pitchFamily="2" charset="-52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818933E6-A6B2-4DAC-B715-31603369B5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848"/>
            <a:ext cx="12186783" cy="4106174"/>
          </a:xfr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3FD6B58-9479-42C7-937E-7795DD3466AF}"/>
              </a:ext>
            </a:extLst>
          </p:cNvPr>
          <p:cNvSpPr/>
          <p:nvPr/>
        </p:nvSpPr>
        <p:spPr>
          <a:xfrm>
            <a:off x="10434" y="-500333"/>
            <a:ext cx="12181566" cy="400265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5000"/>
                </a:schemeClr>
              </a:gs>
              <a:gs pos="100000">
                <a:schemeClr val="accent3">
                  <a:alpha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C152D7A-AF87-4330-A81C-9EA4008ECD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4456" y="1268082"/>
            <a:ext cx="7415007" cy="398345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6" r="6776"/>
          <a:stretch>
            <a:fillRect/>
          </a:stretch>
        </p:blipFill>
        <p:spPr>
          <a:xfrm>
            <a:off x="2950292" y="1500996"/>
            <a:ext cx="5203333" cy="33453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42996E5-D2E0-4011-B826-B818E94D0F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5284" y="3457030"/>
            <a:ext cx="3911470" cy="3000898"/>
          </a:xfrm>
          <a:prstGeom prst="rect">
            <a:avLst/>
          </a:prstGeom>
        </p:spPr>
      </p:pic>
      <p:sp>
        <p:nvSpPr>
          <p:cNvPr id="25" name="Заголовок 24">
            <a:extLst>
              <a:ext uri="{FF2B5EF4-FFF2-40B4-BE49-F238E27FC236}">
                <a16:creationId xmlns:a16="http://schemas.microsoft.com/office/drawing/2014/main" xmlns="" id="{FE8DDA79-9B22-48D3-AF30-2E524409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48" y="-43046"/>
            <a:ext cx="10515600" cy="131112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пищевые добавки,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согласно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их функциям, разделяют на категории:</a:t>
            </a:r>
            <a:endParaRPr lang="ru-RU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7" r="18167"/>
          <a:stretch>
            <a:fillRect/>
          </a:stretch>
        </p:blipFill>
        <p:spPr>
          <a:xfrm>
            <a:off x="737256" y="3134590"/>
            <a:ext cx="2767526" cy="3645775"/>
          </a:xfrm>
          <a:prstGeom prst="roundRect">
            <a:avLst>
              <a:gd name="adj" fmla="val 0"/>
            </a:avLst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E750EBF0-8BE4-4754-8832-B666F9C654C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380" y="3942114"/>
            <a:ext cx="4334167" cy="332519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5" b="7565"/>
          <a:stretch>
            <a:fillRect/>
          </a:stretch>
        </p:blipFill>
        <p:spPr>
          <a:xfrm>
            <a:off x="7228675" y="4080845"/>
            <a:ext cx="4061573" cy="304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9766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6849374" y="228599"/>
            <a:ext cx="5063706" cy="866976"/>
          </a:xfrm>
          <a:custGeom>
            <a:avLst/>
            <a:gdLst>
              <a:gd name="connsiteX0" fmla="*/ 0 w 4252822"/>
              <a:gd name="connsiteY0" fmla="*/ 0 h 573658"/>
              <a:gd name="connsiteX1" fmla="*/ 4252822 w 4252822"/>
              <a:gd name="connsiteY1" fmla="*/ 0 h 573658"/>
              <a:gd name="connsiteX2" fmla="*/ 4252822 w 4252822"/>
              <a:gd name="connsiteY2" fmla="*/ 573658 h 573658"/>
              <a:gd name="connsiteX3" fmla="*/ 0 w 4252822"/>
              <a:gd name="connsiteY3" fmla="*/ 573658 h 573658"/>
              <a:gd name="connsiteX4" fmla="*/ 0 w 4252822"/>
              <a:gd name="connsiteY4" fmla="*/ 0 h 573658"/>
              <a:gd name="connsiteX0" fmla="*/ 810884 w 5063706"/>
              <a:gd name="connsiteY0" fmla="*/ 0 h 573658"/>
              <a:gd name="connsiteX1" fmla="*/ 5063706 w 5063706"/>
              <a:gd name="connsiteY1" fmla="*/ 0 h 573658"/>
              <a:gd name="connsiteX2" fmla="*/ 5063706 w 5063706"/>
              <a:gd name="connsiteY2" fmla="*/ 573658 h 573658"/>
              <a:gd name="connsiteX3" fmla="*/ 810884 w 5063706"/>
              <a:gd name="connsiteY3" fmla="*/ 573658 h 573658"/>
              <a:gd name="connsiteX4" fmla="*/ 0 w 5063706"/>
              <a:gd name="connsiteY4" fmla="*/ 211348 h 573658"/>
              <a:gd name="connsiteX5" fmla="*/ 810884 w 5063706"/>
              <a:gd name="connsiteY5" fmla="*/ 0 h 573658"/>
              <a:gd name="connsiteX0" fmla="*/ 810884 w 5063706"/>
              <a:gd name="connsiteY0" fmla="*/ 0 h 866976"/>
              <a:gd name="connsiteX1" fmla="*/ 5063706 w 5063706"/>
              <a:gd name="connsiteY1" fmla="*/ 0 h 866976"/>
              <a:gd name="connsiteX2" fmla="*/ 5063706 w 5063706"/>
              <a:gd name="connsiteY2" fmla="*/ 573658 h 866976"/>
              <a:gd name="connsiteX3" fmla="*/ 1794294 w 5063706"/>
              <a:gd name="connsiteY3" fmla="*/ 866956 h 866976"/>
              <a:gd name="connsiteX4" fmla="*/ 810884 w 5063706"/>
              <a:gd name="connsiteY4" fmla="*/ 573658 h 866976"/>
              <a:gd name="connsiteX5" fmla="*/ 0 w 5063706"/>
              <a:gd name="connsiteY5" fmla="*/ 211348 h 866976"/>
              <a:gd name="connsiteX6" fmla="*/ 810884 w 5063706"/>
              <a:gd name="connsiteY6" fmla="*/ 0 h 86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63706" h="866976">
                <a:moveTo>
                  <a:pt x="810884" y="0"/>
                </a:moveTo>
                <a:lnTo>
                  <a:pt x="5063706" y="0"/>
                </a:lnTo>
                <a:lnTo>
                  <a:pt x="5063706" y="573658"/>
                </a:lnTo>
                <a:cubicBezTo>
                  <a:pt x="3979653" y="570782"/>
                  <a:pt x="2878347" y="869832"/>
                  <a:pt x="1794294" y="866956"/>
                </a:cubicBezTo>
                <a:lnTo>
                  <a:pt x="810884" y="573658"/>
                </a:lnTo>
                <a:cubicBezTo>
                  <a:pt x="808008" y="464390"/>
                  <a:pt x="2876" y="320616"/>
                  <a:pt x="0" y="211348"/>
                </a:cubicBezTo>
                <a:lnTo>
                  <a:pt x="810884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6078" y="6349042"/>
            <a:ext cx="11322713" cy="283637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89">
            <a:extLst>
              <a:ext uri="{FF2B5EF4-FFF2-40B4-BE49-F238E27FC236}">
                <a16:creationId xmlns:a16="http://schemas.microsoft.com/office/drawing/2014/main" xmlns="" id="{D9D26434-EA57-B947-A355-DD9C43A9BF65}"/>
              </a:ext>
            </a:extLst>
          </p:cNvPr>
          <p:cNvSpPr/>
          <p:nvPr/>
        </p:nvSpPr>
        <p:spPr>
          <a:xfrm>
            <a:off x="366079" y="1425785"/>
            <a:ext cx="1650752" cy="30158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998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VTB Group Cond Demi Bold" panose="020B0506050504020204" pitchFamily="34" charset="77"/>
              </a:rPr>
              <a:t>1</a:t>
            </a:r>
            <a:endParaRPr lang="ru-RU" sz="18998" b="1" dirty="0">
              <a:solidFill>
                <a:schemeClr val="accent2">
                  <a:lumMod val="20000"/>
                  <a:lumOff val="80000"/>
                </a:schemeClr>
              </a:solidFill>
              <a:latin typeface="+mj-lt"/>
              <a:ea typeface="VTB Group Cond Demi Bold" panose="020B0506050504020204" pitchFamily="34" charset="77"/>
            </a:endParaRPr>
          </a:p>
        </p:txBody>
      </p:sp>
      <p:sp>
        <p:nvSpPr>
          <p:cNvPr id="26" name="Прямоугольник 89">
            <a:extLst>
              <a:ext uri="{FF2B5EF4-FFF2-40B4-BE49-F238E27FC236}">
                <a16:creationId xmlns:a16="http://schemas.microsoft.com/office/drawing/2014/main" xmlns="" id="{1321A889-6000-D44C-81CF-DF77430B04A8}"/>
              </a:ext>
            </a:extLst>
          </p:cNvPr>
          <p:cNvSpPr/>
          <p:nvPr/>
        </p:nvSpPr>
        <p:spPr>
          <a:xfrm>
            <a:off x="4078951" y="1425785"/>
            <a:ext cx="1650752" cy="30158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998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VTB Group Cond Demi Bold" panose="020B0506050504020204" pitchFamily="34" charset="77"/>
              </a:rPr>
              <a:t>2</a:t>
            </a:r>
            <a:endParaRPr lang="ru-RU" sz="18998" b="1" dirty="0">
              <a:solidFill>
                <a:schemeClr val="accent2">
                  <a:lumMod val="20000"/>
                  <a:lumOff val="80000"/>
                </a:schemeClr>
              </a:solidFill>
              <a:latin typeface="+mj-lt"/>
              <a:ea typeface="VTB Group Cond Demi Bold" panose="020B0506050504020204" pitchFamily="34" charset="77"/>
            </a:endParaRPr>
          </a:p>
        </p:txBody>
      </p:sp>
      <p:sp>
        <p:nvSpPr>
          <p:cNvPr id="27" name="Прямоугольник 89">
            <a:extLst>
              <a:ext uri="{FF2B5EF4-FFF2-40B4-BE49-F238E27FC236}">
                <a16:creationId xmlns:a16="http://schemas.microsoft.com/office/drawing/2014/main" xmlns="" id="{B53E7CAC-8E76-0D41-A6D5-D12B7497D66C}"/>
              </a:ext>
            </a:extLst>
          </p:cNvPr>
          <p:cNvSpPr/>
          <p:nvPr/>
        </p:nvSpPr>
        <p:spPr>
          <a:xfrm>
            <a:off x="7401583" y="1425785"/>
            <a:ext cx="1650752" cy="30158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998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VTB Group Cond Demi Bold" panose="020B0506050504020204" pitchFamily="34" charset="77"/>
              </a:rPr>
              <a:t>3</a:t>
            </a:r>
            <a:endParaRPr lang="ru-RU" sz="18998" b="1" dirty="0">
              <a:solidFill>
                <a:schemeClr val="accent2">
                  <a:lumMod val="20000"/>
                  <a:lumOff val="80000"/>
                </a:schemeClr>
              </a:solidFill>
              <a:latin typeface="+mj-lt"/>
              <a:ea typeface="VTB Group Cond Demi Bold" panose="020B0506050504020204" pitchFamily="34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214C3ACB-0164-7845-ADE5-96D3BEC8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0515600" cy="1200329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4000" dirty="0" smtClean="0"/>
              <a:t>Информация </a:t>
            </a:r>
            <a:r>
              <a:rPr lang="ru-RU" sz="4000" dirty="0"/>
              <a:t>о пищевых продуктах должна содержать следующие данные:</a:t>
            </a:r>
            <a:endParaRPr lang="ru-RU" sz="4000" dirty="0"/>
          </a:p>
        </p:txBody>
      </p:sp>
      <p:sp>
        <p:nvSpPr>
          <p:cNvPr id="41" name="Rectangle 11">
            <a:extLst>
              <a:ext uri="{FF2B5EF4-FFF2-40B4-BE49-F238E27FC236}">
                <a16:creationId xmlns:a16="http://schemas.microsoft.com/office/drawing/2014/main" xmlns="" id="{A5459FF9-5852-4461-8485-C62B3F117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0" r="16400"/>
          <a:stretch>
            <a:fillRect/>
          </a:stretch>
        </p:blipFill>
        <p:spPr/>
      </p:pic>
      <p:pic>
        <p:nvPicPr>
          <p:cNvPr id="15" name="Рисунок 14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9" r="16689"/>
          <a:stretch>
            <a:fillRect/>
          </a:stretch>
        </p:blipFill>
        <p:spPr/>
      </p:pic>
      <p:pic>
        <p:nvPicPr>
          <p:cNvPr id="16" name="Рисунок 15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17" name="TextBox 16"/>
          <p:cNvSpPr txBox="1"/>
          <p:nvPr/>
        </p:nvSpPr>
        <p:spPr>
          <a:xfrm>
            <a:off x="366079" y="4701396"/>
            <a:ext cx="32483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наименование пищевой продукции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 состав пищевой продукции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 количество пищевой продукции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 </a:t>
            </a:r>
            <a:r>
              <a:rPr lang="ru-RU" sz="1600" dirty="0" smtClean="0"/>
              <a:t>дата </a:t>
            </a:r>
            <a:r>
              <a:rPr lang="ru-RU" sz="1600" dirty="0"/>
              <a:t>изготовления пищевой продукции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36363" y="4701395"/>
            <a:ext cx="3765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срок годности пищевой продукции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 условия хранения пищевой продукции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наименование </a:t>
            </a:r>
            <a:r>
              <a:rPr lang="ru-RU" dirty="0"/>
              <a:t>и </a:t>
            </a:r>
            <a:r>
              <a:rPr lang="ru-RU" sz="1600" dirty="0"/>
              <a:t>место</a:t>
            </a:r>
            <a:r>
              <a:rPr lang="ru-RU" dirty="0"/>
              <a:t> нахождения изготовителя пищевой 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241875" y="4701395"/>
            <a:ext cx="5115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 показатели пищевой ценности пищевой продукции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сведений </a:t>
            </a:r>
            <a:r>
              <a:rPr lang="ru-RU" sz="1600" dirty="0"/>
              <a:t>о наличии в пищевой продукции компонентов, полученных с применением генно-модифицированных организмов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единый </a:t>
            </a:r>
            <a:r>
              <a:rPr lang="ru-RU" sz="1600" dirty="0"/>
              <a:t>знак обращения продукции на рынке государств – членов Таможенного союза</a:t>
            </a:r>
          </a:p>
        </p:txBody>
      </p:sp>
    </p:spTree>
    <p:extLst>
      <p:ext uri="{BB962C8B-B14F-4D97-AF65-F5344CB8AC3E}">
        <p14:creationId xmlns:p14="http://schemas.microsoft.com/office/powerpoint/2010/main" val="3525859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1814" y="-138022"/>
            <a:ext cx="9236729" cy="5840082"/>
          </a:xfrm>
          <a:prstGeom prst="rect">
            <a:avLst/>
          </a:prstGeom>
        </p:spPr>
      </p:pic>
      <p:sp>
        <p:nvSpPr>
          <p:cNvPr id="25" name="Заголовок 24">
            <a:extLst>
              <a:ext uri="{FF2B5EF4-FFF2-40B4-BE49-F238E27FC236}">
                <a16:creationId xmlns:a16="http://schemas.microsoft.com/office/drawing/2014/main" xmlns="" id="{FE8DDA79-9B22-48D3-AF30-2E524409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1170" y="324384"/>
            <a:ext cx="7608498" cy="1311128"/>
          </a:xfrm>
        </p:spPr>
        <p:txBody>
          <a:bodyPr/>
          <a:lstStyle/>
          <a:p>
            <a:pPr algn="ctr"/>
            <a:r>
              <a:rPr lang="ru-RU" dirty="0"/>
              <a:t>Первичная экологическая экспертиза</a:t>
            </a:r>
            <a:endParaRPr lang="en-US" b="1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0D76AF-6AC1-4D80-93A9-5D0984DF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17125" y="5521791"/>
            <a:ext cx="3614397" cy="341632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ru-RU" sz="18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3683" y="6297284"/>
            <a:ext cx="2373784" cy="2070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" b="1185"/>
          <a:stretch>
            <a:fillRect/>
          </a:stretch>
        </p:blipFill>
        <p:spPr/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63FD6B58-9479-42C7-937E-7795DD3466AF}"/>
              </a:ext>
            </a:extLst>
          </p:cNvPr>
          <p:cNvSpPr/>
          <p:nvPr/>
        </p:nvSpPr>
        <p:spPr>
          <a:xfrm rot="5400000">
            <a:off x="-1190676" y="184962"/>
            <a:ext cx="6587647" cy="524353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  <a:lumMod val="99000"/>
                </a:schemeClr>
              </a:gs>
              <a:gs pos="100000">
                <a:schemeClr val="accent3">
                  <a:alpha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642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Другая 4">
      <a:majorFont>
        <a:latin typeface="Oswald"/>
        <a:ea typeface=""/>
        <a:cs typeface=""/>
      </a:majorFont>
      <a:minorFont>
        <a:latin typeface="Oswald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3691</TotalTime>
  <Words>136</Words>
  <Application>Microsoft Office PowerPoint</Application>
  <PresentationFormat>Произвольный</PresentationFormat>
  <Paragraphs>31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VTB Group Cond Demi Bold</vt:lpstr>
      <vt:lpstr>Oswald</vt:lpstr>
      <vt:lpstr>VTB Group Cond Book</vt:lpstr>
      <vt:lpstr>Calibri</vt:lpstr>
      <vt:lpstr>Oswald Light</vt:lpstr>
      <vt:lpstr>Тема Office</vt:lpstr>
      <vt:lpstr>Презентация PowerPoint</vt:lpstr>
      <vt:lpstr>Пищевые добавки – это химические вещества для улучшения вкуса, повышения питательной ценности или предотвращения порчи продукта</vt:lpstr>
      <vt:lpstr>Что такое «Е» и с чем его едят? «Е»- это сокращение от слова «Европа», означает систему кодировки, которая была разработана в европейских странах. Теперь у каждой пищевой добавки есть индекс «Е» и порядковый номер.   Часть добавок вредна,но на практике их не запрещают, так как они обеспечивают товарный вид продукта и, следовательно, объём продаж.</vt:lpstr>
      <vt:lpstr>Все пищевые добавки, согласно их функциям, разделяют на категории:</vt:lpstr>
      <vt:lpstr>Информация о пищевых продуктах должна содержать следующие данные:</vt:lpstr>
      <vt:lpstr>Первичная экологическая экспертиза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Ким Воронин</dc:creator>
  <cp:lastModifiedBy>1</cp:lastModifiedBy>
  <cp:revision>111</cp:revision>
  <dcterms:created xsi:type="dcterms:W3CDTF">2021-03-13T09:42:31Z</dcterms:created>
  <dcterms:modified xsi:type="dcterms:W3CDTF">2024-03-27T11:17:12Z</dcterms:modified>
</cp:coreProperties>
</file>