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Classic" panose="020B0604020202020204" charset="0"/>
      <p:regular r:id="rId25"/>
    </p:embeddedFont>
    <p:embeddedFont>
      <p:font typeface="Montserrat Classic Bold" panose="020B0604020202020204" charset="0"/>
      <p:regular r:id="rId26"/>
      <p:bold r:id="rId27"/>
    </p:embeddedFont>
    <p:embeddedFont>
      <p:font typeface="Targo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F9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1" autoAdjust="0"/>
  </p:normalViewPr>
  <p:slideViewPr>
    <p:cSldViewPr>
      <p:cViewPr varScale="1">
        <p:scale>
          <a:sx n="58" d="100"/>
          <a:sy n="58" d="100"/>
        </p:scale>
        <p:origin x="44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ьга Владимировна Кондашова" userId="1b3d8fc35e188fc9" providerId="LiveId" clId="{6D862C5F-C4A1-4B6F-A45B-61EC73D3D78E}"/>
    <pc:docChg chg="modSld">
      <pc:chgData name="Ольга Владимировна Кондашова" userId="1b3d8fc35e188fc9" providerId="LiveId" clId="{6D862C5F-C4A1-4B6F-A45B-61EC73D3D78E}" dt="2023-12-02T13:06:31.305" v="15" actId="20577"/>
      <pc:docMkLst>
        <pc:docMk/>
      </pc:docMkLst>
      <pc:sldChg chg="modSp mod">
        <pc:chgData name="Ольга Владимировна Кондашова" userId="1b3d8fc35e188fc9" providerId="LiveId" clId="{6D862C5F-C4A1-4B6F-A45B-61EC73D3D78E}" dt="2023-12-02T13:06:31.305" v="15" actId="20577"/>
        <pc:sldMkLst>
          <pc:docMk/>
          <pc:sldMk cId="0" sldId="271"/>
        </pc:sldMkLst>
        <pc:spChg chg="mod">
          <ac:chgData name="Ольга Владимировна Кондашова" userId="1b3d8fc35e188fc9" providerId="LiveId" clId="{6D862C5F-C4A1-4B6F-A45B-61EC73D3D78E}" dt="2023-12-02T13:05:01.171" v="13" actId="1076"/>
          <ac:spMkLst>
            <pc:docMk/>
            <pc:sldMk cId="0" sldId="271"/>
            <ac:spMk id="5" creationId="{00000000-0000-0000-0000-000000000000}"/>
          </ac:spMkLst>
        </pc:spChg>
        <pc:spChg chg="mod">
          <ac:chgData name="Ольга Владимировна Кондашова" userId="1b3d8fc35e188fc9" providerId="LiveId" clId="{6D862C5F-C4A1-4B6F-A45B-61EC73D3D78E}" dt="2023-12-02T13:06:31.305" v="15" actId="20577"/>
          <ac:spMkLst>
            <pc:docMk/>
            <pc:sldMk cId="0" sldId="271"/>
            <ac:spMk id="10" creationId="{00000000-0000-0000-0000-000000000000}"/>
          </ac:spMkLst>
        </pc:spChg>
        <pc:grpChg chg="mod">
          <ac:chgData name="Ольга Владимировна Кондашова" userId="1b3d8fc35e188fc9" providerId="LiveId" clId="{6D862C5F-C4A1-4B6F-A45B-61EC73D3D78E}" dt="2023-12-02T13:05:09.315" v="14" actId="14100"/>
          <ac:grpSpMkLst>
            <pc:docMk/>
            <pc:sldMk cId="0" sldId="271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37707" y="0"/>
            <a:ext cx="16812526" cy="14584867"/>
          </a:xfrm>
          <a:custGeom>
            <a:avLst/>
            <a:gdLst/>
            <a:ahLst/>
            <a:cxnLst/>
            <a:rect l="l" t="t" r="r" b="b"/>
            <a:pathLst>
              <a:path w="16812526" h="14584867">
                <a:moveTo>
                  <a:pt x="0" y="0"/>
                </a:moveTo>
                <a:lnTo>
                  <a:pt x="16812527" y="0"/>
                </a:lnTo>
                <a:lnTo>
                  <a:pt x="16812527" y="14584867"/>
                </a:lnTo>
                <a:lnTo>
                  <a:pt x="0" y="14584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75600" y="-300158"/>
            <a:ext cx="7964887" cy="7267960"/>
          </a:xfrm>
          <a:custGeom>
            <a:avLst/>
            <a:gdLst/>
            <a:ahLst/>
            <a:cxnLst/>
            <a:rect l="l" t="t" r="r" b="b"/>
            <a:pathLst>
              <a:path w="7964887" h="7267960">
                <a:moveTo>
                  <a:pt x="0" y="0"/>
                </a:moveTo>
                <a:lnTo>
                  <a:pt x="7964887" y="0"/>
                </a:lnTo>
                <a:lnTo>
                  <a:pt x="7964887" y="7267960"/>
                </a:lnTo>
                <a:lnTo>
                  <a:pt x="0" y="7267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66140" y="6151789"/>
            <a:ext cx="6657975" cy="3106511"/>
            <a:chOff x="0" y="0"/>
            <a:chExt cx="1753541" cy="818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3541" cy="818176"/>
            </a:xfrm>
            <a:custGeom>
              <a:avLst/>
              <a:gdLst/>
              <a:ahLst/>
              <a:cxnLst/>
              <a:rect l="l" t="t" r="r" b="b"/>
              <a:pathLst>
                <a:path w="1753541" h="818176">
                  <a:moveTo>
                    <a:pt x="59303" y="0"/>
                  </a:moveTo>
                  <a:lnTo>
                    <a:pt x="1694238" y="0"/>
                  </a:lnTo>
                  <a:cubicBezTo>
                    <a:pt x="1726990" y="0"/>
                    <a:pt x="1753541" y="26551"/>
                    <a:pt x="1753541" y="59303"/>
                  </a:cubicBezTo>
                  <a:lnTo>
                    <a:pt x="1753541" y="758873"/>
                  </a:lnTo>
                  <a:cubicBezTo>
                    <a:pt x="1753541" y="791625"/>
                    <a:pt x="1726990" y="818176"/>
                    <a:pt x="1694238" y="818176"/>
                  </a:cubicBezTo>
                  <a:lnTo>
                    <a:pt x="59303" y="818176"/>
                  </a:lnTo>
                  <a:cubicBezTo>
                    <a:pt x="26551" y="818176"/>
                    <a:pt x="0" y="791625"/>
                    <a:pt x="0" y="758873"/>
                  </a:cubicBezTo>
                  <a:lnTo>
                    <a:pt x="0" y="59303"/>
                  </a:lnTo>
                  <a:cubicBezTo>
                    <a:pt x="0" y="26551"/>
                    <a:pt x="26551" y="0"/>
                    <a:pt x="5930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53541" cy="856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537587" y="1922722"/>
            <a:ext cx="7721713" cy="8458135"/>
          </a:xfrm>
          <a:custGeom>
            <a:avLst/>
            <a:gdLst/>
            <a:ahLst/>
            <a:cxnLst/>
            <a:rect l="l" t="t" r="r" b="b"/>
            <a:pathLst>
              <a:path w="7721713" h="8458135">
                <a:moveTo>
                  <a:pt x="0" y="0"/>
                </a:moveTo>
                <a:lnTo>
                  <a:pt x="7721713" y="0"/>
                </a:lnTo>
                <a:lnTo>
                  <a:pt x="7721713" y="8458135"/>
                </a:lnTo>
                <a:lnTo>
                  <a:pt x="0" y="8458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83830" y="1989967"/>
            <a:ext cx="10048083" cy="21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6"/>
              </a:lnSpc>
              <a:spcBef>
                <a:spcPts val="4294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СОДЕРЖАНИЕ</a:t>
            </a:r>
          </a:p>
          <a:p>
            <a:pPr marL="0" lvl="0" indent="0">
              <a:lnSpc>
                <a:spcPts val="5726"/>
              </a:lnSpc>
              <a:spcBef>
                <a:spcPts val="4294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БОГОМОЛА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3830" y="4243662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19372" y="6296935"/>
            <a:ext cx="7667503" cy="318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4"/>
              </a:lnSpc>
            </a:pP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Автор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: </a:t>
            </a:r>
            <a:r>
              <a:rPr lang="en-US" sz="2499" b="1" dirty="0" err="1">
                <a:solidFill>
                  <a:srgbClr val="232323"/>
                </a:solidFill>
                <a:latin typeface="Montserrat Classic Bold"/>
              </a:rPr>
              <a:t>Шадрин</a:t>
            </a:r>
            <a:r>
              <a:rPr lang="en-US" sz="2499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2499" b="1" dirty="0" err="1">
                <a:solidFill>
                  <a:srgbClr val="232323"/>
                </a:solidFill>
                <a:latin typeface="Montserrat Classic Bold"/>
              </a:rPr>
              <a:t>Андрей</a:t>
            </a:r>
            <a:r>
              <a:rPr lang="en-US" sz="2499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2499" b="1" dirty="0" err="1">
                <a:solidFill>
                  <a:srgbClr val="232323"/>
                </a:solidFill>
                <a:latin typeface="Montserrat Classic Bold"/>
              </a:rPr>
              <a:t>Андреевич</a:t>
            </a:r>
            <a:endParaRPr lang="en-US" sz="2499" b="1" dirty="0">
              <a:solidFill>
                <a:srgbClr val="232323"/>
              </a:solidFill>
              <a:latin typeface="Montserrat Classic Bold"/>
            </a:endParaRPr>
          </a:p>
          <a:p>
            <a:pPr>
              <a:lnSpc>
                <a:spcPts val="3624"/>
              </a:lnSpc>
            </a:pP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Ученик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 2 “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А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”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класса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 </a:t>
            </a:r>
          </a:p>
          <a:p>
            <a:pPr>
              <a:lnSpc>
                <a:spcPts val="3624"/>
              </a:lnSpc>
            </a:pP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Школа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 №1637</a:t>
            </a:r>
          </a:p>
          <a:p>
            <a:pPr>
              <a:lnSpc>
                <a:spcPts val="3624"/>
              </a:lnSpc>
            </a:pP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г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.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Москва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,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ул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. 3-я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Владимирская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,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д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. 12а.</a:t>
            </a:r>
          </a:p>
          <a:p>
            <a:pPr>
              <a:lnSpc>
                <a:spcPts val="3624"/>
              </a:lnSpc>
            </a:pP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Научный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руководитель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: </a:t>
            </a:r>
          </a:p>
          <a:p>
            <a:pPr>
              <a:lnSpc>
                <a:spcPts val="3624"/>
              </a:lnSpc>
            </a:pP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Кондрашова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Ольга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  </a:t>
            </a:r>
            <a:r>
              <a:rPr lang="en-US" sz="2499" dirty="0" err="1">
                <a:solidFill>
                  <a:srgbClr val="232323"/>
                </a:solidFill>
                <a:latin typeface="Montserrat Classic"/>
              </a:rPr>
              <a:t>Владимировна</a:t>
            </a:r>
            <a:r>
              <a:rPr lang="en-US" sz="2499" dirty="0">
                <a:solidFill>
                  <a:srgbClr val="232323"/>
                </a:solidFill>
                <a:latin typeface="Montserrat Classic"/>
              </a:rPr>
              <a:t> </a:t>
            </a:r>
          </a:p>
          <a:p>
            <a:pPr>
              <a:lnSpc>
                <a:spcPts val="3624"/>
              </a:lnSpc>
            </a:pPr>
            <a:endParaRPr lang="en-US" sz="2499" dirty="0">
              <a:solidFill>
                <a:srgbClr val="232323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48600" y="4686300"/>
            <a:ext cx="10134600" cy="4811554"/>
            <a:chOff x="0" y="0"/>
            <a:chExt cx="2724402" cy="868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4402" cy="868260"/>
            </a:xfrm>
            <a:custGeom>
              <a:avLst/>
              <a:gdLst/>
              <a:ahLst/>
              <a:cxnLst/>
              <a:rect l="l" t="t" r="r" b="b"/>
              <a:pathLst>
                <a:path w="2724402" h="868260">
                  <a:moveTo>
                    <a:pt x="38170" y="0"/>
                  </a:moveTo>
                  <a:lnTo>
                    <a:pt x="2686232" y="0"/>
                  </a:lnTo>
                  <a:cubicBezTo>
                    <a:pt x="2707313" y="0"/>
                    <a:pt x="2724402" y="17089"/>
                    <a:pt x="2724402" y="38170"/>
                  </a:cubicBezTo>
                  <a:lnTo>
                    <a:pt x="2724402" y="830090"/>
                  </a:lnTo>
                  <a:cubicBezTo>
                    <a:pt x="2724402" y="840213"/>
                    <a:pt x="2720381" y="849922"/>
                    <a:pt x="2713223" y="857080"/>
                  </a:cubicBezTo>
                  <a:cubicBezTo>
                    <a:pt x="2706064" y="864238"/>
                    <a:pt x="2696356" y="868260"/>
                    <a:pt x="2686232" y="868260"/>
                  </a:cubicBezTo>
                  <a:lnTo>
                    <a:pt x="38170" y="868260"/>
                  </a:lnTo>
                  <a:cubicBezTo>
                    <a:pt x="28047" y="868260"/>
                    <a:pt x="18338" y="864238"/>
                    <a:pt x="11180" y="857080"/>
                  </a:cubicBezTo>
                  <a:cubicBezTo>
                    <a:pt x="4021" y="849922"/>
                    <a:pt x="0" y="840213"/>
                    <a:pt x="0" y="830090"/>
                  </a:cubicBezTo>
                  <a:lnTo>
                    <a:pt x="0" y="38170"/>
                  </a:lnTo>
                  <a:cubicBezTo>
                    <a:pt x="0" y="17089"/>
                    <a:pt x="17089" y="0"/>
                    <a:pt x="38170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4402" cy="906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2682" y="4668106"/>
            <a:ext cx="7154917" cy="4829748"/>
          </a:xfrm>
          <a:custGeom>
            <a:avLst/>
            <a:gdLst/>
            <a:ahLst/>
            <a:cxnLst/>
            <a:rect l="l" t="t" r="r" b="b"/>
            <a:pathLst>
              <a:path w="6286111" h="3693452">
                <a:moveTo>
                  <a:pt x="0" y="0"/>
                </a:moveTo>
                <a:lnTo>
                  <a:pt x="6286111" y="0"/>
                </a:lnTo>
                <a:lnTo>
                  <a:pt x="6286111" y="3693452"/>
                </a:lnTo>
                <a:lnTo>
                  <a:pt x="0" y="3693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598" t="-31921" r="-21171" b="-49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7" name="TextBox 7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34021" y="496734"/>
            <a:ext cx="13619958" cy="266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НАБЛЮДЕНИЕ ЗА ЖИЗНЬЮ БОГОМОЛА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8600" y="4229100"/>
            <a:ext cx="9448799" cy="650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    </a:t>
            </a:r>
            <a:endParaRPr lang="ru-RU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С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чего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появился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мой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интерес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к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богомолам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? </a:t>
            </a: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 Т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еррариум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для богомола.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  <a:p>
            <a:pPr>
              <a:lnSpc>
                <a:spcPts val="3769"/>
              </a:lnSpc>
            </a:pPr>
            <a:r>
              <a:rPr lang="ru-RU" sz="2599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62844" y="3223457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8106" y="4324707"/>
            <a:ext cx="8552587" cy="4372028"/>
            <a:chOff x="0" y="0"/>
            <a:chExt cx="2125332" cy="1592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332" cy="1592179"/>
            </a:xfrm>
            <a:custGeom>
              <a:avLst/>
              <a:gdLst/>
              <a:ahLst/>
              <a:cxnLst/>
              <a:rect l="l" t="t" r="r" b="b"/>
              <a:pathLst>
                <a:path w="2125332" h="1592179">
                  <a:moveTo>
                    <a:pt x="48929" y="0"/>
                  </a:moveTo>
                  <a:lnTo>
                    <a:pt x="2076403" y="0"/>
                  </a:lnTo>
                  <a:cubicBezTo>
                    <a:pt x="2089379" y="0"/>
                    <a:pt x="2101825" y="5155"/>
                    <a:pt x="2111001" y="14331"/>
                  </a:cubicBezTo>
                  <a:cubicBezTo>
                    <a:pt x="2120177" y="23507"/>
                    <a:pt x="2125332" y="35952"/>
                    <a:pt x="2125332" y="48929"/>
                  </a:cubicBezTo>
                  <a:lnTo>
                    <a:pt x="2125332" y="1543250"/>
                  </a:lnTo>
                  <a:cubicBezTo>
                    <a:pt x="2125332" y="1570273"/>
                    <a:pt x="2103425" y="1592179"/>
                    <a:pt x="2076403" y="1592179"/>
                  </a:cubicBezTo>
                  <a:lnTo>
                    <a:pt x="48929" y="1592179"/>
                  </a:lnTo>
                  <a:cubicBezTo>
                    <a:pt x="21906" y="1592179"/>
                    <a:pt x="0" y="1570273"/>
                    <a:pt x="0" y="1543250"/>
                  </a:cubicBezTo>
                  <a:lnTo>
                    <a:pt x="0" y="48929"/>
                  </a:lnTo>
                  <a:cubicBezTo>
                    <a:pt x="0" y="21906"/>
                    <a:pt x="21906" y="0"/>
                    <a:pt x="48929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332" cy="1630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6" name="TextBox 6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34021" y="496734"/>
            <a:ext cx="13619958" cy="266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НАБЛЮДЕНИЕ ЗА ЖИЗНЬЮ БОГОМОЛА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5045092"/>
            <a:ext cx="7696200" cy="320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      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Как я кормил богомола.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      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Пища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должна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двигаться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</a:t>
            </a: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endParaRPr lang="en-US" sz="2599" dirty="0">
              <a:solidFill>
                <a:srgbClr val="232323"/>
              </a:solidFill>
              <a:latin typeface="Montserrat Classic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62844" y="3223457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  <p:sp>
        <p:nvSpPr>
          <p:cNvPr id="11" name="Freeform 11"/>
          <p:cNvSpPr/>
          <p:nvPr/>
        </p:nvSpPr>
        <p:spPr>
          <a:xfrm>
            <a:off x="9314587" y="4048462"/>
            <a:ext cx="8552587" cy="4924518"/>
          </a:xfrm>
          <a:custGeom>
            <a:avLst/>
            <a:gdLst/>
            <a:ahLst/>
            <a:cxnLst/>
            <a:rect l="l" t="t" r="r" b="b"/>
            <a:pathLst>
              <a:path w="8552587" h="4924518">
                <a:moveTo>
                  <a:pt x="0" y="0"/>
                </a:moveTo>
                <a:lnTo>
                  <a:pt x="8552587" y="0"/>
                </a:lnTo>
                <a:lnTo>
                  <a:pt x="8552587" y="4924518"/>
                </a:lnTo>
                <a:lnTo>
                  <a:pt x="0" y="4924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63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726040"/>
            <a:ext cx="7802919" cy="3158347"/>
            <a:chOff x="0" y="0"/>
            <a:chExt cx="2125332" cy="1592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332" cy="1592179"/>
            </a:xfrm>
            <a:custGeom>
              <a:avLst/>
              <a:gdLst/>
              <a:ahLst/>
              <a:cxnLst/>
              <a:rect l="l" t="t" r="r" b="b"/>
              <a:pathLst>
                <a:path w="2125332" h="1592179">
                  <a:moveTo>
                    <a:pt x="48929" y="0"/>
                  </a:moveTo>
                  <a:lnTo>
                    <a:pt x="2076403" y="0"/>
                  </a:lnTo>
                  <a:cubicBezTo>
                    <a:pt x="2089379" y="0"/>
                    <a:pt x="2101825" y="5155"/>
                    <a:pt x="2111001" y="14331"/>
                  </a:cubicBezTo>
                  <a:cubicBezTo>
                    <a:pt x="2120177" y="23507"/>
                    <a:pt x="2125332" y="35952"/>
                    <a:pt x="2125332" y="48929"/>
                  </a:cubicBezTo>
                  <a:lnTo>
                    <a:pt x="2125332" y="1543250"/>
                  </a:lnTo>
                  <a:cubicBezTo>
                    <a:pt x="2125332" y="1570273"/>
                    <a:pt x="2103425" y="1592179"/>
                    <a:pt x="2076403" y="1592179"/>
                  </a:cubicBezTo>
                  <a:lnTo>
                    <a:pt x="48929" y="1592179"/>
                  </a:lnTo>
                  <a:cubicBezTo>
                    <a:pt x="21906" y="1592179"/>
                    <a:pt x="0" y="1570273"/>
                    <a:pt x="0" y="1543250"/>
                  </a:cubicBezTo>
                  <a:lnTo>
                    <a:pt x="0" y="48929"/>
                  </a:lnTo>
                  <a:cubicBezTo>
                    <a:pt x="0" y="21906"/>
                    <a:pt x="21906" y="0"/>
                    <a:pt x="48929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332" cy="1630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77400" y="4178894"/>
            <a:ext cx="6045481" cy="5973977"/>
          </a:xfrm>
          <a:custGeom>
            <a:avLst/>
            <a:gdLst/>
            <a:ahLst/>
            <a:cxnLst/>
            <a:rect l="l" t="t" r="r" b="b"/>
            <a:pathLst>
              <a:path w="6045481" h="5973977">
                <a:moveTo>
                  <a:pt x="0" y="0"/>
                </a:moveTo>
                <a:lnTo>
                  <a:pt x="6045482" y="0"/>
                </a:lnTo>
                <a:lnTo>
                  <a:pt x="6045482" y="5973978"/>
                </a:lnTo>
                <a:lnTo>
                  <a:pt x="0" y="5973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14" b="-128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7" name="TextBox 7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34021" y="496734"/>
            <a:ext cx="13619958" cy="266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НАБЛЮДЕНИЕ ЗА ЖИЗНЬЮ БОГОМОЛА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0600" y="5676900"/>
            <a:ext cx="6781800" cy="1353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</a:t>
            </a:r>
            <a:r>
              <a:rPr lang="ru-RU" sz="4000" b="1" dirty="0">
                <a:solidFill>
                  <a:srgbClr val="232323"/>
                </a:solidFill>
                <a:latin typeface="Montserrat Classic Bold"/>
              </a:rPr>
              <a:t>Как я поил богомола.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62844" y="3223457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59" y="4229670"/>
            <a:ext cx="8267700" cy="4905428"/>
            <a:chOff x="0" y="0"/>
            <a:chExt cx="2125332" cy="1592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332" cy="1592179"/>
            </a:xfrm>
            <a:custGeom>
              <a:avLst/>
              <a:gdLst/>
              <a:ahLst/>
              <a:cxnLst/>
              <a:rect l="l" t="t" r="r" b="b"/>
              <a:pathLst>
                <a:path w="2125332" h="1592179">
                  <a:moveTo>
                    <a:pt x="48929" y="0"/>
                  </a:moveTo>
                  <a:lnTo>
                    <a:pt x="2076403" y="0"/>
                  </a:lnTo>
                  <a:cubicBezTo>
                    <a:pt x="2089379" y="0"/>
                    <a:pt x="2101825" y="5155"/>
                    <a:pt x="2111001" y="14331"/>
                  </a:cubicBezTo>
                  <a:cubicBezTo>
                    <a:pt x="2120177" y="23507"/>
                    <a:pt x="2125332" y="35952"/>
                    <a:pt x="2125332" y="48929"/>
                  </a:cubicBezTo>
                  <a:lnTo>
                    <a:pt x="2125332" y="1543250"/>
                  </a:lnTo>
                  <a:cubicBezTo>
                    <a:pt x="2125332" y="1570273"/>
                    <a:pt x="2103425" y="1592179"/>
                    <a:pt x="2076403" y="1592179"/>
                  </a:cubicBezTo>
                  <a:lnTo>
                    <a:pt x="48929" y="1592179"/>
                  </a:lnTo>
                  <a:cubicBezTo>
                    <a:pt x="21906" y="1592179"/>
                    <a:pt x="0" y="1570273"/>
                    <a:pt x="0" y="1543250"/>
                  </a:cubicBezTo>
                  <a:lnTo>
                    <a:pt x="0" y="48929"/>
                  </a:lnTo>
                  <a:cubicBezTo>
                    <a:pt x="0" y="21906"/>
                    <a:pt x="21906" y="0"/>
                    <a:pt x="48929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332" cy="1630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98942" y="4307870"/>
            <a:ext cx="8431857" cy="4827228"/>
          </a:xfrm>
          <a:custGeom>
            <a:avLst/>
            <a:gdLst/>
            <a:ahLst/>
            <a:cxnLst/>
            <a:rect l="l" t="t" r="r" b="b"/>
            <a:pathLst>
              <a:path w="7959398" h="4173226">
                <a:moveTo>
                  <a:pt x="0" y="0"/>
                </a:moveTo>
                <a:lnTo>
                  <a:pt x="7959398" y="0"/>
                </a:lnTo>
                <a:lnTo>
                  <a:pt x="7959398" y="4173226"/>
                </a:lnTo>
                <a:lnTo>
                  <a:pt x="0" y="4173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7" name="TextBox 7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34021" y="496734"/>
            <a:ext cx="13619958" cy="266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НАБЛЮДЕНИЕ ЗА ЖИЗНЬЮ БОГОМОЛА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8832" y="4327577"/>
            <a:ext cx="7249354" cy="5098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ru-RU" sz="2599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2599" dirty="0">
              <a:solidFill>
                <a:srgbClr val="232323"/>
              </a:solidFill>
              <a:latin typeface="Montserrat Classic"/>
            </a:endParaRPr>
          </a:p>
          <a:p>
            <a:pPr algn="ctr">
              <a:lnSpc>
                <a:spcPct val="150000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Самки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откладывают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оотеку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осенью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и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вскоре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после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этого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погибают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. </a:t>
            </a:r>
            <a:endParaRPr lang="ru-RU" sz="4000" b="1" dirty="0">
              <a:solidFill>
                <a:srgbClr val="232323"/>
              </a:solidFill>
              <a:latin typeface="Montserrat Classic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Моя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самка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"/>
              </a:rPr>
              <a:t>погибла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.</a:t>
            </a: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62844" y="3223457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2600" y="4936609"/>
            <a:ext cx="8610600" cy="4601977"/>
            <a:chOff x="-692" y="-38100"/>
            <a:chExt cx="2394807" cy="1661533"/>
          </a:xfrm>
        </p:grpSpPr>
        <p:sp>
          <p:nvSpPr>
            <p:cNvPr id="3" name="Freeform 3"/>
            <p:cNvSpPr/>
            <p:nvPr/>
          </p:nvSpPr>
          <p:spPr>
            <a:xfrm>
              <a:off x="-692" y="-13586"/>
              <a:ext cx="2394115" cy="1623433"/>
            </a:xfrm>
            <a:custGeom>
              <a:avLst/>
              <a:gdLst/>
              <a:ahLst/>
              <a:cxnLst/>
              <a:rect l="l" t="t" r="r" b="b"/>
              <a:pathLst>
                <a:path w="2394115" h="1623433">
                  <a:moveTo>
                    <a:pt x="43436" y="0"/>
                  </a:moveTo>
                  <a:lnTo>
                    <a:pt x="2350679" y="0"/>
                  </a:lnTo>
                  <a:cubicBezTo>
                    <a:pt x="2362199" y="0"/>
                    <a:pt x="2373247" y="4576"/>
                    <a:pt x="2381393" y="12722"/>
                  </a:cubicBezTo>
                  <a:cubicBezTo>
                    <a:pt x="2389538" y="20868"/>
                    <a:pt x="2394115" y="31916"/>
                    <a:pt x="2394115" y="43436"/>
                  </a:cubicBezTo>
                  <a:lnTo>
                    <a:pt x="2394115" y="1579997"/>
                  </a:lnTo>
                  <a:cubicBezTo>
                    <a:pt x="2394115" y="1591517"/>
                    <a:pt x="2389538" y="1602565"/>
                    <a:pt x="2381393" y="1610711"/>
                  </a:cubicBezTo>
                  <a:cubicBezTo>
                    <a:pt x="2373247" y="1618857"/>
                    <a:pt x="2362199" y="1623433"/>
                    <a:pt x="2350679" y="1623433"/>
                  </a:cubicBezTo>
                  <a:lnTo>
                    <a:pt x="43436" y="1623433"/>
                  </a:lnTo>
                  <a:cubicBezTo>
                    <a:pt x="31916" y="1623433"/>
                    <a:pt x="20868" y="1618857"/>
                    <a:pt x="12722" y="1610711"/>
                  </a:cubicBezTo>
                  <a:cubicBezTo>
                    <a:pt x="4576" y="1602565"/>
                    <a:pt x="0" y="1591517"/>
                    <a:pt x="0" y="1579997"/>
                  </a:cubicBezTo>
                  <a:lnTo>
                    <a:pt x="0" y="43436"/>
                  </a:lnTo>
                  <a:cubicBezTo>
                    <a:pt x="0" y="31916"/>
                    <a:pt x="4576" y="20868"/>
                    <a:pt x="12722" y="12722"/>
                  </a:cubicBezTo>
                  <a:cubicBezTo>
                    <a:pt x="20868" y="4576"/>
                    <a:pt x="31916" y="0"/>
                    <a:pt x="43436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94115" cy="1661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7202" y="7237598"/>
            <a:ext cx="5356875" cy="2732843"/>
          </a:xfrm>
          <a:custGeom>
            <a:avLst/>
            <a:gdLst/>
            <a:ahLst/>
            <a:cxnLst/>
            <a:rect l="l" t="t" r="r" b="b"/>
            <a:pathLst>
              <a:path w="5356875" h="2732843">
                <a:moveTo>
                  <a:pt x="0" y="0"/>
                </a:moveTo>
                <a:lnTo>
                  <a:pt x="5356875" y="0"/>
                </a:lnTo>
                <a:lnTo>
                  <a:pt x="5356875" y="2732844"/>
                </a:lnTo>
                <a:lnTo>
                  <a:pt x="0" y="273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90800" y="4135138"/>
            <a:ext cx="5356875" cy="2995081"/>
          </a:xfrm>
          <a:custGeom>
            <a:avLst/>
            <a:gdLst/>
            <a:ahLst/>
            <a:cxnLst/>
            <a:rect l="l" t="t" r="r" b="b"/>
            <a:pathLst>
              <a:path w="5343106" h="2867745">
                <a:moveTo>
                  <a:pt x="0" y="0"/>
                </a:moveTo>
                <a:lnTo>
                  <a:pt x="5343106" y="0"/>
                </a:lnTo>
                <a:lnTo>
                  <a:pt x="5343106" y="2867745"/>
                </a:lnTo>
                <a:lnTo>
                  <a:pt x="0" y="2867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 flipV="1">
            <a:off x="6201960" y="7595619"/>
            <a:ext cx="3882118" cy="1387857"/>
          </a:xfrm>
          <a:custGeom>
            <a:avLst/>
            <a:gdLst/>
            <a:ahLst/>
            <a:cxnLst/>
            <a:rect l="l" t="t" r="r" b="b"/>
            <a:pathLst>
              <a:path w="3882118" h="1387857">
                <a:moveTo>
                  <a:pt x="0" y="1387857"/>
                </a:moveTo>
                <a:lnTo>
                  <a:pt x="3882118" y="1387857"/>
                </a:lnTo>
                <a:lnTo>
                  <a:pt x="3882118" y="0"/>
                </a:lnTo>
                <a:lnTo>
                  <a:pt x="0" y="0"/>
                </a:lnTo>
                <a:lnTo>
                  <a:pt x="0" y="138785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9" name="TextBox 9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34021" y="496734"/>
            <a:ext cx="13619958" cy="266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НАБЛЮДЕНИЕ ЗА ЖИЗНЬЮ БОГОМОЛА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26601" y="4091609"/>
            <a:ext cx="8475915" cy="48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</a:t>
            </a:r>
            <a:endParaRPr lang="ru-RU" sz="2599" dirty="0">
              <a:solidFill>
                <a:srgbClr val="232323"/>
              </a:solidFill>
              <a:latin typeface="Montserrat Classic"/>
            </a:endParaRPr>
          </a:p>
          <a:p>
            <a:pPr algn="ctr">
              <a:lnSpc>
                <a:spcPts val="3769"/>
              </a:lnSpc>
            </a:pPr>
            <a:endParaRPr lang="ru-RU" sz="2599" b="1" dirty="0">
              <a:solidFill>
                <a:srgbClr val="232323"/>
              </a:solidFill>
              <a:latin typeface="Montserrat Classic Bold"/>
            </a:endParaRPr>
          </a:p>
          <a:p>
            <a:pPr algn="ctr">
              <a:lnSpc>
                <a:spcPts val="3769"/>
              </a:lnSpc>
            </a:pPr>
            <a:endParaRPr lang="ru-RU" sz="4000" b="1" dirty="0">
              <a:solidFill>
                <a:srgbClr val="232323"/>
              </a:solidFill>
              <a:latin typeface="Montserrat Classic Bold"/>
            </a:endParaRPr>
          </a:p>
          <a:p>
            <a:pPr algn="ctr">
              <a:lnSpc>
                <a:spcPts val="3769"/>
              </a:lnSpc>
            </a:pPr>
            <a:r>
              <a:rPr lang="ru-RU" sz="4000" b="1" dirty="0">
                <a:solidFill>
                  <a:srgbClr val="232323"/>
                </a:solidFill>
                <a:latin typeface="Montserrat Classic Bold"/>
              </a:rPr>
              <a:t>Детки-</a:t>
            </a:r>
            <a:r>
              <a:rPr lang="ru-RU" sz="4000" b="1" dirty="0" err="1">
                <a:solidFill>
                  <a:srgbClr val="232323"/>
                </a:solidFill>
                <a:latin typeface="Montserrat Classic Bold"/>
              </a:rPr>
              <a:t>богомольчики</a:t>
            </a:r>
            <a:r>
              <a:rPr lang="ru-RU" sz="4000" b="1" dirty="0">
                <a:solidFill>
                  <a:srgbClr val="232323"/>
                </a:solidFill>
                <a:latin typeface="Montserrat Classic Bold"/>
              </a:rPr>
              <a:t>.</a:t>
            </a:r>
            <a:endParaRPr lang="ru-RU" sz="4000" b="1" dirty="0">
              <a:solidFill>
                <a:srgbClr val="232323"/>
              </a:solidFill>
              <a:latin typeface="Montserrat Classic"/>
            </a:endParaRPr>
          </a:p>
          <a:p>
            <a:pPr algn="ctr">
              <a:lnSpc>
                <a:spcPts val="3769"/>
              </a:lnSpc>
            </a:pP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ctr">
              <a:lnSpc>
                <a:spcPts val="376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   </a:t>
            </a:r>
            <a:endParaRPr lang="ru-RU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ctr">
              <a:lnSpc>
                <a:spcPts val="3769"/>
              </a:lnSpc>
              <a:spcBef>
                <a:spcPct val="0"/>
              </a:spcBef>
            </a:pPr>
            <a:endParaRPr lang="ru-RU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ctr">
              <a:lnSpc>
                <a:spcPts val="3769"/>
              </a:lnSpc>
              <a:spcBef>
                <a:spcPct val="0"/>
              </a:spcBef>
            </a:pPr>
            <a:endParaRPr lang="ru-RU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ctr">
              <a:lnSpc>
                <a:spcPts val="3769"/>
              </a:lnSpc>
              <a:spcBef>
                <a:spcPct val="0"/>
              </a:spcBef>
            </a:pPr>
            <a:endParaRPr lang="ru-RU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>
              <a:lnSpc>
                <a:spcPts val="3769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            Мой Игорёк.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62844" y="3223457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3796" y="5266867"/>
            <a:ext cx="8360229" cy="4127926"/>
            <a:chOff x="0" y="0"/>
            <a:chExt cx="2125332" cy="733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332" cy="733254"/>
            </a:xfrm>
            <a:custGeom>
              <a:avLst/>
              <a:gdLst/>
              <a:ahLst/>
              <a:cxnLst/>
              <a:rect l="l" t="t" r="r" b="b"/>
              <a:pathLst>
                <a:path w="2125332" h="733254">
                  <a:moveTo>
                    <a:pt x="48929" y="0"/>
                  </a:moveTo>
                  <a:lnTo>
                    <a:pt x="2076403" y="0"/>
                  </a:lnTo>
                  <a:cubicBezTo>
                    <a:pt x="2089379" y="0"/>
                    <a:pt x="2101825" y="5155"/>
                    <a:pt x="2111001" y="14331"/>
                  </a:cubicBezTo>
                  <a:cubicBezTo>
                    <a:pt x="2120177" y="23507"/>
                    <a:pt x="2125332" y="35952"/>
                    <a:pt x="2125332" y="48929"/>
                  </a:cubicBezTo>
                  <a:lnTo>
                    <a:pt x="2125332" y="684325"/>
                  </a:lnTo>
                  <a:cubicBezTo>
                    <a:pt x="2125332" y="711348"/>
                    <a:pt x="2103425" y="733254"/>
                    <a:pt x="2076403" y="733254"/>
                  </a:cubicBezTo>
                  <a:lnTo>
                    <a:pt x="48929" y="733254"/>
                  </a:lnTo>
                  <a:cubicBezTo>
                    <a:pt x="21906" y="733254"/>
                    <a:pt x="0" y="711348"/>
                    <a:pt x="0" y="684325"/>
                  </a:cubicBezTo>
                  <a:lnTo>
                    <a:pt x="0" y="48929"/>
                  </a:lnTo>
                  <a:cubicBezTo>
                    <a:pt x="0" y="21906"/>
                    <a:pt x="21906" y="0"/>
                    <a:pt x="48929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332" cy="771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06926" y="4604739"/>
            <a:ext cx="8592489" cy="4779572"/>
          </a:xfrm>
          <a:custGeom>
            <a:avLst/>
            <a:gdLst/>
            <a:ahLst/>
            <a:cxnLst/>
            <a:rect l="l" t="t" r="r" b="b"/>
            <a:pathLst>
              <a:path w="8592489" h="4779572">
                <a:moveTo>
                  <a:pt x="0" y="0"/>
                </a:moveTo>
                <a:lnTo>
                  <a:pt x="8592490" y="0"/>
                </a:lnTo>
                <a:lnTo>
                  <a:pt x="8592490" y="4779572"/>
                </a:lnTo>
                <a:lnTo>
                  <a:pt x="0" y="477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7" name="TextBox 7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34021" y="496734"/>
            <a:ext cx="13619958" cy="266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НАБЛЮДЕНИЕ ЗА ЖИЗНЬЮ БОГОМОЛА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3400" y="5449756"/>
            <a:ext cx="7951543" cy="4123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В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домашних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условиях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у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меня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прожил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1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год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  <a:endParaRPr lang="ru-RU" sz="4000" b="1" dirty="0">
              <a:solidFill>
                <a:srgbClr val="232323"/>
              </a:solidFill>
              <a:latin typeface="Montserrat Classic Bold"/>
            </a:endParaRPr>
          </a:p>
          <a:p>
            <a:pPr algn="ctr"/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algn="ctr"/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В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природе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продолжительность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жизни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4-5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месяцев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</a:t>
            </a: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62844" y="3223457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4021" y="3914394"/>
            <a:ext cx="4752579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307"/>
              </a:lnSpc>
              <a:spcBef>
                <a:spcPts val="7730"/>
              </a:spcBef>
            </a:pPr>
            <a:r>
              <a:rPr lang="en-US" sz="9543" spc="773" dirty="0">
                <a:solidFill>
                  <a:srgbClr val="FF0000"/>
                </a:solidFill>
                <a:latin typeface="Targo"/>
              </a:rPr>
              <a:t>ИГОРЕК</a:t>
            </a:r>
          </a:p>
        </p:txBody>
      </p:sp>
      <p:sp>
        <p:nvSpPr>
          <p:cNvPr id="13" name="Freeform 13"/>
          <p:cNvSpPr/>
          <p:nvPr/>
        </p:nvSpPr>
        <p:spPr>
          <a:xfrm rot="11747718" flipH="1" flipV="1">
            <a:off x="7317378" y="4570091"/>
            <a:ext cx="3061978" cy="1000639"/>
          </a:xfrm>
          <a:custGeom>
            <a:avLst/>
            <a:gdLst/>
            <a:ahLst/>
            <a:cxnLst/>
            <a:rect l="l" t="t" r="r" b="b"/>
            <a:pathLst>
              <a:path w="2798989" h="1000639">
                <a:moveTo>
                  <a:pt x="0" y="1000639"/>
                </a:moveTo>
                <a:lnTo>
                  <a:pt x="2798989" y="1000639"/>
                </a:lnTo>
                <a:lnTo>
                  <a:pt x="2798989" y="0"/>
                </a:lnTo>
                <a:lnTo>
                  <a:pt x="0" y="0"/>
                </a:lnTo>
                <a:lnTo>
                  <a:pt x="0" y="100063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2265" y="4152900"/>
            <a:ext cx="10826303" cy="4811094"/>
            <a:chOff x="0" y="0"/>
            <a:chExt cx="2851372" cy="1592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1372" cy="1592179"/>
            </a:xfrm>
            <a:custGeom>
              <a:avLst/>
              <a:gdLst/>
              <a:ahLst/>
              <a:cxnLst/>
              <a:rect l="l" t="t" r="r" b="b"/>
              <a:pathLst>
                <a:path w="2851372" h="1592179">
                  <a:moveTo>
                    <a:pt x="36470" y="0"/>
                  </a:moveTo>
                  <a:lnTo>
                    <a:pt x="2814902" y="0"/>
                  </a:lnTo>
                  <a:cubicBezTo>
                    <a:pt x="2824574" y="0"/>
                    <a:pt x="2833851" y="3842"/>
                    <a:pt x="2840690" y="10682"/>
                  </a:cubicBezTo>
                  <a:cubicBezTo>
                    <a:pt x="2847530" y="17521"/>
                    <a:pt x="2851372" y="26798"/>
                    <a:pt x="2851372" y="36470"/>
                  </a:cubicBezTo>
                  <a:lnTo>
                    <a:pt x="2851372" y="1555709"/>
                  </a:lnTo>
                  <a:cubicBezTo>
                    <a:pt x="2851372" y="1565381"/>
                    <a:pt x="2847530" y="1574658"/>
                    <a:pt x="2840690" y="1581497"/>
                  </a:cubicBezTo>
                  <a:cubicBezTo>
                    <a:pt x="2833851" y="1588337"/>
                    <a:pt x="2824574" y="1592179"/>
                    <a:pt x="2814902" y="1592179"/>
                  </a:cubicBezTo>
                  <a:lnTo>
                    <a:pt x="36470" y="1592179"/>
                  </a:lnTo>
                  <a:cubicBezTo>
                    <a:pt x="26798" y="1592179"/>
                    <a:pt x="17521" y="1588337"/>
                    <a:pt x="10682" y="1581497"/>
                  </a:cubicBezTo>
                  <a:cubicBezTo>
                    <a:pt x="3842" y="1574658"/>
                    <a:pt x="0" y="1565381"/>
                    <a:pt x="0" y="1555709"/>
                  </a:cubicBezTo>
                  <a:lnTo>
                    <a:pt x="0" y="36470"/>
                  </a:lnTo>
                  <a:cubicBezTo>
                    <a:pt x="0" y="26798"/>
                    <a:pt x="3842" y="17521"/>
                    <a:pt x="10682" y="10682"/>
                  </a:cubicBezTo>
                  <a:cubicBezTo>
                    <a:pt x="17521" y="3842"/>
                    <a:pt x="26798" y="0"/>
                    <a:pt x="36470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51372" cy="1630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34753" y="4533900"/>
            <a:ext cx="6578758" cy="4430094"/>
          </a:xfrm>
          <a:custGeom>
            <a:avLst/>
            <a:gdLst/>
            <a:ahLst/>
            <a:cxnLst/>
            <a:rect l="l" t="t" r="r" b="b"/>
            <a:pathLst>
              <a:path w="6578758" h="3237982">
                <a:moveTo>
                  <a:pt x="0" y="0"/>
                </a:moveTo>
                <a:lnTo>
                  <a:pt x="6578758" y="0"/>
                </a:lnTo>
                <a:lnTo>
                  <a:pt x="6578758" y="3237982"/>
                </a:lnTo>
                <a:lnTo>
                  <a:pt x="0" y="3237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7" name="TextBox 7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44102" y="731048"/>
            <a:ext cx="15599797" cy="494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 dirty="0" err="1">
                <a:solidFill>
                  <a:srgbClr val="163349"/>
                </a:solidFill>
                <a:latin typeface="Targo"/>
              </a:rPr>
              <a:t>Рекомендации</a:t>
            </a:r>
            <a:r>
              <a:rPr lang="en-US" sz="9543" spc="773" dirty="0">
                <a:solidFill>
                  <a:srgbClr val="163349"/>
                </a:solidFill>
                <a:latin typeface="Targo"/>
              </a:rPr>
              <a:t> </a:t>
            </a:r>
            <a:r>
              <a:rPr lang="en-US" sz="9543" spc="773" dirty="0" err="1">
                <a:solidFill>
                  <a:srgbClr val="163349"/>
                </a:solidFill>
                <a:latin typeface="Targo"/>
              </a:rPr>
              <a:t>по</a:t>
            </a:r>
            <a:r>
              <a:rPr lang="en-US" sz="9543" spc="773" dirty="0">
                <a:solidFill>
                  <a:srgbClr val="163349"/>
                </a:solidFill>
                <a:latin typeface="Targo"/>
              </a:rPr>
              <a:t> </a:t>
            </a:r>
            <a:r>
              <a:rPr lang="en-US" sz="9543" spc="773" dirty="0" err="1">
                <a:solidFill>
                  <a:srgbClr val="163349"/>
                </a:solidFill>
                <a:latin typeface="Targo"/>
              </a:rPr>
              <a:t>содержанию</a:t>
            </a:r>
            <a:r>
              <a:rPr lang="en-US" sz="9543" spc="773" dirty="0">
                <a:solidFill>
                  <a:srgbClr val="163349"/>
                </a:solidFill>
                <a:latin typeface="Targo"/>
              </a:rPr>
              <a:t> </a:t>
            </a:r>
            <a:r>
              <a:rPr lang="en-US" sz="9543" spc="773" dirty="0" err="1">
                <a:solidFill>
                  <a:srgbClr val="163349"/>
                </a:solidFill>
                <a:latin typeface="Targo"/>
              </a:rPr>
              <a:t>богомолов</a:t>
            </a:r>
            <a:endParaRPr lang="en-US" sz="9543" spc="773" dirty="0">
              <a:solidFill>
                <a:srgbClr val="163349"/>
              </a:solidFill>
              <a:latin typeface="Targo"/>
            </a:endParaRPr>
          </a:p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endParaRPr lang="en-US" sz="9543" spc="773" dirty="0">
              <a:solidFill>
                <a:srgbClr val="163349"/>
              </a:solidFill>
              <a:latin typeface="Targ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4662726"/>
            <a:ext cx="10029510" cy="3841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indent="-280669">
              <a:lnSpc>
                <a:spcPts val="3769"/>
              </a:lnSpc>
              <a:buFont typeface="Arial"/>
              <a:buChar char="•"/>
            </a:pP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   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Жилище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для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богомола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нужно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выбирать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,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основываясь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на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его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размеры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.</a:t>
            </a:r>
          </a:p>
          <a:p>
            <a:pPr marL="561339" lvl="1" indent="-280669">
              <a:lnSpc>
                <a:spcPts val="3769"/>
              </a:lnSpc>
              <a:buFont typeface="Arial"/>
              <a:buChar char="•"/>
            </a:pP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    В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контейнере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нужно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создать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подходящую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среду</a:t>
            </a:r>
            <a:r>
              <a:rPr lang="en-US" sz="3200" b="1">
                <a:solidFill>
                  <a:srgbClr val="232323"/>
                </a:solidFill>
                <a:latin typeface="Montserrat Classic"/>
              </a:rPr>
              <a:t>.  </a:t>
            </a:r>
            <a:endParaRPr lang="en-US" sz="3200" b="1" dirty="0">
              <a:solidFill>
                <a:srgbClr val="232323"/>
              </a:solidFill>
              <a:latin typeface="Montserrat Classic"/>
            </a:endParaRPr>
          </a:p>
          <a:p>
            <a:pPr marL="561339" lvl="1" indent="-280669">
              <a:lnSpc>
                <a:spcPts val="3769"/>
              </a:lnSpc>
              <a:buFont typeface="Arial"/>
              <a:buChar char="•"/>
            </a:pP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   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Кормить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богомола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в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раннем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возрасте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нужно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мелкими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насекомыми</a:t>
            </a:r>
            <a:r>
              <a:rPr lang="ru-RU" sz="3200" b="1" dirty="0">
                <a:solidFill>
                  <a:srgbClr val="232323"/>
                </a:solidFill>
                <a:latin typeface="Montserrat Classic"/>
              </a:rPr>
              <a:t>.</a:t>
            </a:r>
            <a:endParaRPr lang="en-US" sz="3200" b="1" dirty="0">
              <a:solidFill>
                <a:srgbClr val="232323"/>
              </a:solidFill>
              <a:latin typeface="Montserrat Classic"/>
            </a:endParaRPr>
          </a:p>
          <a:p>
            <a:pPr marL="561339" lvl="1" indent="-280669">
              <a:lnSpc>
                <a:spcPts val="3769"/>
              </a:lnSpc>
              <a:buFont typeface="Arial"/>
              <a:buChar char="•"/>
            </a:pP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   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Каждый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день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нужно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поить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богомола</a:t>
            </a:r>
            <a:r>
              <a:rPr lang="ru-RU" sz="3200" b="1" dirty="0">
                <a:solidFill>
                  <a:srgbClr val="232323"/>
                </a:solidFill>
                <a:latin typeface="Montserrat Classic"/>
              </a:rPr>
              <a:t>.</a:t>
            </a:r>
            <a:endParaRPr lang="en-US" sz="3200" b="1" dirty="0">
              <a:solidFill>
                <a:srgbClr val="232323"/>
              </a:solidFill>
              <a:latin typeface="Montserrat Classic"/>
            </a:endParaRP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62844" y="3223457"/>
            <a:ext cx="10562311" cy="75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2"/>
              </a:lnSpc>
              <a:spcBef>
                <a:spcPts val="4246"/>
              </a:spcBef>
            </a:pPr>
            <a:r>
              <a:rPr lang="en-US" sz="5444" u="none" strike="noStrike" spc="440">
                <a:solidFill>
                  <a:srgbClr val="413728"/>
                </a:solidFill>
                <a:latin typeface="Targo"/>
              </a:rPr>
              <a:t>В ДОМАШНИХ УСЛОВИЯ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3038570"/>
            <a:ext cx="8534400" cy="7057930"/>
            <a:chOff x="0" y="0"/>
            <a:chExt cx="2125332" cy="11005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332" cy="1100508"/>
            </a:xfrm>
            <a:custGeom>
              <a:avLst/>
              <a:gdLst/>
              <a:ahLst/>
              <a:cxnLst/>
              <a:rect l="l" t="t" r="r" b="b"/>
              <a:pathLst>
                <a:path w="2125332" h="1100508">
                  <a:moveTo>
                    <a:pt x="48929" y="0"/>
                  </a:moveTo>
                  <a:lnTo>
                    <a:pt x="2076403" y="0"/>
                  </a:lnTo>
                  <a:cubicBezTo>
                    <a:pt x="2089379" y="0"/>
                    <a:pt x="2101825" y="5155"/>
                    <a:pt x="2111001" y="14331"/>
                  </a:cubicBezTo>
                  <a:cubicBezTo>
                    <a:pt x="2120177" y="23507"/>
                    <a:pt x="2125332" y="35952"/>
                    <a:pt x="2125332" y="48929"/>
                  </a:cubicBezTo>
                  <a:lnTo>
                    <a:pt x="2125332" y="1051579"/>
                  </a:lnTo>
                  <a:cubicBezTo>
                    <a:pt x="2125332" y="1078602"/>
                    <a:pt x="2103425" y="1100508"/>
                    <a:pt x="2076403" y="1100508"/>
                  </a:cubicBezTo>
                  <a:lnTo>
                    <a:pt x="48929" y="1100508"/>
                  </a:lnTo>
                  <a:cubicBezTo>
                    <a:pt x="21906" y="1100508"/>
                    <a:pt x="0" y="1078602"/>
                    <a:pt x="0" y="1051579"/>
                  </a:cubicBezTo>
                  <a:lnTo>
                    <a:pt x="0" y="48929"/>
                  </a:lnTo>
                  <a:cubicBezTo>
                    <a:pt x="0" y="21906"/>
                    <a:pt x="21906" y="0"/>
                    <a:pt x="48929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332" cy="1138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42082" y="3038570"/>
            <a:ext cx="7517218" cy="6689010"/>
          </a:xfrm>
          <a:custGeom>
            <a:avLst/>
            <a:gdLst/>
            <a:ahLst/>
            <a:cxnLst/>
            <a:rect l="l" t="t" r="r" b="b"/>
            <a:pathLst>
              <a:path w="7517218" h="6689010">
                <a:moveTo>
                  <a:pt x="0" y="0"/>
                </a:moveTo>
                <a:lnTo>
                  <a:pt x="7517218" y="0"/>
                </a:lnTo>
                <a:lnTo>
                  <a:pt x="7517218" y="6689010"/>
                </a:lnTo>
                <a:lnTo>
                  <a:pt x="0" y="6689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45" r="-518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7" name="TextBox 7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 dirty="0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 dirty="0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34021" y="1254822"/>
            <a:ext cx="13619958" cy="135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>
                <a:solidFill>
                  <a:srgbClr val="163349"/>
                </a:solidFill>
                <a:latin typeface="Targo"/>
              </a:rPr>
              <a:t>ЗАКЛЮЧЕНИЕ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2000" y="3238500"/>
            <a:ext cx="7681258" cy="6554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   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Выдвигаемая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мной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гипотеза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о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возможности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жизни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богомола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в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домашних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условиях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вполне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подтвердилась</a:t>
            </a:r>
            <a:r>
              <a:rPr lang="en-US" sz="3200" b="1" u="sng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  <a:endParaRPr lang="ru-RU" sz="3200" b="1" u="sng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отказывался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от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еды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и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чувствовал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себя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превосходно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отложил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яйца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из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которых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вылупились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личинки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и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даже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стал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немного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ручным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         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44075" y="1829514"/>
            <a:ext cx="8069619" cy="7464617"/>
            <a:chOff x="0" y="0"/>
            <a:chExt cx="2125332" cy="19659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5332" cy="1965990"/>
            </a:xfrm>
            <a:custGeom>
              <a:avLst/>
              <a:gdLst/>
              <a:ahLst/>
              <a:cxnLst/>
              <a:rect l="l" t="t" r="r" b="b"/>
              <a:pathLst>
                <a:path w="2125332" h="1965990">
                  <a:moveTo>
                    <a:pt x="48929" y="0"/>
                  </a:moveTo>
                  <a:lnTo>
                    <a:pt x="2076403" y="0"/>
                  </a:lnTo>
                  <a:cubicBezTo>
                    <a:pt x="2089379" y="0"/>
                    <a:pt x="2101825" y="5155"/>
                    <a:pt x="2111001" y="14331"/>
                  </a:cubicBezTo>
                  <a:cubicBezTo>
                    <a:pt x="2120177" y="23507"/>
                    <a:pt x="2125332" y="35952"/>
                    <a:pt x="2125332" y="48929"/>
                  </a:cubicBezTo>
                  <a:lnTo>
                    <a:pt x="2125332" y="1917061"/>
                  </a:lnTo>
                  <a:cubicBezTo>
                    <a:pt x="2125332" y="1944083"/>
                    <a:pt x="2103425" y="1965990"/>
                    <a:pt x="2076403" y="1965990"/>
                  </a:cubicBezTo>
                  <a:lnTo>
                    <a:pt x="48929" y="1965990"/>
                  </a:lnTo>
                  <a:cubicBezTo>
                    <a:pt x="21906" y="1965990"/>
                    <a:pt x="0" y="1944083"/>
                    <a:pt x="0" y="1917061"/>
                  </a:cubicBezTo>
                  <a:lnTo>
                    <a:pt x="0" y="48929"/>
                  </a:lnTo>
                  <a:cubicBezTo>
                    <a:pt x="0" y="21906"/>
                    <a:pt x="21906" y="0"/>
                    <a:pt x="48929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25332" cy="2004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277171" y="4386388"/>
            <a:ext cx="5162724" cy="3911730"/>
          </a:xfrm>
          <a:custGeom>
            <a:avLst/>
            <a:gdLst/>
            <a:ahLst/>
            <a:cxnLst/>
            <a:rect l="l" t="t" r="r" b="b"/>
            <a:pathLst>
              <a:path w="5162724" h="3911730">
                <a:moveTo>
                  <a:pt x="0" y="0"/>
                </a:moveTo>
                <a:lnTo>
                  <a:pt x="5162724" y="0"/>
                </a:lnTo>
                <a:lnTo>
                  <a:pt x="5162724" y="3911730"/>
                </a:lnTo>
                <a:lnTo>
                  <a:pt x="0" y="3911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2" r="-5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8341" y="1884758"/>
            <a:ext cx="3384650" cy="3839766"/>
          </a:xfrm>
          <a:custGeom>
            <a:avLst/>
            <a:gdLst/>
            <a:ahLst/>
            <a:cxnLst/>
            <a:rect l="l" t="t" r="r" b="b"/>
            <a:pathLst>
              <a:path w="3384650" h="3839766">
                <a:moveTo>
                  <a:pt x="0" y="0"/>
                </a:moveTo>
                <a:lnTo>
                  <a:pt x="3384650" y="0"/>
                </a:lnTo>
                <a:lnTo>
                  <a:pt x="3384650" y="3839766"/>
                </a:lnTo>
                <a:lnTo>
                  <a:pt x="0" y="3839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64" b="-87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8341" y="6234795"/>
            <a:ext cx="3384650" cy="3839766"/>
          </a:xfrm>
          <a:custGeom>
            <a:avLst/>
            <a:gdLst/>
            <a:ahLst/>
            <a:cxnLst/>
            <a:rect l="l" t="t" r="r" b="b"/>
            <a:pathLst>
              <a:path w="3384650" h="3839766">
                <a:moveTo>
                  <a:pt x="0" y="0"/>
                </a:moveTo>
                <a:lnTo>
                  <a:pt x="3384650" y="0"/>
                </a:lnTo>
                <a:lnTo>
                  <a:pt x="3384650" y="3839767"/>
                </a:lnTo>
                <a:lnTo>
                  <a:pt x="0" y="3839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3" t="-6378" r="-4973" b="-1770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9" name="TextBox 9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34020" y="508640"/>
            <a:ext cx="13744179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en-US" sz="9543" spc="773" dirty="0">
                <a:solidFill>
                  <a:srgbClr val="163349"/>
                </a:solidFill>
                <a:latin typeface="Targo"/>
              </a:rPr>
              <a:t>ЗАКЛЮЧЕНИЕ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34599" y="1974175"/>
            <a:ext cx="7474027" cy="7739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Насекомые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-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это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самый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многочисленный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класс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из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всего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животного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мира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нашей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планеты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  <a:p>
            <a:pPr>
              <a:lnSpc>
                <a:spcPts val="3769"/>
              </a:lnSpc>
            </a:pPr>
            <a:endParaRPr lang="en-US" sz="32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>
              <a:lnSpc>
                <a:spcPts val="3769"/>
              </a:lnSpc>
            </a:pP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    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В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моём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исследовательском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проекте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хотел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познакомить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всех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удивительным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миром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насекомых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примере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богомола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старался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показать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насколько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насекомые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милые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интересные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  <a:p>
            <a:pPr>
              <a:lnSpc>
                <a:spcPts val="3769"/>
              </a:lnSpc>
            </a:pPr>
            <a:endParaRPr lang="en-US" sz="32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>
              <a:lnSpc>
                <a:spcPts val="3769"/>
              </a:lnSpc>
            </a:pP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   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продолжаю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наблюдать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за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жизнью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насекомых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Сейчас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у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меня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живут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муравьи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мадагаскарские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тараканы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другие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животные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80B7884C-5C9F-F88C-1DB4-D4AF11AFBBD7}"/>
              </a:ext>
            </a:extLst>
          </p:cNvPr>
          <p:cNvSpPr/>
          <p:nvPr/>
        </p:nvSpPr>
        <p:spPr>
          <a:xfrm>
            <a:off x="86412" y="96807"/>
            <a:ext cx="8770161" cy="10281507"/>
          </a:xfrm>
          <a:custGeom>
            <a:avLst/>
            <a:gdLst/>
            <a:ahLst/>
            <a:cxnLst/>
            <a:rect l="l" t="t" r="r" b="b"/>
            <a:pathLst>
              <a:path w="8770161" h="10281507">
                <a:moveTo>
                  <a:pt x="0" y="0"/>
                </a:moveTo>
                <a:lnTo>
                  <a:pt x="8770161" y="0"/>
                </a:lnTo>
                <a:lnTo>
                  <a:pt x="8770161" y="10281507"/>
                </a:lnTo>
                <a:lnTo>
                  <a:pt x="0" y="1028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6291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98D66297-0DE0-00B2-526E-7521F0C637FA}"/>
              </a:ext>
            </a:extLst>
          </p:cNvPr>
          <p:cNvSpPr/>
          <p:nvPr/>
        </p:nvSpPr>
        <p:spPr>
          <a:xfrm>
            <a:off x="12725400" y="5753099"/>
            <a:ext cx="5549153" cy="4513729"/>
          </a:xfrm>
          <a:custGeom>
            <a:avLst/>
            <a:gdLst/>
            <a:ahLst/>
            <a:cxnLst/>
            <a:rect l="l" t="t" r="r" b="b"/>
            <a:pathLst>
              <a:path w="6144145" h="4807794">
                <a:moveTo>
                  <a:pt x="0" y="0"/>
                </a:moveTo>
                <a:lnTo>
                  <a:pt x="6144145" y="0"/>
                </a:lnTo>
                <a:lnTo>
                  <a:pt x="6144145" y="4807794"/>
                </a:lnTo>
                <a:lnTo>
                  <a:pt x="0" y="4807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57F5F02-7205-56F2-76AB-4E168985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599" y="1714500"/>
            <a:ext cx="13092953" cy="451372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ts val="10307"/>
              </a:lnSpc>
              <a:spcBef>
                <a:spcPts val="7730"/>
              </a:spcBef>
            </a:pPr>
            <a:r>
              <a:rPr lang="ru-RU" sz="9600" b="1" spc="773" dirty="0">
                <a:solidFill>
                  <a:srgbClr val="163349"/>
                </a:solidFill>
                <a:latin typeface="Targo"/>
              </a:rPr>
              <a:t>СПАСИБО ЗА ВНИМАНИЕ!</a:t>
            </a:r>
            <a:endParaRPr lang="en-US" sz="9600" b="1" spc="773" dirty="0">
              <a:solidFill>
                <a:srgbClr val="163349"/>
              </a:solidFill>
              <a:latin typeface="Targo"/>
            </a:endParaRPr>
          </a:p>
        </p:txBody>
      </p:sp>
    </p:spTree>
    <p:extLst>
      <p:ext uri="{BB962C8B-B14F-4D97-AF65-F5344CB8AC3E}">
        <p14:creationId xmlns:p14="http://schemas.microsoft.com/office/powerpoint/2010/main" val="2505591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77001" y="387990"/>
            <a:ext cx="11475364" cy="9689062"/>
            <a:chOff x="0" y="0"/>
            <a:chExt cx="2945421" cy="2418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5421" cy="2418503"/>
            </a:xfrm>
            <a:custGeom>
              <a:avLst/>
              <a:gdLst/>
              <a:ahLst/>
              <a:cxnLst/>
              <a:rect l="l" t="t" r="r" b="b"/>
              <a:pathLst>
                <a:path w="2945421" h="2418503">
                  <a:moveTo>
                    <a:pt x="35306" y="0"/>
                  </a:moveTo>
                  <a:lnTo>
                    <a:pt x="2910115" y="0"/>
                  </a:lnTo>
                  <a:cubicBezTo>
                    <a:pt x="2919479" y="0"/>
                    <a:pt x="2928459" y="3720"/>
                    <a:pt x="2935080" y="10341"/>
                  </a:cubicBezTo>
                  <a:cubicBezTo>
                    <a:pt x="2941701" y="16962"/>
                    <a:pt x="2945421" y="25942"/>
                    <a:pt x="2945421" y="35306"/>
                  </a:cubicBezTo>
                  <a:lnTo>
                    <a:pt x="2945421" y="2383197"/>
                  </a:lnTo>
                  <a:cubicBezTo>
                    <a:pt x="2945421" y="2392561"/>
                    <a:pt x="2941701" y="2401541"/>
                    <a:pt x="2935080" y="2408162"/>
                  </a:cubicBezTo>
                  <a:cubicBezTo>
                    <a:pt x="2928459" y="2414783"/>
                    <a:pt x="2919479" y="2418503"/>
                    <a:pt x="2910115" y="2418503"/>
                  </a:cubicBezTo>
                  <a:lnTo>
                    <a:pt x="35306" y="2418503"/>
                  </a:lnTo>
                  <a:cubicBezTo>
                    <a:pt x="25942" y="2418503"/>
                    <a:pt x="16962" y="2414783"/>
                    <a:pt x="10341" y="2408162"/>
                  </a:cubicBezTo>
                  <a:cubicBezTo>
                    <a:pt x="3720" y="2401541"/>
                    <a:pt x="0" y="2392561"/>
                    <a:pt x="0" y="2383197"/>
                  </a:cubicBezTo>
                  <a:lnTo>
                    <a:pt x="0" y="35306"/>
                  </a:lnTo>
                  <a:cubicBezTo>
                    <a:pt x="0" y="25942"/>
                    <a:pt x="3720" y="16962"/>
                    <a:pt x="10341" y="10341"/>
                  </a:cubicBezTo>
                  <a:cubicBezTo>
                    <a:pt x="16962" y="3720"/>
                    <a:pt x="25942" y="0"/>
                    <a:pt x="35306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45421" cy="2456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141796"/>
            <a:ext cx="7067605" cy="8003408"/>
          </a:xfrm>
          <a:custGeom>
            <a:avLst/>
            <a:gdLst/>
            <a:ahLst/>
            <a:cxnLst/>
            <a:rect l="l" t="t" r="r" b="b"/>
            <a:pathLst>
              <a:path w="7067605" h="8003408">
                <a:moveTo>
                  <a:pt x="0" y="0"/>
                </a:moveTo>
                <a:lnTo>
                  <a:pt x="7067605" y="0"/>
                </a:lnTo>
                <a:lnTo>
                  <a:pt x="7067605" y="8003408"/>
                </a:lnTo>
                <a:lnTo>
                  <a:pt x="0" y="8003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934201" y="688739"/>
            <a:ext cx="10543480" cy="9841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 Bold"/>
              </a:rPr>
              <a:t> 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Объектом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моего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исследования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 Bold"/>
              </a:rPr>
              <a:t>является</a:t>
            </a:r>
            <a:r>
              <a:rPr lang="en-US" sz="3200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 Bold"/>
              </a:rPr>
              <a:t>богомол</a:t>
            </a:r>
            <a:r>
              <a:rPr lang="en-US" sz="3200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 Bold"/>
              </a:rPr>
              <a:t>обыкновенный</a:t>
            </a:r>
            <a:r>
              <a:rPr lang="en-US" sz="3200" dirty="0">
                <a:solidFill>
                  <a:srgbClr val="232323"/>
                </a:solidFill>
                <a:latin typeface="Montserrat Classic Bold"/>
              </a:rPr>
              <a:t>.</a:t>
            </a: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 Bold"/>
            </a:endParaRPr>
          </a:p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 Bold"/>
              </a:rPr>
              <a:t> 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Предмет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исследования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:</a:t>
            </a:r>
            <a:r>
              <a:rPr lang="en-US" sz="40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условия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,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при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которых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возможно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разведение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богомолов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в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домашних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условиях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.</a:t>
            </a: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Цель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работы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: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наблюдение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за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богомолом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.</a:t>
            </a: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Задачи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исследовательской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работы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:</a:t>
            </a:r>
          </a:p>
          <a:p>
            <a:pPr marL="561339" lvl="1" indent="-280669">
              <a:lnSpc>
                <a:spcPts val="3769"/>
              </a:lnSpc>
              <a:buFont typeface="Arial"/>
              <a:buChar char="•"/>
            </a:pP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Изучить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литературу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о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многообразии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,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строении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,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размножении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богомолов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; </a:t>
            </a:r>
          </a:p>
          <a:p>
            <a:pPr marL="561339" lvl="1" indent="-280669">
              <a:lnSpc>
                <a:spcPts val="3769"/>
              </a:lnSpc>
              <a:buFont typeface="Arial"/>
              <a:buChar char="•"/>
            </a:pP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Изучить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литературу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о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создании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условий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для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содержания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богомолов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в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домашних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условиях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;</a:t>
            </a:r>
          </a:p>
          <a:p>
            <a:pPr marL="561339" lvl="1" indent="-280669">
              <a:lnSpc>
                <a:spcPts val="3769"/>
              </a:lnSpc>
              <a:buFont typeface="Arial"/>
              <a:buChar char="•"/>
            </a:pP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Подобрать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оптимальные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условия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для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содержания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богомолов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.</a:t>
            </a:r>
          </a:p>
          <a:p>
            <a:pPr>
              <a:lnSpc>
                <a:spcPts val="3769"/>
              </a:lnSpc>
            </a:pPr>
            <a:endParaRPr lang="en-US" sz="3200" dirty="0">
              <a:solidFill>
                <a:srgbClr val="232323"/>
              </a:solidFill>
              <a:latin typeface="Montserrat Classic"/>
            </a:endParaRPr>
          </a:p>
          <a:p>
            <a:pPr>
              <a:lnSpc>
                <a:spcPts val="3769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/>
              </a:rPr>
              <a:t>Гипотеза</a:t>
            </a:r>
            <a:r>
              <a:rPr lang="en-US" sz="4000" b="1" dirty="0">
                <a:solidFill>
                  <a:srgbClr val="232323"/>
                </a:solidFill>
                <a:latin typeface="Montserrat Classic Bold"/>
              </a:rPr>
              <a:t>:</a:t>
            </a:r>
            <a:r>
              <a:rPr lang="en-US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возможна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ли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жизнь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богомола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в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домашних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dirty="0" err="1">
                <a:solidFill>
                  <a:srgbClr val="232323"/>
                </a:solidFill>
                <a:latin typeface="Montserrat Classic"/>
              </a:rPr>
              <a:t>условиях</a:t>
            </a:r>
            <a:r>
              <a:rPr lang="en-US" sz="3200" dirty="0">
                <a:solidFill>
                  <a:srgbClr val="232323"/>
                </a:solidFill>
                <a:latin typeface="Montserrat Classic"/>
              </a:rPr>
              <a:t>.</a:t>
            </a: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35635" y="280834"/>
            <a:ext cx="2885837" cy="968682"/>
            <a:chOff x="0" y="0"/>
            <a:chExt cx="3847783" cy="1291576"/>
          </a:xfrm>
        </p:grpSpPr>
        <p:sp>
          <p:nvSpPr>
            <p:cNvPr id="8" name="TextBox 8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434" y="497785"/>
            <a:ext cx="9105900" cy="4619625"/>
            <a:chOff x="0" y="0"/>
            <a:chExt cx="2532775" cy="2129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2775" cy="2129061"/>
            </a:xfrm>
            <a:custGeom>
              <a:avLst/>
              <a:gdLst/>
              <a:ahLst/>
              <a:cxnLst/>
              <a:rect l="l" t="t" r="r" b="b"/>
              <a:pathLst>
                <a:path w="2532775" h="2129061">
                  <a:moveTo>
                    <a:pt x="41058" y="0"/>
                  </a:moveTo>
                  <a:lnTo>
                    <a:pt x="2491717" y="0"/>
                  </a:lnTo>
                  <a:cubicBezTo>
                    <a:pt x="2502606" y="0"/>
                    <a:pt x="2513049" y="4326"/>
                    <a:pt x="2520749" y="12026"/>
                  </a:cubicBezTo>
                  <a:cubicBezTo>
                    <a:pt x="2528449" y="19725"/>
                    <a:pt x="2532775" y="30169"/>
                    <a:pt x="2532775" y="41058"/>
                  </a:cubicBezTo>
                  <a:lnTo>
                    <a:pt x="2532775" y="2088003"/>
                  </a:lnTo>
                  <a:cubicBezTo>
                    <a:pt x="2532775" y="2098892"/>
                    <a:pt x="2528449" y="2109335"/>
                    <a:pt x="2520749" y="2117035"/>
                  </a:cubicBezTo>
                  <a:cubicBezTo>
                    <a:pt x="2513049" y="2124735"/>
                    <a:pt x="2502606" y="2129061"/>
                    <a:pt x="2491717" y="2129061"/>
                  </a:cubicBezTo>
                  <a:lnTo>
                    <a:pt x="41058" y="2129061"/>
                  </a:lnTo>
                  <a:cubicBezTo>
                    <a:pt x="30169" y="2129061"/>
                    <a:pt x="19725" y="2124735"/>
                    <a:pt x="12026" y="2117035"/>
                  </a:cubicBezTo>
                  <a:cubicBezTo>
                    <a:pt x="4326" y="2109335"/>
                    <a:pt x="0" y="2098892"/>
                    <a:pt x="0" y="2088003"/>
                  </a:cubicBezTo>
                  <a:lnTo>
                    <a:pt x="0" y="41058"/>
                  </a:lnTo>
                  <a:cubicBezTo>
                    <a:pt x="0" y="30169"/>
                    <a:pt x="4326" y="19725"/>
                    <a:pt x="12026" y="12026"/>
                  </a:cubicBezTo>
                  <a:cubicBezTo>
                    <a:pt x="19725" y="4326"/>
                    <a:pt x="30169" y="0"/>
                    <a:pt x="41058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2775" cy="21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7006105" cy="10401300"/>
          </a:xfrm>
          <a:custGeom>
            <a:avLst/>
            <a:gdLst/>
            <a:ahLst/>
            <a:cxnLst/>
            <a:rect l="l" t="t" r="r" b="b"/>
            <a:pathLst>
              <a:path w="7006105" h="10287000">
                <a:moveTo>
                  <a:pt x="0" y="0"/>
                </a:moveTo>
                <a:lnTo>
                  <a:pt x="7006105" y="0"/>
                </a:lnTo>
                <a:lnTo>
                  <a:pt x="70061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74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66837" y="4927558"/>
            <a:ext cx="5982232" cy="5473742"/>
          </a:xfrm>
          <a:custGeom>
            <a:avLst/>
            <a:gdLst/>
            <a:ahLst/>
            <a:cxnLst/>
            <a:rect l="l" t="t" r="r" b="b"/>
            <a:pathLst>
              <a:path w="5982232" h="5473742">
                <a:moveTo>
                  <a:pt x="0" y="0"/>
                </a:moveTo>
                <a:lnTo>
                  <a:pt x="5982232" y="0"/>
                </a:lnTo>
                <a:lnTo>
                  <a:pt x="5982232" y="5473742"/>
                </a:lnTo>
                <a:lnTo>
                  <a:pt x="0" y="547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525000" y="1386033"/>
            <a:ext cx="6858000" cy="320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 Bold" panose="020B0604020202020204" charset="0"/>
              </a:rPr>
              <a:t>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Богомолы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–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это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пожалуй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одни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из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самых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интересных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насекомых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642671" y="9060393"/>
            <a:ext cx="2885837" cy="968682"/>
            <a:chOff x="0" y="0"/>
            <a:chExt cx="3847783" cy="1291576"/>
          </a:xfrm>
        </p:grpSpPr>
        <p:sp>
          <p:nvSpPr>
            <p:cNvPr id="9" name="TextBox 9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9400" y="495300"/>
            <a:ext cx="11065974" cy="4648200"/>
            <a:chOff x="0" y="0"/>
            <a:chExt cx="2229075" cy="15738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9076" cy="1573814"/>
            </a:xfrm>
            <a:custGeom>
              <a:avLst/>
              <a:gdLst/>
              <a:ahLst/>
              <a:cxnLst/>
              <a:rect l="l" t="t" r="r" b="b"/>
              <a:pathLst>
                <a:path w="2229076" h="1573814">
                  <a:moveTo>
                    <a:pt x="46652" y="0"/>
                  </a:moveTo>
                  <a:lnTo>
                    <a:pt x="2182424" y="0"/>
                  </a:lnTo>
                  <a:cubicBezTo>
                    <a:pt x="2194797" y="0"/>
                    <a:pt x="2206663" y="4915"/>
                    <a:pt x="2215412" y="13664"/>
                  </a:cubicBezTo>
                  <a:cubicBezTo>
                    <a:pt x="2224161" y="22413"/>
                    <a:pt x="2229076" y="34279"/>
                    <a:pt x="2229076" y="46652"/>
                  </a:cubicBezTo>
                  <a:lnTo>
                    <a:pt x="2229076" y="1527163"/>
                  </a:lnTo>
                  <a:cubicBezTo>
                    <a:pt x="2229076" y="1539536"/>
                    <a:pt x="2224161" y="1551402"/>
                    <a:pt x="2215412" y="1560151"/>
                  </a:cubicBezTo>
                  <a:cubicBezTo>
                    <a:pt x="2206663" y="1568899"/>
                    <a:pt x="2194797" y="1573814"/>
                    <a:pt x="2182424" y="1573814"/>
                  </a:cubicBezTo>
                  <a:lnTo>
                    <a:pt x="46652" y="1573814"/>
                  </a:lnTo>
                  <a:cubicBezTo>
                    <a:pt x="34279" y="1573814"/>
                    <a:pt x="22413" y="1568899"/>
                    <a:pt x="13664" y="1560151"/>
                  </a:cubicBezTo>
                  <a:cubicBezTo>
                    <a:pt x="4915" y="1551402"/>
                    <a:pt x="0" y="1539536"/>
                    <a:pt x="0" y="1527163"/>
                  </a:cubicBezTo>
                  <a:lnTo>
                    <a:pt x="0" y="46652"/>
                  </a:lnTo>
                  <a:cubicBezTo>
                    <a:pt x="0" y="34279"/>
                    <a:pt x="4915" y="22413"/>
                    <a:pt x="13664" y="13664"/>
                  </a:cubicBezTo>
                  <a:cubicBezTo>
                    <a:pt x="22413" y="4915"/>
                    <a:pt x="34279" y="0"/>
                    <a:pt x="46652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29075" cy="1611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47662" y="800100"/>
            <a:ext cx="9692538" cy="329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У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данных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насекомы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х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прекрасно</a:t>
            </a:r>
            <a:endParaRPr lang="ru-RU" sz="4000" b="1" dirty="0">
              <a:solidFill>
                <a:srgbClr val="232323"/>
              </a:solidFill>
              <a:latin typeface="Montserrat Classic Bold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развиты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крылья</a:t>
            </a:r>
            <a:r>
              <a:rPr lang="ru-RU" sz="4000" dirty="0">
                <a:solidFill>
                  <a:srgbClr val="232323"/>
                </a:solidFill>
                <a:latin typeface="Montserrat Classic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имеет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четыре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крыла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</a:t>
            </a:r>
            <a:r>
              <a:rPr lang="ru-RU" sz="4000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4000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>
              <a:lnSpc>
                <a:spcPts val="3769"/>
              </a:lnSpc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839" y="163759"/>
            <a:ext cx="8458199" cy="10103069"/>
          </a:xfrm>
          <a:custGeom>
            <a:avLst/>
            <a:gdLst/>
            <a:ahLst/>
            <a:cxnLst/>
            <a:rect l="l" t="t" r="r" b="b"/>
            <a:pathLst>
              <a:path w="8770161" h="10281507">
                <a:moveTo>
                  <a:pt x="0" y="0"/>
                </a:moveTo>
                <a:lnTo>
                  <a:pt x="8770161" y="0"/>
                </a:lnTo>
                <a:lnTo>
                  <a:pt x="8770161" y="10281507"/>
                </a:lnTo>
                <a:lnTo>
                  <a:pt x="0" y="10281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6291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7" name="Freeform 7"/>
          <p:cNvSpPr/>
          <p:nvPr/>
        </p:nvSpPr>
        <p:spPr>
          <a:xfrm>
            <a:off x="12725400" y="5753099"/>
            <a:ext cx="5549153" cy="4513729"/>
          </a:xfrm>
          <a:custGeom>
            <a:avLst/>
            <a:gdLst/>
            <a:ahLst/>
            <a:cxnLst/>
            <a:rect l="l" t="t" r="r" b="b"/>
            <a:pathLst>
              <a:path w="6144145" h="4807794">
                <a:moveTo>
                  <a:pt x="0" y="0"/>
                </a:moveTo>
                <a:lnTo>
                  <a:pt x="6144145" y="0"/>
                </a:lnTo>
                <a:lnTo>
                  <a:pt x="6144145" y="4807794"/>
                </a:lnTo>
                <a:lnTo>
                  <a:pt x="0" y="4807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261825" y="3656086"/>
            <a:ext cx="2885837" cy="968682"/>
            <a:chOff x="0" y="0"/>
            <a:chExt cx="3847783" cy="1291576"/>
          </a:xfrm>
        </p:grpSpPr>
        <p:sp>
          <p:nvSpPr>
            <p:cNvPr id="9" name="TextBox 9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84696" y="-137248"/>
            <a:ext cx="10103304" cy="10424248"/>
          </a:xfrm>
          <a:custGeom>
            <a:avLst/>
            <a:gdLst/>
            <a:ahLst/>
            <a:cxnLst/>
            <a:rect l="l" t="t" r="r" b="b"/>
            <a:pathLst>
              <a:path w="10103304" h="10424248">
                <a:moveTo>
                  <a:pt x="0" y="0"/>
                </a:moveTo>
                <a:lnTo>
                  <a:pt x="10103304" y="0"/>
                </a:lnTo>
                <a:lnTo>
                  <a:pt x="10103304" y="10424248"/>
                </a:lnTo>
                <a:lnTo>
                  <a:pt x="0" y="10424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06" r="-135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2265" y="2991204"/>
            <a:ext cx="7728735" cy="5733696"/>
            <a:chOff x="0" y="0"/>
            <a:chExt cx="1987171" cy="11337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171" cy="1133720"/>
            </a:xfrm>
            <a:custGeom>
              <a:avLst/>
              <a:gdLst/>
              <a:ahLst/>
              <a:cxnLst/>
              <a:rect l="l" t="t" r="r" b="b"/>
              <a:pathLst>
                <a:path w="1987171" h="1133720">
                  <a:moveTo>
                    <a:pt x="52331" y="0"/>
                  </a:moveTo>
                  <a:lnTo>
                    <a:pt x="1934840" y="0"/>
                  </a:lnTo>
                  <a:cubicBezTo>
                    <a:pt x="1963741" y="0"/>
                    <a:pt x="1987171" y="23429"/>
                    <a:pt x="1987171" y="52331"/>
                  </a:cubicBezTo>
                  <a:lnTo>
                    <a:pt x="1987171" y="1081389"/>
                  </a:lnTo>
                  <a:cubicBezTo>
                    <a:pt x="1987171" y="1110290"/>
                    <a:pt x="1963741" y="1133720"/>
                    <a:pt x="1934840" y="1133720"/>
                  </a:cubicBezTo>
                  <a:lnTo>
                    <a:pt x="52331" y="1133720"/>
                  </a:lnTo>
                  <a:cubicBezTo>
                    <a:pt x="23429" y="1133720"/>
                    <a:pt x="0" y="1110290"/>
                    <a:pt x="0" y="1081389"/>
                  </a:cubicBezTo>
                  <a:lnTo>
                    <a:pt x="0" y="52331"/>
                  </a:lnTo>
                  <a:cubicBezTo>
                    <a:pt x="0" y="23429"/>
                    <a:pt x="23429" y="0"/>
                    <a:pt x="52331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7171" cy="117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2265" y="3238500"/>
            <a:ext cx="7728735" cy="4499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Голова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у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богомола</a:t>
            </a:r>
            <a:endParaRPr lang="ru-RU" sz="4000" b="1" dirty="0">
              <a:solidFill>
                <a:srgbClr val="232323"/>
              </a:solidFill>
              <a:latin typeface="Montserrat Classic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треугольной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формы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.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rgbClr val="232323"/>
                </a:solidFill>
                <a:latin typeface="Montserrat Classic Bold"/>
              </a:rPr>
              <a:t>Он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имеет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хорошо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развитые</a:t>
            </a:r>
            <a:endParaRPr lang="en-US" sz="40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глаза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отличается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отменным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зрением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8" name="TextBox 8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555" y="1491537"/>
            <a:ext cx="8251156" cy="7303926"/>
          </a:xfrm>
          <a:custGeom>
            <a:avLst/>
            <a:gdLst/>
            <a:ahLst/>
            <a:cxnLst/>
            <a:rect l="l" t="t" r="r" b="b"/>
            <a:pathLst>
              <a:path w="8251156" h="7303926">
                <a:moveTo>
                  <a:pt x="0" y="0"/>
                </a:moveTo>
                <a:lnTo>
                  <a:pt x="8251156" y="0"/>
                </a:lnTo>
                <a:lnTo>
                  <a:pt x="8251156" y="7303926"/>
                </a:lnTo>
                <a:lnTo>
                  <a:pt x="0" y="7303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96" b="-4012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991600" y="508640"/>
            <a:ext cx="8377796" cy="4787260"/>
            <a:chOff x="0" y="0"/>
            <a:chExt cx="2266705" cy="16192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66705" cy="1619231"/>
            </a:xfrm>
            <a:custGeom>
              <a:avLst/>
              <a:gdLst/>
              <a:ahLst/>
              <a:cxnLst/>
              <a:rect l="l" t="t" r="r" b="b"/>
              <a:pathLst>
                <a:path w="2266705" h="1619231">
                  <a:moveTo>
                    <a:pt x="45877" y="0"/>
                  </a:moveTo>
                  <a:lnTo>
                    <a:pt x="2220828" y="0"/>
                  </a:lnTo>
                  <a:cubicBezTo>
                    <a:pt x="2246165" y="0"/>
                    <a:pt x="2266705" y="20540"/>
                    <a:pt x="2266705" y="45877"/>
                  </a:cubicBezTo>
                  <a:lnTo>
                    <a:pt x="2266705" y="1573353"/>
                  </a:lnTo>
                  <a:cubicBezTo>
                    <a:pt x="2266705" y="1598691"/>
                    <a:pt x="2246165" y="1619231"/>
                    <a:pt x="2220828" y="1619231"/>
                  </a:cubicBezTo>
                  <a:lnTo>
                    <a:pt x="45877" y="1619231"/>
                  </a:lnTo>
                  <a:cubicBezTo>
                    <a:pt x="33710" y="1619231"/>
                    <a:pt x="22041" y="1614397"/>
                    <a:pt x="13437" y="1605793"/>
                  </a:cubicBezTo>
                  <a:cubicBezTo>
                    <a:pt x="4833" y="1597190"/>
                    <a:pt x="0" y="1585521"/>
                    <a:pt x="0" y="1573353"/>
                  </a:cubicBezTo>
                  <a:lnTo>
                    <a:pt x="0" y="45877"/>
                  </a:lnTo>
                  <a:cubicBezTo>
                    <a:pt x="0" y="20540"/>
                    <a:pt x="20540" y="0"/>
                    <a:pt x="45877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66705" cy="1657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Freeform 3"/>
          <p:cNvSpPr/>
          <p:nvPr/>
        </p:nvSpPr>
        <p:spPr>
          <a:xfrm rot="333945">
            <a:off x="11356499" y="5114334"/>
            <a:ext cx="7581346" cy="6709491"/>
          </a:xfrm>
          <a:custGeom>
            <a:avLst/>
            <a:gdLst/>
            <a:ahLst/>
            <a:cxnLst/>
            <a:rect l="l" t="t" r="r" b="b"/>
            <a:pathLst>
              <a:path w="7581346" h="6709491">
                <a:moveTo>
                  <a:pt x="0" y="0"/>
                </a:moveTo>
                <a:lnTo>
                  <a:pt x="7581345" y="0"/>
                </a:lnTo>
                <a:lnTo>
                  <a:pt x="7581345" y="6709491"/>
                </a:lnTo>
                <a:lnTo>
                  <a:pt x="0" y="67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0" y="925906"/>
            <a:ext cx="7984140" cy="5046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Размножается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обыкновенный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в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самом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конце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лета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откладывает</a:t>
            </a:r>
            <a:r>
              <a:rPr lang="ru-RU" sz="40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яйца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 в 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оот</a:t>
            </a:r>
            <a:r>
              <a:rPr lang="ru-RU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е</a:t>
            </a:r>
            <a:r>
              <a:rPr lang="en-US" sz="4000" b="1" u="none" strike="noStrike" dirty="0" err="1">
                <a:solidFill>
                  <a:srgbClr val="232323"/>
                </a:solidFill>
                <a:latin typeface="Montserrat Classic Bold" panose="020B0604020202020204" charset="0"/>
              </a:rPr>
              <a:t>ках</a:t>
            </a:r>
            <a:r>
              <a:rPr lang="en-US" sz="4000" b="1" u="none" strike="noStrike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  <a:endParaRPr lang="ru-RU" sz="4000" b="1" u="none" strike="noStrike" dirty="0">
              <a:solidFill>
                <a:srgbClr val="232323"/>
              </a:solidFill>
              <a:latin typeface="Montserrat Classic Bold"/>
            </a:endParaRP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endParaRPr lang="en-US" sz="4000" b="1" u="none" strike="noStrike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r>
              <a:rPr lang="en-US" sz="2599" u="none" strike="noStrike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ru-RU" sz="2599" u="none" strike="noStrike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2599" u="none" strike="noStrike" dirty="0">
              <a:solidFill>
                <a:srgbClr val="232323"/>
              </a:solidFill>
              <a:latin typeface="Montserrat Classic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9" name="TextBox 9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1200" y="1731992"/>
            <a:ext cx="10169254" cy="8286413"/>
          </a:xfrm>
          <a:custGeom>
            <a:avLst/>
            <a:gdLst/>
            <a:ahLst/>
            <a:cxnLst/>
            <a:rect l="l" t="t" r="r" b="b"/>
            <a:pathLst>
              <a:path w="10169254" h="8286413">
                <a:moveTo>
                  <a:pt x="0" y="0"/>
                </a:moveTo>
                <a:lnTo>
                  <a:pt x="10169254" y="0"/>
                </a:lnTo>
                <a:lnTo>
                  <a:pt x="10169254" y="8286413"/>
                </a:lnTo>
                <a:lnTo>
                  <a:pt x="0" y="828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6439" y="1866901"/>
            <a:ext cx="8616906" cy="4343400"/>
            <a:chOff x="0" y="0"/>
            <a:chExt cx="2266705" cy="1436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6705" cy="1436458"/>
            </a:xfrm>
            <a:custGeom>
              <a:avLst/>
              <a:gdLst/>
              <a:ahLst/>
              <a:cxnLst/>
              <a:rect l="l" t="t" r="r" b="b"/>
              <a:pathLst>
                <a:path w="2266705" h="1436458">
                  <a:moveTo>
                    <a:pt x="45877" y="0"/>
                  </a:moveTo>
                  <a:lnTo>
                    <a:pt x="2220828" y="0"/>
                  </a:lnTo>
                  <a:cubicBezTo>
                    <a:pt x="2246165" y="0"/>
                    <a:pt x="2266705" y="20540"/>
                    <a:pt x="2266705" y="45877"/>
                  </a:cubicBezTo>
                  <a:lnTo>
                    <a:pt x="2266705" y="1390581"/>
                  </a:lnTo>
                  <a:cubicBezTo>
                    <a:pt x="2266705" y="1415918"/>
                    <a:pt x="2246165" y="1436458"/>
                    <a:pt x="2220828" y="1436458"/>
                  </a:cubicBezTo>
                  <a:lnTo>
                    <a:pt x="45877" y="1436458"/>
                  </a:lnTo>
                  <a:cubicBezTo>
                    <a:pt x="33710" y="1436458"/>
                    <a:pt x="22041" y="1431625"/>
                    <a:pt x="13437" y="1423021"/>
                  </a:cubicBezTo>
                  <a:cubicBezTo>
                    <a:pt x="4833" y="1414417"/>
                    <a:pt x="0" y="1402748"/>
                    <a:pt x="0" y="1390581"/>
                  </a:cubicBezTo>
                  <a:lnTo>
                    <a:pt x="0" y="45877"/>
                  </a:lnTo>
                  <a:cubicBezTo>
                    <a:pt x="0" y="20540"/>
                    <a:pt x="20540" y="0"/>
                    <a:pt x="45877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66705" cy="1474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6439" y="2711939"/>
            <a:ext cx="7984140" cy="2276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Основу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рациона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составляют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насекомые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  <a:r>
              <a:rPr lang="ru-RU" sz="4000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4000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endParaRPr lang="en-US" sz="2599" dirty="0">
              <a:solidFill>
                <a:srgbClr val="232323"/>
              </a:solidFill>
              <a:latin typeface="Montserrat Classic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8" name="TextBox 8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472" y="6265727"/>
            <a:ext cx="8352456" cy="3534976"/>
          </a:xfrm>
          <a:custGeom>
            <a:avLst/>
            <a:gdLst/>
            <a:ahLst/>
            <a:cxnLst/>
            <a:rect l="l" t="t" r="r" b="b"/>
            <a:pathLst>
              <a:path w="8352456" h="3534976">
                <a:moveTo>
                  <a:pt x="0" y="0"/>
                </a:moveTo>
                <a:lnTo>
                  <a:pt x="8352457" y="0"/>
                </a:lnTo>
                <a:lnTo>
                  <a:pt x="8352457" y="3534976"/>
                </a:lnTo>
                <a:lnTo>
                  <a:pt x="0" y="3534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1329" y="2253785"/>
            <a:ext cx="7655471" cy="3168051"/>
            <a:chOff x="0" y="0"/>
            <a:chExt cx="2014815" cy="8343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14815" cy="834384"/>
            </a:xfrm>
            <a:custGeom>
              <a:avLst/>
              <a:gdLst/>
              <a:ahLst/>
              <a:cxnLst/>
              <a:rect l="l" t="t" r="r" b="b"/>
              <a:pathLst>
                <a:path w="2014815" h="834384">
                  <a:moveTo>
                    <a:pt x="51613" y="0"/>
                  </a:moveTo>
                  <a:lnTo>
                    <a:pt x="1963202" y="0"/>
                  </a:lnTo>
                  <a:cubicBezTo>
                    <a:pt x="1976891" y="0"/>
                    <a:pt x="1990019" y="5438"/>
                    <a:pt x="1999698" y="15117"/>
                  </a:cubicBezTo>
                  <a:cubicBezTo>
                    <a:pt x="2009377" y="24796"/>
                    <a:pt x="2014815" y="37924"/>
                    <a:pt x="2014815" y="51613"/>
                  </a:cubicBezTo>
                  <a:lnTo>
                    <a:pt x="2014815" y="782771"/>
                  </a:lnTo>
                  <a:cubicBezTo>
                    <a:pt x="2014815" y="811276"/>
                    <a:pt x="1991707" y="834384"/>
                    <a:pt x="1963202" y="834384"/>
                  </a:cubicBezTo>
                  <a:lnTo>
                    <a:pt x="51613" y="834384"/>
                  </a:lnTo>
                  <a:cubicBezTo>
                    <a:pt x="23108" y="834384"/>
                    <a:pt x="0" y="811276"/>
                    <a:pt x="0" y="782771"/>
                  </a:cubicBezTo>
                  <a:lnTo>
                    <a:pt x="0" y="51613"/>
                  </a:lnTo>
                  <a:cubicBezTo>
                    <a:pt x="0" y="23108"/>
                    <a:pt x="23108" y="0"/>
                    <a:pt x="5161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14815" cy="872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29928" y="2253785"/>
            <a:ext cx="8724672" cy="3168051"/>
            <a:chOff x="0" y="0"/>
            <a:chExt cx="2014815" cy="8343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4815" cy="834384"/>
            </a:xfrm>
            <a:custGeom>
              <a:avLst/>
              <a:gdLst/>
              <a:ahLst/>
              <a:cxnLst/>
              <a:rect l="l" t="t" r="r" b="b"/>
              <a:pathLst>
                <a:path w="2014815" h="834384">
                  <a:moveTo>
                    <a:pt x="51613" y="0"/>
                  </a:moveTo>
                  <a:lnTo>
                    <a:pt x="1963202" y="0"/>
                  </a:lnTo>
                  <a:cubicBezTo>
                    <a:pt x="1976891" y="0"/>
                    <a:pt x="1990019" y="5438"/>
                    <a:pt x="1999698" y="15117"/>
                  </a:cubicBezTo>
                  <a:cubicBezTo>
                    <a:pt x="2009377" y="24796"/>
                    <a:pt x="2014815" y="37924"/>
                    <a:pt x="2014815" y="51613"/>
                  </a:cubicBezTo>
                  <a:lnTo>
                    <a:pt x="2014815" y="782771"/>
                  </a:lnTo>
                  <a:cubicBezTo>
                    <a:pt x="2014815" y="811276"/>
                    <a:pt x="1991707" y="834384"/>
                    <a:pt x="1963202" y="834384"/>
                  </a:cubicBezTo>
                  <a:lnTo>
                    <a:pt x="51613" y="834384"/>
                  </a:lnTo>
                  <a:cubicBezTo>
                    <a:pt x="23108" y="834384"/>
                    <a:pt x="0" y="811276"/>
                    <a:pt x="0" y="782771"/>
                  </a:cubicBezTo>
                  <a:lnTo>
                    <a:pt x="0" y="51613"/>
                  </a:lnTo>
                  <a:cubicBezTo>
                    <a:pt x="0" y="23108"/>
                    <a:pt x="23108" y="0"/>
                    <a:pt x="5161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14815" cy="872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36757" y="3603612"/>
            <a:ext cx="11777603" cy="8229600"/>
          </a:xfrm>
          <a:custGeom>
            <a:avLst/>
            <a:gdLst/>
            <a:ahLst/>
            <a:cxnLst/>
            <a:rect l="l" t="t" r="r" b="b"/>
            <a:pathLst>
              <a:path w="11777603" h="8229600">
                <a:moveTo>
                  <a:pt x="0" y="0"/>
                </a:moveTo>
                <a:lnTo>
                  <a:pt x="11777603" y="0"/>
                </a:lnTo>
                <a:lnTo>
                  <a:pt x="11777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743200" y="950069"/>
            <a:ext cx="13210778" cy="862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26"/>
              </a:lnSpc>
              <a:spcBef>
                <a:spcPts val="4294"/>
              </a:spcBef>
            </a:pPr>
            <a:r>
              <a:rPr lang="en-US" sz="9543" spc="773" dirty="0">
                <a:solidFill>
                  <a:srgbClr val="163349"/>
                </a:solidFill>
                <a:latin typeface="Targo"/>
              </a:rPr>
              <a:t>ИНТЕРЕСНЫЕ ФАКТЫ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0241" y="2819519"/>
            <a:ext cx="6356860" cy="15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     </a:t>
            </a:r>
            <a:r>
              <a:rPr lang="en-US" sz="4000" dirty="0">
                <a:solidFill>
                  <a:srgbClr val="232323"/>
                </a:solidFill>
                <a:latin typeface="Montserrat Classic Bold"/>
              </a:rPr>
              <a:t>1.</a:t>
            </a:r>
            <a:r>
              <a:rPr lang="en-US" sz="4000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ru-RU" sz="3200" b="1" dirty="0">
                <a:solidFill>
                  <a:srgbClr val="232323"/>
                </a:solidFill>
                <a:latin typeface="Montserrat Classic"/>
              </a:rPr>
              <a:t>П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осле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"/>
              </a:rPr>
              <a:t>спаривания</a:t>
            </a:r>
            <a:r>
              <a:rPr lang="en-US" sz="3200" b="1" dirty="0">
                <a:solidFill>
                  <a:srgbClr val="232323"/>
                </a:solidFill>
                <a:latin typeface="Montserrat Classic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/>
              </a:rPr>
              <a:t>самка</a:t>
            </a:r>
            <a:r>
              <a:rPr lang="en-US" sz="32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/>
              </a:rPr>
              <a:t>богомола</a:t>
            </a:r>
            <a:r>
              <a:rPr lang="en-US" sz="32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/>
              </a:rPr>
              <a:t>съедает</a:t>
            </a:r>
            <a:r>
              <a:rPr lang="en-US" sz="32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/>
              </a:rPr>
              <a:t>голову</a:t>
            </a:r>
            <a:r>
              <a:rPr lang="en-US" sz="3200" b="1" dirty="0">
                <a:solidFill>
                  <a:srgbClr val="232323"/>
                </a:solidFill>
                <a:latin typeface="Montserrat Classic Bold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/>
              </a:rPr>
              <a:t>самца</a:t>
            </a:r>
            <a:r>
              <a:rPr lang="en-US" sz="3200" b="1" dirty="0">
                <a:solidFill>
                  <a:srgbClr val="232323"/>
                </a:solidFill>
                <a:latin typeface="Montserrat Classic Bold"/>
              </a:rPr>
              <a:t>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15712" y="2131248"/>
            <a:ext cx="8234089" cy="3045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</a:t>
            </a:r>
            <a:r>
              <a:rPr lang="en-US" sz="2599" dirty="0">
                <a:solidFill>
                  <a:srgbClr val="232323"/>
                </a:solidFill>
                <a:latin typeface="Montserrat Classic Bold"/>
              </a:rPr>
              <a:t>     </a:t>
            </a:r>
            <a:r>
              <a:rPr lang="en-US" sz="4000" dirty="0">
                <a:solidFill>
                  <a:srgbClr val="232323"/>
                </a:solidFill>
                <a:latin typeface="Montserrat Classic Bold"/>
              </a:rPr>
              <a:t>2.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У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них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прекрасное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зрение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     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Богомолы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обладают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u="sng" dirty="0" err="1">
                <a:solidFill>
                  <a:srgbClr val="232323"/>
                </a:solidFill>
                <a:latin typeface="Montserrat Classic Bold" panose="020B0604020202020204" charset="0"/>
              </a:rPr>
              <a:t>стереозрением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endParaRPr lang="ru-RU" sz="3200" b="1" dirty="0">
              <a:solidFill>
                <a:srgbClr val="232323"/>
              </a:solidFill>
              <a:latin typeface="Montserrat Classic Bold" panose="020B060402020202020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    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и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благодаря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расположению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глаз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они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ru-RU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   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также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имеют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широкое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поле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32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зрения</a:t>
            </a:r>
            <a:r>
              <a:rPr lang="en-US" sz="32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8" y="2397484"/>
            <a:ext cx="7650001" cy="3168051"/>
            <a:chOff x="0" y="0"/>
            <a:chExt cx="2014815" cy="834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4815" cy="834384"/>
            </a:xfrm>
            <a:custGeom>
              <a:avLst/>
              <a:gdLst/>
              <a:ahLst/>
              <a:cxnLst/>
              <a:rect l="l" t="t" r="r" b="b"/>
              <a:pathLst>
                <a:path w="2014815" h="834384">
                  <a:moveTo>
                    <a:pt x="51613" y="0"/>
                  </a:moveTo>
                  <a:lnTo>
                    <a:pt x="1963202" y="0"/>
                  </a:lnTo>
                  <a:cubicBezTo>
                    <a:pt x="1976891" y="0"/>
                    <a:pt x="1990019" y="5438"/>
                    <a:pt x="1999698" y="15117"/>
                  </a:cubicBezTo>
                  <a:cubicBezTo>
                    <a:pt x="2009377" y="24796"/>
                    <a:pt x="2014815" y="37924"/>
                    <a:pt x="2014815" y="51613"/>
                  </a:cubicBezTo>
                  <a:lnTo>
                    <a:pt x="2014815" y="782771"/>
                  </a:lnTo>
                  <a:cubicBezTo>
                    <a:pt x="2014815" y="811276"/>
                    <a:pt x="1991707" y="834384"/>
                    <a:pt x="1963202" y="834384"/>
                  </a:cubicBezTo>
                  <a:lnTo>
                    <a:pt x="51613" y="834384"/>
                  </a:lnTo>
                  <a:cubicBezTo>
                    <a:pt x="23108" y="834384"/>
                    <a:pt x="0" y="811276"/>
                    <a:pt x="0" y="782771"/>
                  </a:cubicBezTo>
                  <a:lnTo>
                    <a:pt x="0" y="51613"/>
                  </a:lnTo>
                  <a:cubicBezTo>
                    <a:pt x="0" y="23108"/>
                    <a:pt x="23108" y="0"/>
                    <a:pt x="5161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14815" cy="872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75142" y="2396170"/>
            <a:ext cx="7650001" cy="3168051"/>
            <a:chOff x="0" y="0"/>
            <a:chExt cx="2014815" cy="834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4815" cy="834384"/>
            </a:xfrm>
            <a:custGeom>
              <a:avLst/>
              <a:gdLst/>
              <a:ahLst/>
              <a:cxnLst/>
              <a:rect l="l" t="t" r="r" b="b"/>
              <a:pathLst>
                <a:path w="2014815" h="834384">
                  <a:moveTo>
                    <a:pt x="51613" y="0"/>
                  </a:moveTo>
                  <a:lnTo>
                    <a:pt x="1963202" y="0"/>
                  </a:lnTo>
                  <a:cubicBezTo>
                    <a:pt x="1976891" y="0"/>
                    <a:pt x="1990019" y="5438"/>
                    <a:pt x="1999698" y="15117"/>
                  </a:cubicBezTo>
                  <a:cubicBezTo>
                    <a:pt x="2009377" y="24796"/>
                    <a:pt x="2014815" y="37924"/>
                    <a:pt x="2014815" y="51613"/>
                  </a:cubicBezTo>
                  <a:lnTo>
                    <a:pt x="2014815" y="782771"/>
                  </a:lnTo>
                  <a:cubicBezTo>
                    <a:pt x="2014815" y="811276"/>
                    <a:pt x="1991707" y="834384"/>
                    <a:pt x="1963202" y="834384"/>
                  </a:cubicBezTo>
                  <a:lnTo>
                    <a:pt x="51613" y="834384"/>
                  </a:lnTo>
                  <a:cubicBezTo>
                    <a:pt x="23108" y="834384"/>
                    <a:pt x="0" y="811276"/>
                    <a:pt x="0" y="782771"/>
                  </a:cubicBezTo>
                  <a:lnTo>
                    <a:pt x="0" y="51613"/>
                  </a:lnTo>
                  <a:cubicBezTo>
                    <a:pt x="0" y="23108"/>
                    <a:pt x="23108" y="0"/>
                    <a:pt x="5161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14815" cy="872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14568" y="5564221"/>
            <a:ext cx="6914786" cy="4309894"/>
          </a:xfrm>
          <a:custGeom>
            <a:avLst/>
            <a:gdLst/>
            <a:ahLst/>
            <a:cxnLst/>
            <a:rect l="l" t="t" r="r" b="b"/>
            <a:pathLst>
              <a:path w="6914786" h="4309894">
                <a:moveTo>
                  <a:pt x="0" y="0"/>
                </a:moveTo>
                <a:lnTo>
                  <a:pt x="6914785" y="0"/>
                </a:lnTo>
                <a:lnTo>
                  <a:pt x="6914785" y="4309894"/>
                </a:lnTo>
                <a:lnTo>
                  <a:pt x="0" y="43098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7" t="-58222" r="-2908" b="-720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43484" y="5384470"/>
            <a:ext cx="10075258" cy="5481256"/>
          </a:xfrm>
          <a:custGeom>
            <a:avLst/>
            <a:gdLst/>
            <a:ahLst/>
            <a:cxnLst/>
            <a:rect l="l" t="t" r="r" b="b"/>
            <a:pathLst>
              <a:path w="10075258" h="5481256">
                <a:moveTo>
                  <a:pt x="0" y="0"/>
                </a:moveTo>
                <a:lnTo>
                  <a:pt x="10075258" y="0"/>
                </a:lnTo>
                <a:lnTo>
                  <a:pt x="10075258" y="5481256"/>
                </a:lnTo>
                <a:lnTo>
                  <a:pt x="0" y="548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72265" y="401484"/>
            <a:ext cx="2885837" cy="968682"/>
            <a:chOff x="0" y="0"/>
            <a:chExt cx="3847783" cy="129157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42875"/>
              <a:ext cx="3660453" cy="84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СОДЕРЖАНИЕ</a:t>
              </a:r>
            </a:p>
            <a:p>
              <a:pPr marL="0" lvl="0" indent="0">
                <a:lnSpc>
                  <a:spcPts val="1564"/>
                </a:lnSpc>
                <a:spcBef>
                  <a:spcPts val="1173"/>
                </a:spcBef>
              </a:pPr>
              <a:r>
                <a:rPr lang="en-US" sz="2607" spc="211">
                  <a:solidFill>
                    <a:srgbClr val="163349"/>
                  </a:solidFill>
                  <a:latin typeface="Targo"/>
                </a:rPr>
                <a:t>БОГОМОЛА  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00557"/>
              <a:ext cx="3847783" cy="29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547"/>
                </a:lnSpc>
                <a:spcBef>
                  <a:spcPts val="1160"/>
                </a:spcBef>
              </a:pPr>
              <a:r>
                <a:rPr lang="en-US" sz="1487" u="none" strike="noStrike" spc="120">
                  <a:solidFill>
                    <a:srgbClr val="413728"/>
                  </a:solidFill>
                  <a:latin typeface="Targo"/>
                </a:rPr>
                <a:t>В ДОМАШНИХ УСЛОВИЯ 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743199" y="1144758"/>
            <a:ext cx="13210779" cy="862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26"/>
              </a:lnSpc>
              <a:spcBef>
                <a:spcPts val="4294"/>
              </a:spcBef>
            </a:pPr>
            <a:r>
              <a:rPr lang="en-US" sz="9543" spc="773" dirty="0">
                <a:solidFill>
                  <a:srgbClr val="163349"/>
                </a:solidFill>
                <a:latin typeface="Targo"/>
              </a:rPr>
              <a:t>ИНТЕРЕСНЫЕ ФАКТЫ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3951" y="2964180"/>
            <a:ext cx="6837143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232323"/>
                </a:solidFill>
                <a:latin typeface="Montserrat Classic Bold" panose="020B0604020202020204" charset="0"/>
              </a:rPr>
              <a:t>       3.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Богомолы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мастера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маскировки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  <a:p>
            <a:pPr marL="0" lvl="0" indent="0" algn="l">
              <a:lnSpc>
                <a:spcPts val="3769"/>
              </a:lnSpc>
              <a:spcBef>
                <a:spcPct val="0"/>
              </a:spcBef>
            </a:pPr>
            <a:r>
              <a:rPr lang="en-US" sz="4000" dirty="0">
                <a:solidFill>
                  <a:srgbClr val="232323"/>
                </a:solidFill>
                <a:latin typeface="Montserrat Classic Bold" panose="020B0604020202020204" charset="0"/>
              </a:rPr>
              <a:t>       </a:t>
            </a:r>
            <a:r>
              <a:rPr lang="ru-RU" sz="4000" dirty="0">
                <a:solidFill>
                  <a:srgbClr val="232323"/>
                </a:solidFill>
                <a:latin typeface="Montserrat Classic"/>
              </a:rPr>
              <a:t> </a:t>
            </a:r>
            <a:endParaRPr lang="en-US" sz="4000" dirty="0">
              <a:solidFill>
                <a:srgbClr val="232323"/>
              </a:solidFill>
              <a:latin typeface="Montserrat Classic Bold" panose="020B060402020202020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58400" y="2643163"/>
            <a:ext cx="6855808" cy="2652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2599" dirty="0">
                <a:solidFill>
                  <a:srgbClr val="232323"/>
                </a:solidFill>
                <a:latin typeface="Montserrat Classic"/>
              </a:rPr>
              <a:t>  </a:t>
            </a:r>
            <a:r>
              <a:rPr lang="en-US" sz="2599" dirty="0">
                <a:solidFill>
                  <a:srgbClr val="232323"/>
                </a:solidFill>
                <a:latin typeface="Montserrat Classic Bold"/>
              </a:rPr>
              <a:t>     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4.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Богомол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единственное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насекомое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,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которое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может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заглянуть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себе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за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 </a:t>
            </a:r>
            <a:r>
              <a:rPr lang="en-US" sz="4000" b="1" dirty="0" err="1">
                <a:solidFill>
                  <a:srgbClr val="232323"/>
                </a:solidFill>
                <a:latin typeface="Montserrat Classic Bold" panose="020B0604020202020204" charset="0"/>
              </a:rPr>
              <a:t>спину</a:t>
            </a:r>
            <a:r>
              <a:rPr lang="en-US" sz="4000" b="1" dirty="0">
                <a:solidFill>
                  <a:srgbClr val="232323"/>
                </a:solidFill>
                <a:latin typeface="Montserrat Classic Bold" panose="020B0604020202020204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599</Words>
  <Application>Microsoft Office PowerPoint</Application>
  <PresentationFormat>Произвольный</PresentationFormat>
  <Paragraphs>150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Montserrat Classic Bold</vt:lpstr>
      <vt:lpstr>Calibri</vt:lpstr>
      <vt:lpstr>Arial</vt:lpstr>
      <vt:lpstr>Targo</vt:lpstr>
      <vt:lpstr>Montserrat Classic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Бого</dc:title>
  <dc:creator>Ольга</dc:creator>
  <cp:lastModifiedBy>Ольга Владимировна Кондашова</cp:lastModifiedBy>
  <cp:revision>4</cp:revision>
  <dcterms:created xsi:type="dcterms:W3CDTF">2006-08-16T00:00:00Z</dcterms:created>
  <dcterms:modified xsi:type="dcterms:W3CDTF">2023-12-02T13:06:50Z</dcterms:modified>
  <dc:identifier>DAF1pCh29eU</dc:identifier>
</cp:coreProperties>
</file>