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howGuides="1">
      <p:cViewPr varScale="1">
        <p:scale>
          <a:sx n="70" d="100"/>
          <a:sy n="70" d="100"/>
        </p:scale>
        <p:origin x="835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дрей Никифоров" userId="f39ad00a3365af6d" providerId="LiveId" clId="{5EA01296-115B-47B1-B341-44F5A8360B5B}"/>
    <pc:docChg chg="undo custSel addSld delSld modSld">
      <pc:chgData name="Андрей Никифоров" userId="f39ad00a3365af6d" providerId="LiveId" clId="{5EA01296-115B-47B1-B341-44F5A8360B5B}" dt="2024-02-02T22:19:35.048" v="2571" actId="20577"/>
      <pc:docMkLst>
        <pc:docMk/>
      </pc:docMkLst>
      <pc:sldChg chg="addSp modSp mod">
        <pc:chgData name="Андрей Никифоров" userId="f39ad00a3365af6d" providerId="LiveId" clId="{5EA01296-115B-47B1-B341-44F5A8360B5B}" dt="2024-02-02T20:23:27.419" v="2098" actId="255"/>
        <pc:sldMkLst>
          <pc:docMk/>
          <pc:sldMk cId="0" sldId="257"/>
        </pc:sldMkLst>
        <pc:spChg chg="add mod">
          <ac:chgData name="Андрей Никифоров" userId="f39ad00a3365af6d" providerId="LiveId" clId="{5EA01296-115B-47B1-B341-44F5A8360B5B}" dt="2024-02-02T20:23:27.419" v="2098" actId="255"/>
          <ac:spMkLst>
            <pc:docMk/>
            <pc:sldMk cId="0" sldId="257"/>
            <ac:spMk id="2" creationId="{716BA5AA-AA28-4CC0-8E3D-6D1106C2B486}"/>
          </ac:spMkLst>
        </pc:spChg>
        <pc:spChg chg="mod">
          <ac:chgData name="Андрей Никифоров" userId="f39ad00a3365af6d" providerId="LiveId" clId="{5EA01296-115B-47B1-B341-44F5A8360B5B}" dt="2024-01-31T15:18:33.790" v="0" actId="20577"/>
          <ac:spMkLst>
            <pc:docMk/>
            <pc:sldMk cId="0" sldId="257"/>
            <ac:spMk id="199" creationId="{00000000-0000-0000-0000-000000000000}"/>
          </ac:spMkLst>
        </pc:spChg>
      </pc:sldChg>
      <pc:sldChg chg="modSp mod">
        <pc:chgData name="Андрей Никифоров" userId="f39ad00a3365af6d" providerId="LiveId" clId="{5EA01296-115B-47B1-B341-44F5A8360B5B}" dt="2024-02-02T21:03:16.851" v="2239" actId="113"/>
        <pc:sldMkLst>
          <pc:docMk/>
          <pc:sldMk cId="0" sldId="258"/>
        </pc:sldMkLst>
        <pc:spChg chg="mod">
          <ac:chgData name="Андрей Никифоров" userId="f39ad00a3365af6d" providerId="LiveId" clId="{5EA01296-115B-47B1-B341-44F5A8360B5B}" dt="2024-02-02T21:03:16.851" v="2239" actId="113"/>
          <ac:spMkLst>
            <pc:docMk/>
            <pc:sldMk cId="0" sldId="258"/>
            <ac:spMk id="206" creationId="{00000000-0000-0000-0000-000000000000}"/>
          </ac:spMkLst>
        </pc:spChg>
      </pc:sldChg>
      <pc:sldChg chg="modSp mod">
        <pc:chgData name="Андрей Никифоров" userId="f39ad00a3365af6d" providerId="LiveId" clId="{5EA01296-115B-47B1-B341-44F5A8360B5B}" dt="2024-02-02T20:22:49.675" v="2097" actId="113"/>
        <pc:sldMkLst>
          <pc:docMk/>
          <pc:sldMk cId="0" sldId="259"/>
        </pc:sldMkLst>
        <pc:spChg chg="mod">
          <ac:chgData name="Андрей Никифоров" userId="f39ad00a3365af6d" providerId="LiveId" clId="{5EA01296-115B-47B1-B341-44F5A8360B5B}" dt="2024-02-02T20:22:49.675" v="2097" actId="113"/>
          <ac:spMkLst>
            <pc:docMk/>
            <pc:sldMk cId="0" sldId="259"/>
            <ac:spMk id="213" creationId="{00000000-0000-0000-0000-000000000000}"/>
          </ac:spMkLst>
        </pc:spChg>
      </pc:sldChg>
      <pc:sldChg chg="addSp modSp mod">
        <pc:chgData name="Андрей Никифоров" userId="f39ad00a3365af6d" providerId="LiveId" clId="{5EA01296-115B-47B1-B341-44F5A8360B5B}" dt="2024-02-02T20:22:17.128" v="2089" actId="255"/>
        <pc:sldMkLst>
          <pc:docMk/>
          <pc:sldMk cId="0" sldId="260"/>
        </pc:sldMkLst>
        <pc:spChg chg="add mod">
          <ac:chgData name="Андрей Никифоров" userId="f39ad00a3365af6d" providerId="LiveId" clId="{5EA01296-115B-47B1-B341-44F5A8360B5B}" dt="2024-02-02T20:22:08.683" v="2088" actId="255"/>
          <ac:spMkLst>
            <pc:docMk/>
            <pc:sldMk cId="0" sldId="260"/>
            <ac:spMk id="2" creationId="{BDB3709E-9546-46CF-9C0B-52E590185AD3}"/>
          </ac:spMkLst>
        </pc:spChg>
        <pc:spChg chg="mod">
          <ac:chgData name="Андрей Никифоров" userId="f39ad00a3365af6d" providerId="LiveId" clId="{5EA01296-115B-47B1-B341-44F5A8360B5B}" dt="2024-02-01T22:35:34.637" v="1504" actId="1076"/>
          <ac:spMkLst>
            <pc:docMk/>
            <pc:sldMk cId="0" sldId="260"/>
            <ac:spMk id="219" creationId="{00000000-0000-0000-0000-000000000000}"/>
          </ac:spMkLst>
        </pc:spChg>
        <pc:spChg chg="mod">
          <ac:chgData name="Андрей Никифоров" userId="f39ad00a3365af6d" providerId="LiveId" clId="{5EA01296-115B-47B1-B341-44F5A8360B5B}" dt="2024-02-02T20:22:17.128" v="2089" actId="255"/>
          <ac:spMkLst>
            <pc:docMk/>
            <pc:sldMk cId="0" sldId="260"/>
            <ac:spMk id="220" creationId="{00000000-0000-0000-0000-000000000000}"/>
          </ac:spMkLst>
        </pc:spChg>
        <pc:picChg chg="add mod">
          <ac:chgData name="Андрей Никифоров" userId="f39ad00a3365af6d" providerId="LiveId" clId="{5EA01296-115B-47B1-B341-44F5A8360B5B}" dt="2024-02-01T16:02:35.225" v="1140" actId="1076"/>
          <ac:picMkLst>
            <pc:docMk/>
            <pc:sldMk cId="0" sldId="260"/>
            <ac:picMk id="8" creationId="{D46971A8-162B-4F68-9F06-C69FBBC06554}"/>
          </ac:picMkLst>
        </pc:picChg>
        <pc:picChg chg="mod">
          <ac:chgData name="Андрей Никифоров" userId="f39ad00a3365af6d" providerId="LiveId" clId="{5EA01296-115B-47B1-B341-44F5A8360B5B}" dt="2024-02-01T15:43:06.818" v="1121" actId="1076"/>
          <ac:picMkLst>
            <pc:docMk/>
            <pc:sldMk cId="0" sldId="260"/>
            <ac:picMk id="215" creationId="{00000000-0000-0000-0000-000000000000}"/>
          </ac:picMkLst>
        </pc:picChg>
      </pc:sldChg>
      <pc:sldChg chg="addSp delSp modSp mod">
        <pc:chgData name="Андрей Никифоров" userId="f39ad00a3365af6d" providerId="LiveId" clId="{5EA01296-115B-47B1-B341-44F5A8360B5B}" dt="2024-02-02T22:10:47.302" v="2449" actId="2711"/>
        <pc:sldMkLst>
          <pc:docMk/>
          <pc:sldMk cId="0" sldId="261"/>
        </pc:sldMkLst>
        <pc:spChg chg="add del mod">
          <ac:chgData name="Андрей Никифоров" userId="f39ad00a3365af6d" providerId="LiveId" clId="{5EA01296-115B-47B1-B341-44F5A8360B5B}" dt="2024-02-02T22:06:45.858" v="2430"/>
          <ac:spMkLst>
            <pc:docMk/>
            <pc:sldMk cId="0" sldId="261"/>
            <ac:spMk id="3" creationId="{816C6CA1-9474-435E-B92D-2E0A11661445}"/>
          </ac:spMkLst>
        </pc:spChg>
        <pc:spChg chg="add del mod">
          <ac:chgData name="Андрей Никифоров" userId="f39ad00a3365af6d" providerId="LiveId" clId="{5EA01296-115B-47B1-B341-44F5A8360B5B}" dt="2024-02-02T22:06:21.912" v="2421" actId="478"/>
          <ac:spMkLst>
            <pc:docMk/>
            <pc:sldMk cId="0" sldId="261"/>
            <ac:spMk id="12" creationId="{9FE77923-7C61-4B8D-AFC2-66AE6375C443}"/>
          </ac:spMkLst>
        </pc:spChg>
        <pc:spChg chg="add mod">
          <ac:chgData name="Андрей Никифоров" userId="f39ad00a3365af6d" providerId="LiveId" clId="{5EA01296-115B-47B1-B341-44F5A8360B5B}" dt="2024-02-02T22:10:47.302" v="2449" actId="2711"/>
          <ac:spMkLst>
            <pc:docMk/>
            <pc:sldMk cId="0" sldId="261"/>
            <ac:spMk id="14" creationId="{3C6A9208-69E4-4145-B2EE-7AC235132D70}"/>
          </ac:spMkLst>
        </pc:spChg>
        <pc:spChg chg="mod">
          <ac:chgData name="Андрей Никифоров" userId="f39ad00a3365af6d" providerId="LiveId" clId="{5EA01296-115B-47B1-B341-44F5A8360B5B}" dt="2024-02-02T22:06:50.808" v="2432" actId="1076"/>
          <ac:spMkLst>
            <pc:docMk/>
            <pc:sldMk cId="0" sldId="261"/>
            <ac:spMk id="227" creationId="{00000000-0000-0000-0000-000000000000}"/>
          </ac:spMkLst>
        </pc:spChg>
        <pc:graphicFrameChg chg="add mod modGraphic">
          <ac:chgData name="Андрей Никифоров" userId="f39ad00a3365af6d" providerId="LiveId" clId="{5EA01296-115B-47B1-B341-44F5A8360B5B}" dt="2024-02-02T22:07:15.388" v="2442" actId="1076"/>
          <ac:graphicFrameMkLst>
            <pc:docMk/>
            <pc:sldMk cId="0" sldId="261"/>
            <ac:graphicFrameMk id="2" creationId="{208E123D-5960-4535-A9A2-2AEC90253C37}"/>
          </ac:graphicFrameMkLst>
        </pc:graphicFrameChg>
        <pc:picChg chg="add del mod">
          <ac:chgData name="Андрей Никифоров" userId="f39ad00a3365af6d" providerId="LiveId" clId="{5EA01296-115B-47B1-B341-44F5A8360B5B}" dt="2024-02-02T22:06:40.007" v="2422" actId="478"/>
          <ac:picMkLst>
            <pc:docMk/>
            <pc:sldMk cId="0" sldId="261"/>
            <ac:picMk id="9" creationId="{02225A4F-2B91-4C7F-A2C9-917BCF80323D}"/>
          </ac:picMkLst>
        </pc:picChg>
      </pc:sldChg>
      <pc:sldChg chg="modSp mod">
        <pc:chgData name="Андрей Никифоров" userId="f39ad00a3365af6d" providerId="LiveId" clId="{5EA01296-115B-47B1-B341-44F5A8360B5B}" dt="2024-02-01T22:59:43" v="1726" actId="20577"/>
        <pc:sldMkLst>
          <pc:docMk/>
          <pc:sldMk cId="0" sldId="262"/>
        </pc:sldMkLst>
        <pc:spChg chg="mod">
          <ac:chgData name="Андрей Никифоров" userId="f39ad00a3365af6d" providerId="LiveId" clId="{5EA01296-115B-47B1-B341-44F5A8360B5B}" dt="2024-02-01T22:59:43" v="1726" actId="20577"/>
          <ac:spMkLst>
            <pc:docMk/>
            <pc:sldMk cId="0" sldId="262"/>
            <ac:spMk id="234" creationId="{00000000-0000-0000-0000-000000000000}"/>
          </ac:spMkLst>
        </pc:spChg>
      </pc:sldChg>
      <pc:sldChg chg="modSp mod">
        <pc:chgData name="Андрей Никифоров" userId="f39ad00a3365af6d" providerId="LiveId" clId="{5EA01296-115B-47B1-B341-44F5A8360B5B}" dt="2024-02-02T22:19:35.048" v="2571" actId="20577"/>
        <pc:sldMkLst>
          <pc:docMk/>
          <pc:sldMk cId="0" sldId="263"/>
        </pc:sldMkLst>
        <pc:spChg chg="mod">
          <ac:chgData name="Андрей Никифоров" userId="f39ad00a3365af6d" providerId="LiveId" clId="{5EA01296-115B-47B1-B341-44F5A8360B5B}" dt="2024-02-02T22:19:35.048" v="2571" actId="20577"/>
          <ac:spMkLst>
            <pc:docMk/>
            <pc:sldMk cId="0" sldId="263"/>
            <ac:spMk id="241" creationId="{00000000-0000-0000-0000-000000000000}"/>
          </ac:spMkLst>
        </pc:spChg>
      </pc:sldChg>
      <pc:sldChg chg="addSp delSp modSp add mod">
        <pc:chgData name="Андрей Никифоров" userId="f39ad00a3365af6d" providerId="LiveId" clId="{5EA01296-115B-47B1-B341-44F5A8360B5B}" dt="2024-02-02T20:21:58.335" v="2087" actId="1076"/>
        <pc:sldMkLst>
          <pc:docMk/>
          <pc:sldMk cId="995018856" sldId="264"/>
        </pc:sldMkLst>
        <pc:spChg chg="add del mod">
          <ac:chgData name="Андрей Никифоров" userId="f39ad00a3365af6d" providerId="LiveId" clId="{5EA01296-115B-47B1-B341-44F5A8360B5B}" dt="2024-02-02T16:56:57.303" v="1931" actId="478"/>
          <ac:spMkLst>
            <pc:docMk/>
            <pc:sldMk cId="995018856" sldId="264"/>
            <ac:spMk id="3" creationId="{12935B04-B8A0-462A-AE46-5652B4FE59A2}"/>
          </ac:spMkLst>
        </pc:spChg>
        <pc:spChg chg="add mod">
          <ac:chgData name="Андрей Никифоров" userId="f39ad00a3365af6d" providerId="LiveId" clId="{5EA01296-115B-47B1-B341-44F5A8360B5B}" dt="2024-02-02T20:21:58.335" v="2087" actId="1076"/>
          <ac:spMkLst>
            <pc:docMk/>
            <pc:sldMk cId="995018856" sldId="264"/>
            <ac:spMk id="9" creationId="{5FFDFDFF-BAD5-4823-A8F1-62F74D2DE9AA}"/>
          </ac:spMkLst>
        </pc:spChg>
        <pc:spChg chg="mod">
          <ac:chgData name="Андрей Никифоров" userId="f39ad00a3365af6d" providerId="LiveId" clId="{5EA01296-115B-47B1-B341-44F5A8360B5B}" dt="2024-02-01T16:31:43.526" v="1146" actId="20577"/>
          <ac:spMkLst>
            <pc:docMk/>
            <pc:sldMk cId="995018856" sldId="264"/>
            <ac:spMk id="220" creationId="{00000000-0000-0000-0000-000000000000}"/>
          </ac:spMkLst>
        </pc:spChg>
        <pc:picChg chg="del">
          <ac:chgData name="Андрей Никифоров" userId="f39ad00a3365af6d" providerId="LiveId" clId="{5EA01296-115B-47B1-B341-44F5A8360B5B}" dt="2024-02-01T16:31:46.233" v="1147" actId="478"/>
          <ac:picMkLst>
            <pc:docMk/>
            <pc:sldMk cId="995018856" sldId="264"/>
            <ac:picMk id="8" creationId="{D46971A8-162B-4F68-9F06-C69FBBC06554}"/>
          </ac:picMkLst>
        </pc:picChg>
      </pc:sldChg>
      <pc:sldChg chg="new del">
        <pc:chgData name="Андрей Никифоров" userId="f39ad00a3365af6d" providerId="LiveId" clId="{5EA01296-115B-47B1-B341-44F5A8360B5B}" dt="2024-02-01T16:31:34.139" v="1144" actId="680"/>
        <pc:sldMkLst>
          <pc:docMk/>
          <pc:sldMk cId="3099784182" sldId="264"/>
        </pc:sldMkLst>
      </pc:sldChg>
      <pc:sldChg chg="addSp delSp modSp add mod">
        <pc:chgData name="Андрей Никифоров" userId="f39ad00a3365af6d" providerId="LiveId" clId="{5EA01296-115B-47B1-B341-44F5A8360B5B}" dt="2024-02-02T22:07:04.057" v="2441" actId="20577"/>
        <pc:sldMkLst>
          <pc:docMk/>
          <pc:sldMk cId="3672805903" sldId="265"/>
        </pc:sldMkLst>
        <pc:spChg chg="mod">
          <ac:chgData name="Андрей Никифоров" userId="f39ad00a3365af6d" providerId="LiveId" clId="{5EA01296-115B-47B1-B341-44F5A8360B5B}" dt="2024-02-02T19:01:41" v="1963" actId="20577"/>
          <ac:spMkLst>
            <pc:docMk/>
            <pc:sldMk cId="3672805903" sldId="265"/>
            <ac:spMk id="9" creationId="{5FFDFDFF-BAD5-4823-A8F1-62F74D2DE9AA}"/>
          </ac:spMkLst>
        </pc:spChg>
        <pc:spChg chg="add mod topLvl">
          <ac:chgData name="Андрей Никифоров" userId="f39ad00a3365af6d" providerId="LiveId" clId="{5EA01296-115B-47B1-B341-44F5A8360B5B}" dt="2024-02-02T22:07:04.057" v="2441" actId="20577"/>
          <ac:spMkLst>
            <pc:docMk/>
            <pc:sldMk cId="3672805903" sldId="265"/>
            <ac:spMk id="10" creationId="{DBBD8672-4703-48F4-BABE-71F69C2C5317}"/>
          </ac:spMkLst>
        </pc:spChg>
        <pc:spChg chg="add del mod topLvl">
          <ac:chgData name="Андрей Никифоров" userId="f39ad00a3365af6d" providerId="LiveId" clId="{5EA01296-115B-47B1-B341-44F5A8360B5B}" dt="2024-02-02T20:21:15.016" v="2081" actId="478"/>
          <ac:spMkLst>
            <pc:docMk/>
            <pc:sldMk cId="3672805903" sldId="265"/>
            <ac:spMk id="12" creationId="{8B1DED8F-1707-47E3-A222-7D0B4AAF7590}"/>
          </ac:spMkLst>
        </pc:spChg>
        <pc:spChg chg="add mod">
          <ac:chgData name="Андрей Никифоров" userId="f39ad00a3365af6d" providerId="LiveId" clId="{5EA01296-115B-47B1-B341-44F5A8360B5B}" dt="2024-02-02T21:21:46.643" v="2391" actId="1076"/>
          <ac:spMkLst>
            <pc:docMk/>
            <pc:sldMk cId="3672805903" sldId="265"/>
            <ac:spMk id="16" creationId="{D536B8A0-2767-432F-B8F8-0E1D46A1AAB9}"/>
          </ac:spMkLst>
        </pc:spChg>
        <pc:grpChg chg="add del mod">
          <ac:chgData name="Андрей Никифоров" userId="f39ad00a3365af6d" providerId="LiveId" clId="{5EA01296-115B-47B1-B341-44F5A8360B5B}" dt="2024-02-02T20:21:15.016" v="2081" actId="478"/>
          <ac:grpSpMkLst>
            <pc:docMk/>
            <pc:sldMk cId="3672805903" sldId="265"/>
            <ac:grpSpMk id="4" creationId="{B1F82A1C-5230-4D61-BED5-0A4F7EE053A8}"/>
          </ac:grpSpMkLst>
        </pc:grpChg>
        <pc:picChg chg="add mod">
          <ac:chgData name="Андрей Никифоров" userId="f39ad00a3365af6d" providerId="LiveId" clId="{5EA01296-115B-47B1-B341-44F5A8360B5B}" dt="2024-02-02T21:21:11.077" v="2386" actId="1076"/>
          <ac:picMkLst>
            <pc:docMk/>
            <pc:sldMk cId="3672805903" sldId="265"/>
            <ac:picMk id="14" creationId="{ACCA38FD-721B-405A-A379-6BCA68F2C713}"/>
          </ac:picMkLst>
        </pc:picChg>
        <pc:picChg chg="mod">
          <ac:chgData name="Андрей Никифоров" userId="f39ad00a3365af6d" providerId="LiveId" clId="{5EA01296-115B-47B1-B341-44F5A8360B5B}" dt="2024-02-02T20:05:38.189" v="1966" actId="1076"/>
          <ac:picMkLst>
            <pc:docMk/>
            <pc:sldMk cId="3672805903" sldId="265"/>
            <ac:picMk id="21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7963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AD82-16CE-49E5-9497-897D0F7346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5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AD82-16CE-49E5-9497-897D0F7346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AD82-16CE-49E5-9497-897D0F7346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4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207746" y="3204238"/>
            <a:ext cx="135642" cy="130484"/>
          </a:xfrm>
          <a:prstGeom prst="rect">
            <a:avLst/>
          </a:prstGeom>
        </p:spPr>
        <p:txBody>
          <a:bodyPr lIns="22849" tIns="22849" rIns="22849" bIns="22849">
            <a:spAutoFit/>
          </a:bodyPr>
          <a:lstStyle>
            <a:lvl1pPr>
              <a:defRPr sz="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62330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AD82-16CE-49E5-9497-897D0F7346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3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AD82-16CE-49E5-9497-897D0F7346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22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AD82-16CE-49E5-9497-897D0F7346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3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AD82-16CE-49E5-9497-897D0F7346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70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AD82-16CE-49E5-9497-897D0F7346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7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AD82-16CE-49E5-9497-897D0F7346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6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AD82-16CE-49E5-9497-897D0F7346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150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AD82-16CE-49E5-9497-897D0F7346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29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FAD82-16CE-49E5-9497-897D0F73463D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7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96;p23"/>
          <p:cNvSpPr txBox="1"/>
          <p:nvPr/>
        </p:nvSpPr>
        <p:spPr>
          <a:xfrm>
            <a:off x="764281" y="1600199"/>
            <a:ext cx="7258322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4000" b="1">
                <a:solidFill>
                  <a:srgbClr val="FFFFFF"/>
                </a:solidFill>
                <a:latin typeface="DaxlinePro-Bold"/>
                <a:ea typeface="DaxlinePro-Bold"/>
                <a:cs typeface="DaxlinePro-Bold"/>
                <a:sym typeface="DaxlinePro-Bold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</a:rPr>
              <a:t>Оценка загрязнённости окружающей среды района Ясенево города Москва по снежному покрову</a:t>
            </a:r>
            <a:endParaRPr sz="2800" dirty="0">
              <a:solidFill>
                <a:schemeClr val="tx1"/>
              </a:solidFill>
            </a:endParaRPr>
          </a:p>
        </p:txBody>
      </p:sp>
      <p:pic>
        <p:nvPicPr>
          <p:cNvPr id="3076" name="Picture 4" descr="D:\Pictures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832" y="124969"/>
            <a:ext cx="1782233" cy="8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27;p34"/>
          <p:cNvSpPr txBox="1"/>
          <p:nvPr/>
        </p:nvSpPr>
        <p:spPr>
          <a:xfrm>
            <a:off x="464383" y="491902"/>
            <a:ext cx="9072500" cy="64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60000"/>
              </a:lnSpc>
              <a:defRPr sz="3000" b="1">
                <a:solidFill>
                  <a:srgbClr val="1C3445"/>
                </a:solidFill>
                <a:latin typeface="DaxlinePro-Bold"/>
                <a:ea typeface="DaxlinePro-Bold"/>
                <a:cs typeface="DaxlinePro-Bold"/>
                <a:sym typeface="DaxlinePro-Bold"/>
              </a:defRPr>
            </a:lvl1pPr>
          </a:lstStyle>
          <a:p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дальнейшего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41" name="Google Shape;367;p44"/>
          <p:cNvSpPr txBox="1"/>
          <p:nvPr/>
        </p:nvSpPr>
        <p:spPr>
          <a:xfrm>
            <a:off x="289932" y="1354082"/>
            <a:ext cx="8307387" cy="275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49" tIns="22849" rIns="22849" bIns="22849">
            <a:spAutoFit/>
          </a:bodyPr>
          <a:lstStyle/>
          <a:p>
            <a:pPr marL="342900" lvl="1" indent="-342900" algn="just">
              <a:lnSpc>
                <a:spcPct val="150000"/>
              </a:lnSpc>
              <a:buAutoNum type="arabicParenR"/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Дальнейший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данных позволит оценить динамику количества атмосферных выбросов в воздушном пространстве города Москва, а также развития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транспортного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сектора, промышленности и внедрения НДТ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just">
              <a:lnSpc>
                <a:spcPct val="150000"/>
              </a:lnSpc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algn="just">
              <a:lnSpc>
                <a:spcPct val="150000"/>
              </a:lnSpc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Исследование влияния талой воды из загрязнённого снега на всхожесть, рост и развитие семян различных растений.</a:t>
            </a:r>
          </a:p>
          <a:p>
            <a:pPr lvl="1" algn="just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endParaRPr lang="ru-RU" sz="1600" dirty="0"/>
          </a:p>
          <a:p>
            <a:pPr lvl="1" algn="just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sz="1600" dirty="0" smtClean="0"/>
              <a:t> </a:t>
            </a:r>
            <a:endParaRPr sz="1600" dirty="0"/>
          </a:p>
        </p:txBody>
      </p:sp>
      <p:pic>
        <p:nvPicPr>
          <p:cNvPr id="8" name="Picture 5" descr="D:\Pictures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8" y="0"/>
            <a:ext cx="1447272" cy="7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227;p34"/>
          <p:cNvSpPr txBox="1"/>
          <p:nvPr/>
        </p:nvSpPr>
        <p:spPr>
          <a:xfrm>
            <a:off x="961605" y="330463"/>
            <a:ext cx="9072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60000"/>
              </a:lnSpc>
              <a:defRPr sz="3000" b="1">
                <a:solidFill>
                  <a:srgbClr val="1C3445"/>
                </a:solidFill>
                <a:latin typeface="DaxlinePro-Bold"/>
                <a:ea typeface="DaxlinePro-Bold"/>
                <a:cs typeface="DaxlinePro-Bold"/>
                <a:sym typeface="DaxlinePro-Bold"/>
              </a:defRPr>
            </a:lvl1pPr>
          </a:lstStyle>
          <a:p>
            <a:r>
              <a:t>Актуальность </a:t>
            </a:r>
          </a:p>
        </p:txBody>
      </p:sp>
      <p:sp>
        <p:nvSpPr>
          <p:cNvPr id="199" name="Google Shape;367;p44"/>
          <p:cNvSpPr txBox="1"/>
          <p:nvPr/>
        </p:nvSpPr>
        <p:spPr>
          <a:xfrm>
            <a:off x="576419" y="1354082"/>
            <a:ext cx="7991163" cy="35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49" tIns="22849" rIns="22849" bIns="22849">
            <a:spAutoFit/>
          </a:bodyPr>
          <a:lstStyle/>
          <a:p>
            <a:pPr lvl="1">
              <a:defRPr sz="2000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6BA5AA-AA28-4CC0-8E3D-6D1106C2B486}"/>
              </a:ext>
            </a:extLst>
          </p:cNvPr>
          <p:cNvSpPr txBox="1"/>
          <p:nvPr/>
        </p:nvSpPr>
        <p:spPr>
          <a:xfrm>
            <a:off x="370078" y="1199008"/>
            <a:ext cx="7434520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</a:rPr>
              <a:t>П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DaxlinePro-Regular"/>
                <a:sym typeface="Arial"/>
              </a:rPr>
              <a:t>оллюция 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DaxlinePro-Regular"/>
                <a:sym typeface="Arial"/>
              </a:rPr>
              <a:t>снежных масс, </a:t>
            </a:r>
            <a:r>
              <a:rPr kumimoji="0" lang="ru-RU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DaxlinePro-Regular"/>
                <a:sym typeface="Arial"/>
              </a:rPr>
              <a:t>исходящая </a:t>
            </a:r>
            <a:r>
              <a:rPr kumimoji="0" lang="ru-RU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DaxlinePro-Regular"/>
                <a:sym typeface="Arial"/>
              </a:rPr>
              <a:t>из проблем экологичности транспортного сектора и антропогенной нагрузки в целом, загрязнения приземных слоев атмосферы в условиях крупной городской агломерации</a:t>
            </a: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DaxlinePro-Regular"/>
                <a:sym typeface="Arial"/>
              </a:rPr>
              <a:t>. </a:t>
            </a: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9" y="4216684"/>
            <a:ext cx="3667588" cy="67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static.tildacdn.com/tild6163-3466-4365-b164-666465633138/1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6234" r="2499" b="20464"/>
          <a:stretch/>
        </p:blipFill>
        <p:spPr bwMode="auto">
          <a:xfrm>
            <a:off x="5497855" y="3501250"/>
            <a:ext cx="3276600" cy="143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ictures\Безымянны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8" y="0"/>
            <a:ext cx="1447272" cy="7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27;p34"/>
          <p:cNvSpPr txBox="1"/>
          <p:nvPr/>
        </p:nvSpPr>
        <p:spPr>
          <a:xfrm>
            <a:off x="961605" y="330463"/>
            <a:ext cx="9072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60000"/>
              </a:lnSpc>
              <a:defRPr sz="3000" b="1">
                <a:solidFill>
                  <a:srgbClr val="1C3445"/>
                </a:solidFill>
                <a:latin typeface="DaxlinePro-Bold"/>
                <a:ea typeface="DaxlinePro-Bold"/>
                <a:cs typeface="DaxlinePro-Bold"/>
                <a:sym typeface="DaxlinePro-Bold"/>
              </a:defRPr>
            </a:lvl1pPr>
          </a:lstStyle>
          <a:p>
            <a:r>
              <a:t>Цель и задачи проекта</a:t>
            </a:r>
          </a:p>
        </p:txBody>
      </p:sp>
      <p:sp>
        <p:nvSpPr>
          <p:cNvPr id="206" name="Google Shape;367;p44"/>
          <p:cNvSpPr txBox="1"/>
          <p:nvPr/>
        </p:nvSpPr>
        <p:spPr>
          <a:xfrm>
            <a:off x="576419" y="1354082"/>
            <a:ext cx="7991163" cy="312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49" tIns="22849" rIns="22849" bIns="22849">
            <a:spAutoFit/>
          </a:bodyPr>
          <a:lstStyle/>
          <a:p>
            <a:pPr lvl="1" algn="just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</a:rPr>
              <a:t>Цель</a:t>
            </a:r>
            <a:r>
              <a:rPr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</a:rPr>
              <a:t>: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</a:rPr>
              <a:t> оценить загрязнённость окружающей среды района Ясенево города Москва по снежному покрову.</a:t>
            </a:r>
            <a:endParaRPr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linePro-Regular"/>
            </a:endParaRPr>
          </a:p>
          <a:p>
            <a:pPr lvl="1" algn="just">
              <a:defRPr sz="2000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endParaRPr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linePro-Regular"/>
            </a:endParaRPr>
          </a:p>
          <a:p>
            <a:pPr lvl="1" algn="just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</a:rPr>
              <a:t>Задачи</a:t>
            </a:r>
            <a:r>
              <a:rPr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</a:rPr>
              <a:t>: </a:t>
            </a:r>
          </a:p>
          <a:p>
            <a:pPr lvl="1" algn="just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</a:rPr>
              <a:t>1.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</a:rPr>
              <a:t>Проанализировать литературу и сделать вывод о возможности оценки состояния окружающей среды по снежному покрову.</a:t>
            </a:r>
            <a:endParaRPr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linePro-Regular"/>
            </a:endParaRPr>
          </a:p>
          <a:p>
            <a:pPr lvl="1" algn="just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</a:rPr>
              <a:t>2.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</a:rPr>
              <a:t>Отобрать пробы снега в разных точках района Ясенево и провести исследование талой воды. </a:t>
            </a:r>
            <a:endParaRPr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linePro-Regular"/>
            </a:endParaRPr>
          </a:p>
          <a:p>
            <a:pPr lvl="1" algn="just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</a:rPr>
              <a:t>3.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</a:rPr>
              <a:t>Сделать выводы относительно полученных результатов.</a:t>
            </a:r>
            <a:endParaRPr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linePro-Regular"/>
            </a:endParaRPr>
          </a:p>
        </p:txBody>
      </p:sp>
      <p:pic>
        <p:nvPicPr>
          <p:cNvPr id="8" name="Picture 5" descr="D:\Pictures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8" y="0"/>
            <a:ext cx="1447272" cy="7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27;p34"/>
          <p:cNvSpPr txBox="1"/>
          <p:nvPr/>
        </p:nvSpPr>
        <p:spPr>
          <a:xfrm>
            <a:off x="961605" y="330463"/>
            <a:ext cx="9072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60000"/>
              </a:lnSpc>
              <a:defRPr sz="3000" b="1">
                <a:solidFill>
                  <a:srgbClr val="1C3445"/>
                </a:solidFill>
                <a:latin typeface="DaxlinePro-Bold"/>
                <a:ea typeface="DaxlinePro-Bold"/>
                <a:cs typeface="DaxlinePro-Bold"/>
                <a:sym typeface="DaxlinePro-Bold"/>
              </a:defRPr>
            </a:lvl1pPr>
          </a:lstStyle>
          <a:p>
            <a:r>
              <a:t>Положения, выносимые на защиту</a:t>
            </a:r>
          </a:p>
        </p:txBody>
      </p:sp>
      <p:sp>
        <p:nvSpPr>
          <p:cNvPr id="213" name="Google Shape;367;p44"/>
          <p:cNvSpPr txBox="1"/>
          <p:nvPr/>
        </p:nvSpPr>
        <p:spPr>
          <a:xfrm>
            <a:off x="576419" y="1354082"/>
            <a:ext cx="7991163" cy="250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49" tIns="22849" rIns="22849" bIns="22849">
            <a:spAutoFit/>
          </a:bodyPr>
          <a:lstStyle/>
          <a:p>
            <a:pPr lvl="1" algn="just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Степень загрязнённости снега будет зависит от места отбора проб: в точках с высокой антропогенной нагрузкой загрязнённость будет выше.</a:t>
            </a:r>
            <a:r>
              <a:rPr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algn="just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Экологическое состояние микрорайона Ясенево можно оценить как благополучное.</a:t>
            </a:r>
            <a:endParaRPr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sz="1600" dirty="0"/>
              <a:t> </a:t>
            </a:r>
          </a:p>
        </p:txBody>
      </p:sp>
      <p:pic>
        <p:nvPicPr>
          <p:cNvPr id="8" name="Picture 5" descr="D:\Pictures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8" y="0"/>
            <a:ext cx="1447272" cy="7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367;p44"/>
          <p:cNvSpPr txBox="1"/>
          <p:nvPr/>
        </p:nvSpPr>
        <p:spPr>
          <a:xfrm>
            <a:off x="395477" y="1057270"/>
            <a:ext cx="4202939" cy="312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49" tIns="22849" rIns="22849" bIns="22849">
            <a:spAutoFit/>
          </a:bodyPr>
          <a:lstStyle/>
          <a:p>
            <a:pPr lvl="1">
              <a:defRPr sz="2000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сбора снега были выбраны точки с разной антропогенной нагрузкой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defRPr sz="2000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очка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</a:t>
            </a:r>
            <a:r>
              <a:rPr lang="ru-RU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Битцевского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лесопарка;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2000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точка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окрестностей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МКАДа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2000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точка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территория 1-ого корпуса школы №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1212;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2000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точка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входе в метрополитен.</a:t>
            </a:r>
            <a:endParaRPr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Изображение 2" descr="КАРТА_ЯСЕНЕВО_ЧИСТАЯ">
            <a:extLst>
              <a:ext uri="{FF2B5EF4-FFF2-40B4-BE49-F238E27FC236}">
                <a16:creationId xmlns:a16="http://schemas.microsoft.com/office/drawing/2014/main" id="{D46971A8-162B-4F68-9F06-C69FBBC06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42163" y="720503"/>
            <a:ext cx="4058091" cy="41355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B3709E-9546-46CF-9C0B-52E590185AD3}"/>
              </a:ext>
            </a:extLst>
          </p:cNvPr>
          <p:cNvSpPr txBox="1"/>
          <p:nvPr/>
        </p:nvSpPr>
        <p:spPr>
          <a:xfrm>
            <a:off x="272489" y="266753"/>
            <a:ext cx="4971455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точек взятия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0" name="Picture 5" descr="D:\Pictures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8" y="0"/>
            <a:ext cx="1447272" cy="7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367;p44"/>
          <p:cNvSpPr txBox="1"/>
          <p:nvPr/>
        </p:nvSpPr>
        <p:spPr>
          <a:xfrm>
            <a:off x="576420" y="1354082"/>
            <a:ext cx="4298724" cy="35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49" tIns="22849" rIns="22849" bIns="22849">
            <a:spAutoFit/>
          </a:bodyPr>
          <a:lstStyle/>
          <a:p>
            <a:pPr lvl="1">
              <a:defRPr sz="2000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endParaRPr dirty="0"/>
          </a:p>
        </p:txBody>
      </p:sp>
      <p:pic>
        <p:nvPicPr>
          <p:cNvPr id="2050" name="Picture 2" descr="https://www.morkniga.ru/catalog/am0725_0104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t="5562" r="12532" b="18225"/>
          <a:stretch/>
        </p:blipFill>
        <p:spPr bwMode="auto">
          <a:xfrm>
            <a:off x="142412" y="919211"/>
            <a:ext cx="1845497" cy="261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3" t="7490" r="4718" b="7192"/>
          <a:stretch/>
        </p:blipFill>
        <p:spPr bwMode="auto">
          <a:xfrm>
            <a:off x="4285666" y="972761"/>
            <a:ext cx="1695571" cy="230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24" y="1012979"/>
            <a:ext cx="1616489" cy="230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D:\Pictures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8" y="0"/>
            <a:ext cx="1447272" cy="7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Набор тестов для воды НИЛПА PRO Plus 10 в 1 +СО2 (LIMITED EDITION) #1">
            <a:extLst>
              <a:ext uri="{FF2B5EF4-FFF2-40B4-BE49-F238E27FC236}">
                <a16:creationId xmlns:a16="http://schemas.microsoft.com/office/drawing/2014/main" id="{ACCA38FD-721B-405A-A379-6BCA68F2C71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3649" y="1966403"/>
            <a:ext cx="2348826" cy="30933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62466" y="3563474"/>
            <a:ext cx="6155265" cy="1447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Химические анализы проводились с помощью наборов тестов для воды НИЛПА PRO </a:t>
            </a:r>
            <a:r>
              <a:rPr lang="ru-RU" b="1" dirty="0" err="1" smtClean="0"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  <a:r>
              <a:rPr lang="ru-RU" b="1" dirty="0" smtClean="0"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 smtClean="0"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каждого показателя проводился по инструкции к набору с добавлением реактивов, которые содержались в наборе.</a:t>
            </a:r>
            <a:endParaRPr lang="ru-RU" b="1" dirty="0">
              <a:latin typeface="DaxlinePro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227;p34"/>
          <p:cNvSpPr txBox="1"/>
          <p:nvPr/>
        </p:nvSpPr>
        <p:spPr>
          <a:xfrm>
            <a:off x="769183" y="131650"/>
            <a:ext cx="9072500" cy="64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60000"/>
              </a:lnSpc>
              <a:defRPr sz="3000" b="1">
                <a:solidFill>
                  <a:srgbClr val="1C3445"/>
                </a:solidFill>
                <a:latin typeface="DaxlinePro-Bold"/>
                <a:ea typeface="DaxlinePro-Bold"/>
                <a:cs typeface="DaxlinePro-Bold"/>
                <a:sym typeface="DaxlinePro-Bold"/>
              </a:defRPr>
            </a:lvl1pPr>
          </a:lstStyle>
          <a:p>
            <a:r>
              <a:rPr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</a:t>
            </a:r>
            <a:r>
              <a:rPr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</a:t>
            </a:r>
            <a:r>
              <a:rPr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endParaRPr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01885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7;p34"/>
          <p:cNvSpPr txBox="1"/>
          <p:nvPr/>
        </p:nvSpPr>
        <p:spPr>
          <a:xfrm>
            <a:off x="432344" y="20490"/>
            <a:ext cx="9891693" cy="641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60000"/>
              </a:lnSpc>
              <a:defRPr sz="3000" b="1">
                <a:solidFill>
                  <a:srgbClr val="1C3445"/>
                </a:solidFill>
                <a:latin typeface="DaxlinePro-Bold"/>
                <a:ea typeface="DaxlinePro-Bold"/>
                <a:cs typeface="DaxlinePro-Bold"/>
                <a:sym typeface="DaxlinePro-Bold"/>
              </a:defRPr>
            </a:lvl1pPr>
          </a:lstStyle>
          <a:p>
            <a:r>
              <a:rPr lang="ru-RU" sz="2800" dirty="0">
                <a:latin typeface="DaxlinePro-Regular"/>
                <a:ea typeface="Times New Roman" panose="02020603050405020304" pitchFamily="18" charset="0"/>
              </a:rPr>
              <a:t>Анализ талой </a:t>
            </a:r>
            <a:r>
              <a:rPr lang="ru-RU" sz="2800" dirty="0" smtClean="0">
                <a:latin typeface="DaxlinePro-Regular"/>
                <a:ea typeface="Times New Roman" panose="02020603050405020304" pitchFamily="18" charset="0"/>
              </a:rPr>
              <a:t>воды и </a:t>
            </a:r>
            <a:r>
              <a:rPr lang="ru-RU" dirty="0">
                <a:ea typeface="Times New Roman" panose="02020603050405020304" pitchFamily="18" charset="0"/>
              </a:rPr>
              <a:t>р</a:t>
            </a:r>
            <a:r>
              <a:rPr dirty="0" err="1" smtClean="0"/>
              <a:t>езультаты</a:t>
            </a:r>
            <a:r>
              <a:rPr dirty="0" smtClean="0"/>
              <a:t>  </a:t>
            </a:r>
            <a:endParaRPr dirty="0"/>
          </a:p>
        </p:txBody>
      </p:sp>
      <p:sp>
        <p:nvSpPr>
          <p:cNvPr id="227" name="Google Shape;367;p44"/>
          <p:cNvSpPr txBox="1"/>
          <p:nvPr/>
        </p:nvSpPr>
        <p:spPr>
          <a:xfrm>
            <a:off x="310490" y="3151741"/>
            <a:ext cx="7991163" cy="35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49" tIns="22849" rIns="22849" bIns="22849">
            <a:spAutoFit/>
          </a:bodyPr>
          <a:lstStyle/>
          <a:p>
            <a:pPr lvl="1">
              <a:defRPr sz="2000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endParaRPr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208E123D-5960-4535-A9A2-2AEC90253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405264"/>
              </p:ext>
            </p:extLst>
          </p:nvPr>
        </p:nvGraphicFramePr>
        <p:xfrm>
          <a:off x="134260" y="1596505"/>
          <a:ext cx="5243930" cy="184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9085">
                  <a:extLst>
                    <a:ext uri="{9D8B030D-6E8A-4147-A177-3AD203B41FA5}">
                      <a16:colId xmlns:a16="http://schemas.microsoft.com/office/drawing/2014/main" val="23309267"/>
                    </a:ext>
                  </a:extLst>
                </a:gridCol>
                <a:gridCol w="621428">
                  <a:extLst>
                    <a:ext uri="{9D8B030D-6E8A-4147-A177-3AD203B41FA5}">
                      <a16:colId xmlns:a16="http://schemas.microsoft.com/office/drawing/2014/main" val="42420211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7599717"/>
                    </a:ext>
                  </a:extLst>
                </a:gridCol>
                <a:gridCol w="637309">
                  <a:extLst>
                    <a:ext uri="{9D8B030D-6E8A-4147-A177-3AD203B41FA5}">
                      <a16:colId xmlns:a16="http://schemas.microsoft.com/office/drawing/2014/main" val="1535164241"/>
                    </a:ext>
                  </a:extLst>
                </a:gridCol>
                <a:gridCol w="637310">
                  <a:extLst>
                    <a:ext uri="{9D8B030D-6E8A-4147-A177-3AD203B41FA5}">
                      <a16:colId xmlns:a16="http://schemas.microsoft.com/office/drawing/2014/main" val="1305343335"/>
                    </a:ext>
                  </a:extLst>
                </a:gridCol>
                <a:gridCol w="678872">
                  <a:extLst>
                    <a:ext uri="{9D8B030D-6E8A-4147-A177-3AD203B41FA5}">
                      <a16:colId xmlns:a16="http://schemas.microsoft.com/office/drawing/2014/main" val="1113743044"/>
                    </a:ext>
                  </a:extLst>
                </a:gridCol>
                <a:gridCol w="766526">
                  <a:extLst>
                    <a:ext uri="{9D8B030D-6E8A-4147-A177-3AD203B41FA5}">
                      <a16:colId xmlns:a16="http://schemas.microsoft.com/office/drawing/2014/main" val="3484426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r>
                        <a:rPr lang="ru-RU" sz="1800" b="1" kern="1200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2+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Fе</a:t>
                      </a:r>
                      <a:r>
                        <a:rPr lang="ru-RU" sz="1600" b="1" kern="1200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3+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ru-RU" sz="1800" b="1" kern="1200" baseline="-25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b="1" kern="1200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ru-RU" sz="1600" b="1" kern="1200" baseline="-25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600" b="1" kern="1200" baseline="30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3-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61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Лесопарк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84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МКАД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345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05701"/>
                  </a:ext>
                </a:extLst>
              </a:tr>
              <a:tr h="36122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Метро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56092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C6A9208-69E4-4145-B2EE-7AC235132D70}"/>
              </a:ext>
            </a:extLst>
          </p:cNvPr>
          <p:cNvSpPr txBox="1"/>
          <p:nvPr/>
        </p:nvSpPr>
        <p:spPr>
          <a:xfrm>
            <a:off x="142412" y="3867587"/>
            <a:ext cx="8723075" cy="124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 smtClean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Пробы</a:t>
            </a:r>
            <a:r>
              <a:rPr lang="en-US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взятые</a:t>
            </a:r>
            <a:r>
              <a:rPr lang="en-US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 у МКАД и </a:t>
            </a:r>
            <a:r>
              <a:rPr lang="en-US" sz="1600" b="1" dirty="0" err="1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входа</a:t>
            </a:r>
            <a:r>
              <a:rPr lang="en-US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b="1" dirty="0" err="1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метро</a:t>
            </a:r>
            <a:r>
              <a:rPr lang="en-US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en-US" sz="1600" b="1" dirty="0" err="1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местах</a:t>
            </a:r>
            <a:r>
              <a:rPr lang="en-US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оживлённого</a:t>
            </a:r>
            <a:r>
              <a:rPr lang="en-US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en-US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r>
              <a:rPr lang="en-US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в сравнении с пробами у </a:t>
            </a:r>
            <a:r>
              <a:rPr lang="ru-RU" sz="1600" b="1" dirty="0" err="1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Битцевского</a:t>
            </a:r>
            <a:r>
              <a:rPr lang="ru-RU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 лесопарка и школы</a:t>
            </a:r>
            <a:r>
              <a:rPr lang="en-US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показали</a:t>
            </a:r>
            <a:r>
              <a:rPr lang="en-US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существенные</a:t>
            </a:r>
            <a:r>
              <a:rPr lang="en-US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различия</a:t>
            </a:r>
            <a:r>
              <a:rPr lang="en-US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b="1" dirty="0" err="1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количестве</a:t>
            </a:r>
            <a:r>
              <a:rPr lang="en-US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 поллютантов</a:t>
            </a:r>
            <a:r>
              <a:rPr lang="ru-RU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dirty="0" smtClean="0">
              <a:effectLst/>
              <a:latin typeface="DaxlinePro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Особое </a:t>
            </a:r>
            <a:r>
              <a:rPr lang="ru-RU" sz="1600" b="1" dirty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привлекает разница </a:t>
            </a:r>
            <a:r>
              <a:rPr lang="ru-RU" sz="1600" b="1" dirty="0" smtClean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концентрации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ru-RU" sz="16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</a:t>
            </a:r>
            <a:r>
              <a:rPr lang="ru-RU" sz="16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1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600" b="1" dirty="0" smtClean="0">
                <a:effectLst/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DaxlinePro-Regular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5" descr="D:\Pictures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8" y="0"/>
            <a:ext cx="1447272" cy="7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960" y="1402826"/>
            <a:ext cx="1785097" cy="238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t="13658" r="10431"/>
          <a:stretch/>
        </p:blipFill>
        <p:spPr bwMode="auto">
          <a:xfrm>
            <a:off x="5755437" y="1936183"/>
            <a:ext cx="1039938" cy="140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3923" y="759046"/>
            <a:ext cx="82112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Производились замеры следующих показателей: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концентрация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ru-RU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Fе</a:t>
            </a:r>
            <a:r>
              <a:rPr lang="ru-RU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3+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</a:t>
            </a:r>
            <a:r>
              <a:rPr lang="ru-RU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NO</a:t>
            </a:r>
            <a:r>
              <a:rPr lang="ru-RU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</a:t>
            </a:r>
            <a:r>
              <a:rPr lang="ru-RU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Regula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367;p44"/>
          <p:cNvSpPr txBox="1"/>
          <p:nvPr/>
        </p:nvSpPr>
        <p:spPr>
          <a:xfrm>
            <a:off x="576420" y="1354082"/>
            <a:ext cx="4298724" cy="353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2849" tIns="22849" rIns="22849" bIns="22849">
            <a:spAutoFit/>
          </a:bodyPr>
          <a:lstStyle/>
          <a:p>
            <a:pPr lvl="1">
              <a:defRPr sz="2000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endParaRPr dirty="0"/>
          </a:p>
        </p:txBody>
      </p:sp>
      <p:sp>
        <p:nvSpPr>
          <p:cNvPr id="2" name="AutoShape 2" descr="blob:https://web.whatsapp.com/988582a6-240f-41d2-9f58-90c66db0a7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5" descr="D:\Pictures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8" y="0"/>
            <a:ext cx="1447272" cy="7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432230" y="1691093"/>
            <a:ext cx="34380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85775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85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NaCl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+AgNO</a:t>
            </a:r>
            <a:r>
              <a:rPr kumimoji="0" lang="en-US" alt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→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NaNO</a:t>
            </a:r>
            <a:r>
              <a:rPr kumimoji="0" lang="en-US" alt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 </a:t>
            </a:r>
            <a:r>
              <a:rPr kumimoji="0" lang="en-US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AgCl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↓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85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Рисунок 1" descr="хлорид-и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3" y="2322518"/>
            <a:ext cx="2470923" cy="19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419590" y="4446734"/>
            <a:ext cx="3145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85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Обнаружение хлорид - иона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052" name="Рисунок 3" descr="Сульфат и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81" y="1708003"/>
            <a:ext cx="2639897" cy="19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097893" y="3832219"/>
            <a:ext cx="38237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857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Обнаружение сульфат-иона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9853" y="11914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85775" eaLnBrk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Ba(NO</a:t>
            </a:r>
            <a:r>
              <a:rPr lang="en-US" altLang="ru-RU" b="1" baseline="-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ru-RU" b="1" baseline="-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 H</a:t>
            </a:r>
            <a:r>
              <a:rPr lang="en-US" altLang="ru-RU" b="1" baseline="-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ru-RU" b="1" baseline="-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→</a:t>
            </a:r>
            <a:r>
              <a:rPr lang="en-US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2HNO</a:t>
            </a:r>
            <a:r>
              <a:rPr lang="en-US" altLang="ru-RU" b="1" baseline="-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BaSO</a:t>
            </a:r>
            <a:r>
              <a:rPr lang="en-US" altLang="ru-RU" b="1" baseline="-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↓</a:t>
            </a:r>
            <a:r>
              <a:rPr lang="en-US" altLang="ru-RU" b="1" dirty="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ru-RU" altLang="ru-RU" sz="600" dirty="0">
              <a:solidFill>
                <a:schemeClr val="tx1"/>
              </a:solidFill>
            </a:endParaRPr>
          </a:p>
          <a:p>
            <a:pPr lvl="0" indent="485775" eaLnBrk="0" fontAlgn="base">
              <a:spcBef>
                <a:spcPct val="0"/>
              </a:spcBef>
              <a:spcAft>
                <a:spcPct val="0"/>
              </a:spcAft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97320" y="1788190"/>
            <a:ext cx="37978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85775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85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CuSO</a:t>
            </a:r>
            <a:r>
              <a:rPr kumimoji="0" lang="en-US" alt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+ 2NaOH 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→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Na</a:t>
            </a:r>
            <a:r>
              <a:rPr kumimoji="0" lang="en-US" alt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</a:t>
            </a:r>
            <a:r>
              <a:rPr kumimoji="0" lang="en-US" alt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 Cu(OH)</a:t>
            </a:r>
            <a:r>
              <a:rPr kumimoji="0" lang="en-US" alt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 panose="02010600030101010101" pitchFamily="2" charset="-122"/>
                <a:cs typeface="Arial" panose="020B0604020202020204" pitchFamily="34" charset="0"/>
              </a:rPr>
              <a:t>↓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85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Рисунок 4" descr="Ионы мед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34" y="2426572"/>
            <a:ext cx="2580024" cy="19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129775" y="4491928"/>
            <a:ext cx="90751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Обнаружение ионов меди (</a:t>
            </a:r>
            <a:r>
              <a:rPr kumimoji="0" lang="en-US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II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3143" y="208215"/>
            <a:ext cx="7221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Качественный анализ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талой, кипяченой и минеральной негазированной воды на содержание ионов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ru-RU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2-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Cu</a:t>
            </a:r>
            <a:r>
              <a:rPr lang="ru-RU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2+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28059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27;p34"/>
          <p:cNvSpPr txBox="1"/>
          <p:nvPr/>
        </p:nvSpPr>
        <p:spPr>
          <a:xfrm>
            <a:off x="961605" y="330463"/>
            <a:ext cx="9072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60000"/>
              </a:lnSpc>
              <a:defRPr sz="3000" b="1">
                <a:solidFill>
                  <a:srgbClr val="1C3445"/>
                </a:solidFill>
                <a:latin typeface="DaxlinePro-Bold"/>
                <a:ea typeface="DaxlinePro-Bold"/>
                <a:cs typeface="DaxlinePro-Bold"/>
                <a:sym typeface="DaxlinePro-Bold"/>
              </a:defRPr>
            </a:lvl1pPr>
          </a:lstStyle>
          <a:p>
            <a:r>
              <a:t>Выводы </a:t>
            </a:r>
          </a:p>
        </p:txBody>
      </p:sp>
      <p:sp>
        <p:nvSpPr>
          <p:cNvPr id="234" name="Google Shape;367;p44"/>
          <p:cNvSpPr txBox="1"/>
          <p:nvPr/>
        </p:nvSpPr>
        <p:spPr>
          <a:xfrm>
            <a:off x="429201" y="1201682"/>
            <a:ext cx="7991163" cy="3739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49" tIns="22849" rIns="22849" bIns="22849">
            <a:spAutoFit/>
          </a:bodyPr>
          <a:lstStyle/>
          <a:p>
            <a:pPr lvl="1" algn="just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Снег выступает интегральным показателем загрязнённости среды.</a:t>
            </a:r>
            <a:r>
              <a:rPr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 algn="just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произведён отбор проб из 4 точек в районе Ясенево и оценена загрязнённость талой воды с помощью химической лаборатории.</a:t>
            </a:r>
            <a:endParaRPr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Пробы, взятые у лесопарка и МКАД показали самые незначительные и самые большие показатели загрязнения соответственно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just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DaxlinePro-Regular"/>
              </a:rPr>
              <a:t> Качественный анализ показал наличие ионов хлора в кипячёной воде и отсутствие хлоридов, сульфатов и ионов меди (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DaxlinePro-Regular"/>
              </a:rPr>
              <a:t>II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DaxlinePro-Regular"/>
              </a:rPr>
              <a:t>) в образцах талой и минеральной воды</a:t>
            </a:r>
          </a:p>
          <a:p>
            <a:pPr lvl="1">
              <a:defRPr sz="2000" b="1">
                <a:solidFill>
                  <a:srgbClr val="1C3445"/>
                </a:solidFill>
                <a:latin typeface="DaxlinePro-Regular"/>
                <a:ea typeface="DaxlinePro-Regular"/>
                <a:cs typeface="DaxlinePro-Regular"/>
                <a:sym typeface="DaxlinePro-Regular"/>
              </a:defRPr>
            </a:pPr>
            <a:endParaRPr dirty="0"/>
          </a:p>
        </p:txBody>
      </p:sp>
      <p:pic>
        <p:nvPicPr>
          <p:cNvPr id="8" name="Picture 5" descr="D:\Pictures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8" y="0"/>
            <a:ext cx="1447272" cy="7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508</Words>
  <Application>Microsoft Office PowerPoint</Application>
  <PresentationFormat>Экран (16:9)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DaxlinePro-Bold</vt:lpstr>
      <vt:lpstr>DaxlinePro-Regular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Никифоров</dc:creator>
  <cp:lastModifiedBy>Маркина Ирина Евгеньевна</cp:lastModifiedBy>
  <cp:revision>64</cp:revision>
  <dcterms:modified xsi:type="dcterms:W3CDTF">2024-06-10T09:53:55Z</dcterms:modified>
</cp:coreProperties>
</file>