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81" r:id="rId16"/>
    <p:sldId id="276" r:id="rId17"/>
    <p:sldId id="277" r:id="rId18"/>
    <p:sldId id="280" r:id="rId19"/>
    <p:sldId id="279" r:id="rId20"/>
    <p:sldId id="282" r:id="rId21"/>
    <p:sldId id="283" r:id="rId22"/>
  </p:sldIdLst>
  <p:sldSz cx="12192000" cy="6858000"/>
  <p:notesSz cx="12192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4660"/>
  </p:normalViewPr>
  <p:slideViewPr>
    <p:cSldViewPr>
      <p:cViewPr varScale="1">
        <p:scale>
          <a:sx n="108" d="100"/>
          <a:sy n="108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solidFill>
                  <a:schemeClr val="tx1"/>
                </a:solidFill>
              </a:rPr>
              <a:t>Самый</a:t>
            </a:r>
            <a:r>
              <a:rPr lang="ru-RU" sz="1800" b="1" baseline="0">
                <a:solidFill>
                  <a:schemeClr val="tx1"/>
                </a:solidFill>
              </a:rPr>
              <a:t> популярный город среди опрошенных</a:t>
            </a:r>
            <a:endParaRPr lang="ru-RU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6803214573425849"/>
          <c:y val="1.7222822183175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208-4B57-BB48-D63D11EA7B2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208-4B57-BB48-D63D11EA7B2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208-4B57-BB48-D63D11EA7B2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208-4B57-BB48-D63D11EA7B2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208-4B57-BB48-D63D11EA7B2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208-4B57-BB48-D63D11EA7B2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0208-4B57-BB48-D63D11EA7B2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208-4B57-BB48-D63D11EA7B2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0208-4B57-BB48-D63D11EA7B2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0208-4B57-BB48-D63D11EA7B2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0208-4B57-BB48-D63D11EA7B2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0208-4B57-BB48-D63D11EA7B25}"/>
              </c:ext>
            </c:extLst>
          </c:dPt>
          <c:cat>
            <c:strRef>
              <c:f>Лист1!$A$39:$A$50</c:f>
              <c:strCache>
                <c:ptCount val="12"/>
                <c:pt idx="0">
                  <c:v>No Name</c:v>
                </c:pt>
                <c:pt idx="1">
                  <c:v>Hell</c:v>
                </c:pt>
                <c:pt idx="2">
                  <c:v>Eggs and Bacon Bay</c:v>
                </c:pt>
                <c:pt idx="3">
                  <c:v>Noodle</c:v>
                </c:pt>
                <c:pt idx="4">
                  <c:v>Satan's Kingdom</c:v>
                </c:pt>
                <c:pt idx="5">
                  <c:v>Nothing</c:v>
                </c:pt>
                <c:pt idx="6">
                  <c:v>King of Prussia</c:v>
                </c:pt>
                <c:pt idx="7">
                  <c:v>Boring City</c:v>
                </c:pt>
                <c:pt idx="8">
                  <c:v>Sandwich</c:v>
                </c:pt>
                <c:pt idx="9">
                  <c:v>Spot</c:v>
                </c:pt>
                <c:pt idx="10">
                  <c:v>Blackburn</c:v>
                </c:pt>
                <c:pt idx="11">
                  <c:v>остальные</c:v>
                </c:pt>
              </c:strCache>
            </c:strRef>
          </c:cat>
          <c:val>
            <c:numRef>
              <c:f>Лист1!$B$39:$B$50</c:f>
              <c:numCache>
                <c:formatCode>0%</c:formatCode>
                <c:ptCount val="12"/>
                <c:pt idx="0">
                  <c:v>0.47</c:v>
                </c:pt>
                <c:pt idx="1">
                  <c:v>0.24</c:v>
                </c:pt>
                <c:pt idx="2">
                  <c:v>0.17</c:v>
                </c:pt>
                <c:pt idx="3">
                  <c:v>0.17</c:v>
                </c:pt>
                <c:pt idx="4">
                  <c:v>0.17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0.14000000000000001</c:v>
                </c:pt>
                <c:pt idx="10">
                  <c:v>0.1</c:v>
                </c:pt>
                <c:pt idx="1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208-4B57-BB48-D63D11EA7B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7156767"/>
        <c:axId val="1367177151"/>
        <c:axId val="0"/>
      </c:bar3DChart>
      <c:catAx>
        <c:axId val="1367156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177151"/>
        <c:crosses val="autoZero"/>
        <c:auto val="1"/>
        <c:lblAlgn val="ctr"/>
        <c:lblOffset val="100"/>
        <c:noMultiLvlLbl val="0"/>
      </c:catAx>
      <c:valAx>
        <c:axId val="1367177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7156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>
                <a:solidFill>
                  <a:sysClr val="windowText" lastClr="000000"/>
                </a:solidFill>
              </a:rPr>
              <a:t>Выбор подростков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05B-4F35-B52E-12C8DE455B1B}"/>
              </c:ext>
            </c:extLst>
          </c:dPt>
          <c:dPt>
            <c:idx val="1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05B-4F35-B52E-12C8DE455B1B}"/>
              </c:ext>
            </c:extLst>
          </c:dPt>
          <c:dPt>
            <c:idx val="2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05B-4F35-B52E-12C8DE455B1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05B-4F35-B52E-12C8DE455B1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05B-4F35-B52E-12C8DE455B1B}"/>
              </c:ext>
            </c:extLst>
          </c:dPt>
          <c:dPt>
            <c:idx val="5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05B-4F35-B52E-12C8DE455B1B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05B-4F35-B52E-12C8DE455B1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05B-4F35-B52E-12C8DE455B1B}"/>
              </c:ext>
            </c:extLst>
          </c:dPt>
          <c:dPt>
            <c:idx val="8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05B-4F35-B52E-12C8DE455B1B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05B-4F35-B52E-12C8DE455B1B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05B-4F35-B52E-12C8DE455B1B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05B-4F35-B52E-12C8DE455B1B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05B-4F35-B52E-12C8DE455B1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05B-4F35-B52E-12C8DE455B1B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05B-4F35-B52E-12C8DE455B1B}"/>
              </c:ext>
            </c:extLst>
          </c:dPt>
          <c:dPt>
            <c:idx val="1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05B-4F35-B52E-12C8DE455B1B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05B-4F35-B52E-12C8DE455B1B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05B-4F35-B52E-12C8DE455B1B}"/>
              </c:ext>
            </c:extLst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05B-4F35-B52E-12C8DE455B1B}"/>
              </c:ext>
            </c:extLst>
          </c:dPt>
          <c:dPt>
            <c:idx val="19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05B-4F35-B52E-12C8DE455B1B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05B-4F35-B52E-12C8DE455B1B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05B-4F35-B52E-12C8DE455B1B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05B-4F35-B52E-12C8DE455B1B}"/>
              </c:ext>
            </c:extLst>
          </c:dPt>
          <c:dPt>
            <c:idx val="2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05B-4F35-B52E-12C8DE455B1B}"/>
              </c:ext>
            </c:extLst>
          </c:dPt>
          <c:dPt>
            <c:idx val="24"/>
            <c:invertIfNegative val="0"/>
            <c:bubble3D val="0"/>
            <c:spPr>
              <a:solidFill>
                <a:srgbClr val="C97A5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805B-4F35-B52E-12C8DE455B1B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805B-4F35-B52E-12C8DE455B1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5-805B-4F35-B52E-12C8DE455B1B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7-805B-4F35-B52E-12C8DE455B1B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9-805B-4F35-B52E-12C8DE455B1B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B-805B-4F35-B52E-12C8DE455B1B}"/>
              </c:ext>
            </c:extLst>
          </c:dPt>
          <c:cat>
            <c:strRef>
              <c:f>Лист1!$A$6:$A$35</c:f>
              <c:strCache>
                <c:ptCount val="30"/>
                <c:pt idx="0">
                  <c:v>Leatherhead</c:v>
                </c:pt>
                <c:pt idx="1">
                  <c:v>Bakewell</c:v>
                </c:pt>
                <c:pt idx="2">
                  <c:v>Blackburn</c:v>
                </c:pt>
                <c:pt idx="3">
                  <c:v>Roseberry Topping</c:v>
                </c:pt>
                <c:pt idx="4">
                  <c:v>Reading </c:v>
                </c:pt>
                <c:pt idx="5">
                  <c:v>Mousehole</c:v>
                </c:pt>
                <c:pt idx="6">
                  <c:v>Great Kills</c:v>
                </c:pt>
                <c:pt idx="7">
                  <c:v>Eggs and Bacon Bay</c:v>
                </c:pt>
                <c:pt idx="8">
                  <c:v>King of Prussia</c:v>
                </c:pt>
                <c:pt idx="9">
                  <c:v>Hell </c:v>
                </c:pt>
                <c:pt idx="10">
                  <c:v>Truth or Consequences </c:v>
                </c:pt>
                <c:pt idx="11">
                  <c:v>Pity Me</c:v>
                </c:pt>
                <c:pt idx="12">
                  <c:v>Blackwater</c:v>
                </c:pt>
                <c:pt idx="13">
                  <c:v>Sweet Lips </c:v>
                </c:pt>
                <c:pt idx="14">
                  <c:v>Bunbury</c:v>
                </c:pt>
                <c:pt idx="15">
                  <c:v>Mount Cook </c:v>
                </c:pt>
                <c:pt idx="16">
                  <c:v>Bird City </c:v>
                </c:pt>
                <c:pt idx="17">
                  <c:v>Monkey's Eyebrow</c:v>
                </c:pt>
                <c:pt idx="18">
                  <c:v>Noodle </c:v>
                </c:pt>
                <c:pt idx="19">
                  <c:v>Boring City </c:v>
                </c:pt>
                <c:pt idx="20">
                  <c:v>Halfway </c:v>
                </c:pt>
                <c:pt idx="21">
                  <c:v>Head-Smashed-In Buffalo Jump </c:v>
                </c:pt>
                <c:pt idx="22">
                  <c:v>Satan’s Kingdom </c:v>
                </c:pt>
                <c:pt idx="23">
                  <c:v>Idiotville </c:v>
                </c:pt>
                <c:pt idx="24">
                  <c:v>Nothing </c:v>
                </c:pt>
                <c:pt idx="25">
                  <c:v>Sandwich</c:v>
                </c:pt>
                <c:pt idx="26">
                  <c:v>Deadhorse </c:v>
                </c:pt>
                <c:pt idx="27">
                  <c:v>Embarrass </c:v>
                </c:pt>
                <c:pt idx="28">
                  <c:v>No Name </c:v>
                </c:pt>
                <c:pt idx="29">
                  <c:v>Spot </c:v>
                </c:pt>
              </c:strCache>
            </c:strRef>
          </c:cat>
          <c:val>
            <c:numRef>
              <c:f>Лист1!$B$6:$B$35</c:f>
              <c:numCache>
                <c:formatCode>General</c:formatCode>
                <c:ptCount val="30"/>
                <c:pt idx="0">
                  <c:v>10</c:v>
                </c:pt>
                <c:pt idx="1">
                  <c:v>15</c:v>
                </c:pt>
                <c:pt idx="2">
                  <c:v>15</c:v>
                </c:pt>
                <c:pt idx="3">
                  <c:v>10</c:v>
                </c:pt>
                <c:pt idx="4">
                  <c:v>0</c:v>
                </c:pt>
                <c:pt idx="5">
                  <c:v>15</c:v>
                </c:pt>
                <c:pt idx="6">
                  <c:v>0</c:v>
                </c:pt>
                <c:pt idx="7">
                  <c:v>0</c:v>
                </c:pt>
                <c:pt idx="8">
                  <c:v>15</c:v>
                </c:pt>
                <c:pt idx="9">
                  <c:v>10</c:v>
                </c:pt>
                <c:pt idx="10">
                  <c:v>0</c:v>
                </c:pt>
                <c:pt idx="11">
                  <c:v>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20</c:v>
                </c:pt>
                <c:pt idx="18">
                  <c:v>20</c:v>
                </c:pt>
                <c:pt idx="19">
                  <c:v>15</c:v>
                </c:pt>
                <c:pt idx="20">
                  <c:v>10</c:v>
                </c:pt>
                <c:pt idx="21">
                  <c:v>0</c:v>
                </c:pt>
                <c:pt idx="22">
                  <c:v>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0</c:v>
                </c:pt>
                <c:pt idx="27">
                  <c:v>0</c:v>
                </c:pt>
                <c:pt idx="28">
                  <c:v>40</c:v>
                </c:pt>
                <c:pt idx="2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805B-4F35-B52E-12C8DE455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3513503"/>
        <c:axId val="1363518079"/>
        <c:axId val="0"/>
      </c:bar3DChart>
      <c:catAx>
        <c:axId val="136351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518079"/>
        <c:crosses val="autoZero"/>
        <c:auto val="1"/>
        <c:lblAlgn val="ctr"/>
        <c:lblOffset val="100"/>
        <c:noMultiLvlLbl val="0"/>
      </c:catAx>
      <c:valAx>
        <c:axId val="136351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51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Выбор взрослых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EED-436B-B7F3-35FB55C2F70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EED-436B-B7F3-35FB55C2F70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EED-436B-B7F3-35FB55C2F702}"/>
              </c:ext>
            </c:extLst>
          </c:dPt>
          <c:dPt>
            <c:idx val="3"/>
            <c:invertIfNegative val="0"/>
            <c:bubble3D val="0"/>
            <c:spPr>
              <a:solidFill>
                <a:srgbClr val="E57A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9EED-436B-B7F3-35FB55C2F70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9EED-436B-B7F3-35FB55C2F702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9EED-436B-B7F3-35FB55C2F702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9EED-436B-B7F3-35FB55C2F70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9EED-436B-B7F3-35FB55C2F702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9EED-436B-B7F3-35FB55C2F702}"/>
              </c:ext>
            </c:extLst>
          </c:dPt>
          <c:dPt>
            <c:idx val="9"/>
            <c:invertIfNegative val="0"/>
            <c:bubble3D val="0"/>
            <c:spPr>
              <a:solidFill>
                <a:srgbClr val="E57A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9EED-436B-B7F3-35FB55C2F7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9EED-436B-B7F3-35FB55C2F70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9EED-436B-B7F3-35FB55C2F702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9EED-436B-B7F3-35FB55C2F702}"/>
              </c:ext>
            </c:extLst>
          </c:dPt>
          <c:dPt>
            <c:idx val="13"/>
            <c:invertIfNegative val="0"/>
            <c:bubble3D val="0"/>
            <c:spPr>
              <a:solidFill>
                <a:srgbClr val="E57A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9EED-436B-B7F3-35FB55C2F70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9EED-436B-B7F3-35FB55C2F702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9EED-436B-B7F3-35FB55C2F702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9EED-436B-B7F3-35FB55C2F702}"/>
              </c:ext>
            </c:extLst>
          </c:dPt>
          <c:dPt>
            <c:idx val="17"/>
            <c:invertIfNegative val="0"/>
            <c:bubble3D val="0"/>
            <c:spPr>
              <a:solidFill>
                <a:srgbClr val="F98FF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9EED-436B-B7F3-35FB55C2F702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9EED-436B-B7F3-35FB55C2F702}"/>
              </c:ext>
            </c:extLst>
          </c:dPt>
          <c:dPt>
            <c:idx val="19"/>
            <c:invertIfNegative val="0"/>
            <c:bubble3D val="0"/>
            <c:spPr>
              <a:solidFill>
                <a:srgbClr val="E57A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9EED-436B-B7F3-35FB55C2F702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9EED-436B-B7F3-35FB55C2F702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9EED-436B-B7F3-35FB55C2F702}"/>
              </c:ext>
            </c:extLst>
          </c:dPt>
          <c:dPt>
            <c:idx val="22"/>
            <c:invertIfNegative val="0"/>
            <c:bubble3D val="0"/>
            <c:spPr>
              <a:solidFill>
                <a:srgbClr val="E57A5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9EED-436B-B7F3-35FB55C2F702}"/>
              </c:ext>
            </c:extLst>
          </c:dPt>
          <c:dPt>
            <c:idx val="23"/>
            <c:invertIfNegative val="0"/>
            <c:bubble3D val="0"/>
            <c:spPr>
              <a:solidFill>
                <a:srgbClr val="F98FF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9EED-436B-B7F3-35FB55C2F702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1-9EED-436B-B7F3-35FB55C2F702}"/>
              </c:ext>
            </c:extLst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3-9EED-436B-B7F3-35FB55C2F702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5-9EED-436B-B7F3-35FB55C2F702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7-9EED-436B-B7F3-35FB55C2F702}"/>
              </c:ext>
            </c:extLst>
          </c:dPt>
          <c:dPt>
            <c:idx val="28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9-9EED-436B-B7F3-35FB55C2F702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B-9EED-436B-B7F3-35FB55C2F702}"/>
              </c:ext>
            </c:extLst>
          </c:dPt>
          <c:cat>
            <c:strRef>
              <c:f>Лист1!$A$6:$A$35</c:f>
              <c:strCache>
                <c:ptCount val="30"/>
                <c:pt idx="0">
                  <c:v>Leatherhead</c:v>
                </c:pt>
                <c:pt idx="1">
                  <c:v>Bakewell</c:v>
                </c:pt>
                <c:pt idx="2">
                  <c:v>Blackburn</c:v>
                </c:pt>
                <c:pt idx="3">
                  <c:v>Roseberry Topping</c:v>
                </c:pt>
                <c:pt idx="4">
                  <c:v>Reading </c:v>
                </c:pt>
                <c:pt idx="5">
                  <c:v>Mousehole</c:v>
                </c:pt>
                <c:pt idx="6">
                  <c:v>Great Kills</c:v>
                </c:pt>
                <c:pt idx="7">
                  <c:v>Eggs and Bacon Bay</c:v>
                </c:pt>
                <c:pt idx="8">
                  <c:v>King of Prussia</c:v>
                </c:pt>
                <c:pt idx="9">
                  <c:v>Hell </c:v>
                </c:pt>
                <c:pt idx="10">
                  <c:v>Truth or Consequences </c:v>
                </c:pt>
                <c:pt idx="11">
                  <c:v>Pity Me</c:v>
                </c:pt>
                <c:pt idx="12">
                  <c:v>Blackwater</c:v>
                </c:pt>
                <c:pt idx="13">
                  <c:v>Sweet Lips </c:v>
                </c:pt>
                <c:pt idx="14">
                  <c:v>Bunbury</c:v>
                </c:pt>
                <c:pt idx="15">
                  <c:v>Mount Cook </c:v>
                </c:pt>
                <c:pt idx="16">
                  <c:v>Bird City </c:v>
                </c:pt>
                <c:pt idx="17">
                  <c:v>Monkey's Eyebrow</c:v>
                </c:pt>
                <c:pt idx="18">
                  <c:v>Noodle </c:v>
                </c:pt>
                <c:pt idx="19">
                  <c:v>Boring City </c:v>
                </c:pt>
                <c:pt idx="20">
                  <c:v>Halfway </c:v>
                </c:pt>
                <c:pt idx="21">
                  <c:v>Head-Smashed-In Buffalo Jump </c:v>
                </c:pt>
                <c:pt idx="22">
                  <c:v>Satan’s Kingdom </c:v>
                </c:pt>
                <c:pt idx="23">
                  <c:v>Idiotville </c:v>
                </c:pt>
                <c:pt idx="24">
                  <c:v>Nothing </c:v>
                </c:pt>
                <c:pt idx="25">
                  <c:v>Sandwich</c:v>
                </c:pt>
                <c:pt idx="26">
                  <c:v>Deadhorse </c:v>
                </c:pt>
                <c:pt idx="27">
                  <c:v>Embarrass </c:v>
                </c:pt>
                <c:pt idx="28">
                  <c:v>No Name </c:v>
                </c:pt>
                <c:pt idx="29">
                  <c:v>Spot </c:v>
                </c:pt>
              </c:strCache>
            </c:strRef>
          </c:cat>
          <c:val>
            <c:numRef>
              <c:f>Лист1!$C$6:$C$35</c:f>
              <c:numCache>
                <c:formatCode>General</c:formatCode>
                <c:ptCount val="30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20</c:v>
                </c:pt>
                <c:pt idx="6">
                  <c:v>10</c:v>
                </c:pt>
                <c:pt idx="7">
                  <c:v>5</c:v>
                </c:pt>
                <c:pt idx="8">
                  <c:v>20</c:v>
                </c:pt>
                <c:pt idx="9">
                  <c:v>15</c:v>
                </c:pt>
                <c:pt idx="10">
                  <c:v>5</c:v>
                </c:pt>
                <c:pt idx="11">
                  <c:v>5</c:v>
                </c:pt>
                <c:pt idx="12">
                  <c:v>10</c:v>
                </c:pt>
                <c:pt idx="13">
                  <c:v>15</c:v>
                </c:pt>
                <c:pt idx="14">
                  <c:v>10</c:v>
                </c:pt>
                <c:pt idx="15">
                  <c:v>20</c:v>
                </c:pt>
                <c:pt idx="16">
                  <c:v>5</c:v>
                </c:pt>
                <c:pt idx="17">
                  <c:v>25</c:v>
                </c:pt>
                <c:pt idx="18">
                  <c:v>10</c:v>
                </c:pt>
                <c:pt idx="19">
                  <c:v>15</c:v>
                </c:pt>
                <c:pt idx="20">
                  <c:v>20</c:v>
                </c:pt>
                <c:pt idx="21">
                  <c:v>10</c:v>
                </c:pt>
                <c:pt idx="22">
                  <c:v>15</c:v>
                </c:pt>
                <c:pt idx="23">
                  <c:v>25</c:v>
                </c:pt>
                <c:pt idx="24">
                  <c:v>10</c:v>
                </c:pt>
                <c:pt idx="25">
                  <c:v>20</c:v>
                </c:pt>
                <c:pt idx="26">
                  <c:v>5</c:v>
                </c:pt>
                <c:pt idx="27">
                  <c:v>5</c:v>
                </c:pt>
                <c:pt idx="28">
                  <c:v>40</c:v>
                </c:pt>
                <c:pt idx="2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9EED-436B-B7F3-35FB55C2F7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7540063"/>
        <c:axId val="1297532159"/>
        <c:axId val="0"/>
      </c:bar3DChart>
      <c:catAx>
        <c:axId val="129754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532159"/>
        <c:crosses val="autoZero"/>
        <c:auto val="1"/>
        <c:lblAlgn val="ctr"/>
        <c:lblOffset val="100"/>
        <c:noMultiLvlLbl val="0"/>
      </c:catAx>
      <c:valAx>
        <c:axId val="129753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54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D0C12F-3EE8-487A-A7FA-B07B42943DD1}" type="datetimeFigureOut">
              <a:rPr lang="ru-RU"/>
              <a:pPr>
                <a:defRPr/>
              </a:pPr>
              <a:t>02.06.2024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58A56A-6C0F-4D43-ADCE-335FF145D5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637E-3BB2-4CD2-9EC3-95CB04B63929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78B4B-023B-4B82-8BC1-5451A76C3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9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5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052E-480B-4D32-8BDC-E974B70D5832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7535-0D95-400C-A0E2-FAA0E838BF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15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08E2-AB3F-4327-A92C-882434718EC9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C1768-CE93-4352-9FE4-6E9E184F6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04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9919-B700-4C5F-A9B6-B43986F69733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BF91-3C1A-4BF8-A124-22438F7CAC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12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54AA-2C35-4F61-B3F3-8CCF23BEB776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7FD63-0333-4964-B996-B52C7E7A1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75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g object 16"/>
          <p:cNvSpPr>
            <a:spLocks/>
          </p:cNvSpPr>
          <p:nvPr/>
        </p:nvSpPr>
        <p:spPr bwMode="auto">
          <a:xfrm>
            <a:off x="9377363" y="4763"/>
            <a:ext cx="1217612" cy="6853237"/>
          </a:xfrm>
          <a:custGeom>
            <a:avLst/>
            <a:gdLst>
              <a:gd name="T0" fmla="*/ 0 w 1218565"/>
              <a:gd name="T1" fmla="*/ 0 h 6853555"/>
              <a:gd name="T2" fmla="*/ 1218132 w 1218565"/>
              <a:gd name="T3" fmla="*/ 6853426 h 685355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18565" h="6853555">
                <a:moveTo>
                  <a:pt x="0" y="0"/>
                </a:moveTo>
                <a:lnTo>
                  <a:pt x="1218132" y="6853426"/>
                </a:lnTo>
              </a:path>
            </a:pathLst>
          </a:custGeom>
          <a:noFill/>
          <a:ln w="9525">
            <a:solidFill>
              <a:srgbClr val="BEBEB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" name="bg object 17"/>
          <p:cNvSpPr>
            <a:spLocks/>
          </p:cNvSpPr>
          <p:nvPr/>
        </p:nvSpPr>
        <p:spPr bwMode="auto">
          <a:xfrm>
            <a:off x="7443788" y="3692525"/>
            <a:ext cx="4745037" cy="3165475"/>
          </a:xfrm>
          <a:custGeom>
            <a:avLst/>
            <a:gdLst>
              <a:gd name="T0" fmla="*/ 4745784 w 4745990"/>
              <a:gd name="T1" fmla="*/ 0 h 3166109"/>
              <a:gd name="T2" fmla="*/ 0 w 4745990"/>
              <a:gd name="T3" fmla="*/ 3165556 h 31661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745990" h="3166109">
                <a:moveTo>
                  <a:pt x="4745784" y="0"/>
                </a:moveTo>
                <a:lnTo>
                  <a:pt x="0" y="3165556"/>
                </a:lnTo>
              </a:path>
            </a:pathLst>
          </a:custGeom>
          <a:noFill/>
          <a:ln w="952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" name="bg object 18"/>
          <p:cNvSpPr>
            <a:spLocks/>
          </p:cNvSpPr>
          <p:nvPr/>
        </p:nvSpPr>
        <p:spPr bwMode="auto">
          <a:xfrm>
            <a:off x="9180513" y="0"/>
            <a:ext cx="3008312" cy="6858000"/>
          </a:xfrm>
          <a:custGeom>
            <a:avLst/>
            <a:gdLst>
              <a:gd name="T0" fmla="*/ 3007864 w 3007995"/>
              <a:gd name="T1" fmla="*/ 0 h 6858000"/>
              <a:gd name="T2" fmla="*/ 2042988 w 3007995"/>
              <a:gd name="T3" fmla="*/ 0 h 6858000"/>
              <a:gd name="T4" fmla="*/ 0 w 3007995"/>
              <a:gd name="T5" fmla="*/ 6857996 h 6858000"/>
              <a:gd name="T6" fmla="*/ 3007864 w 3007995"/>
              <a:gd name="T7" fmla="*/ 6857996 h 6858000"/>
              <a:gd name="T8" fmla="*/ 3007864 w 3007995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7995" h="6858000">
                <a:moveTo>
                  <a:pt x="3007864" y="0"/>
                </a:moveTo>
                <a:lnTo>
                  <a:pt x="2042988" y="0"/>
                </a:lnTo>
                <a:lnTo>
                  <a:pt x="0" y="6857996"/>
                </a:lnTo>
                <a:lnTo>
                  <a:pt x="3007864" y="6857996"/>
                </a:lnTo>
                <a:lnTo>
                  <a:pt x="3007864" y="0"/>
                </a:lnTo>
                <a:close/>
              </a:path>
            </a:pathLst>
          </a:custGeom>
          <a:solidFill>
            <a:srgbClr val="90C22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" name="bg object 19"/>
          <p:cNvSpPr>
            <a:spLocks/>
          </p:cNvSpPr>
          <p:nvPr/>
        </p:nvSpPr>
        <p:spPr bwMode="auto">
          <a:xfrm>
            <a:off x="9602788" y="0"/>
            <a:ext cx="2586037" cy="6858000"/>
          </a:xfrm>
          <a:custGeom>
            <a:avLst/>
            <a:gdLst>
              <a:gd name="T0" fmla="*/ 2586142 w 2586354"/>
              <a:gd name="T1" fmla="*/ 0 h 6858000"/>
              <a:gd name="T2" fmla="*/ 0 w 2586354"/>
              <a:gd name="T3" fmla="*/ 0 h 6858000"/>
              <a:gd name="T4" fmla="*/ 1207128 w 2586354"/>
              <a:gd name="T5" fmla="*/ 6857996 h 6858000"/>
              <a:gd name="T6" fmla="*/ 2586142 w 2586354"/>
              <a:gd name="T7" fmla="*/ 6857996 h 6858000"/>
              <a:gd name="T8" fmla="*/ 2586142 w 258635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6354" h="6858000">
                <a:moveTo>
                  <a:pt x="2586142" y="0"/>
                </a:moveTo>
                <a:lnTo>
                  <a:pt x="0" y="0"/>
                </a:lnTo>
                <a:lnTo>
                  <a:pt x="1207128" y="6857996"/>
                </a:lnTo>
                <a:lnTo>
                  <a:pt x="2586142" y="6857996"/>
                </a:lnTo>
                <a:lnTo>
                  <a:pt x="2586142" y="0"/>
                </a:lnTo>
                <a:close/>
              </a:path>
            </a:pathLst>
          </a:custGeom>
          <a:solidFill>
            <a:srgbClr val="90C225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0" name="bg object 20"/>
          <p:cNvSpPr>
            <a:spLocks/>
          </p:cNvSpPr>
          <p:nvPr/>
        </p:nvSpPr>
        <p:spPr bwMode="auto">
          <a:xfrm>
            <a:off x="8934450" y="3046413"/>
            <a:ext cx="3254375" cy="3813175"/>
          </a:xfrm>
          <a:custGeom>
            <a:avLst/>
            <a:gdLst>
              <a:gd name="T0" fmla="*/ 3255263 w 3255645"/>
              <a:gd name="T1" fmla="*/ 0 h 3814445"/>
              <a:gd name="T2" fmla="*/ 0 w 3255645"/>
              <a:gd name="T3" fmla="*/ 3814000 h 3814445"/>
              <a:gd name="T4" fmla="*/ 3255263 w 3255645"/>
              <a:gd name="T5" fmla="*/ 3814000 h 3814445"/>
              <a:gd name="T6" fmla="*/ 3255263 w 3255645"/>
              <a:gd name="T7" fmla="*/ 0 h 3814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55645" h="3814445">
                <a:moveTo>
                  <a:pt x="3255263" y="0"/>
                </a:moveTo>
                <a:lnTo>
                  <a:pt x="0" y="3814000"/>
                </a:lnTo>
                <a:lnTo>
                  <a:pt x="3255263" y="3814000"/>
                </a:lnTo>
                <a:lnTo>
                  <a:pt x="3255263" y="0"/>
                </a:lnTo>
                <a:close/>
              </a:path>
            </a:pathLst>
          </a:custGeom>
          <a:solidFill>
            <a:srgbClr val="539F2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1" name="bg object 21"/>
          <p:cNvSpPr>
            <a:spLocks/>
          </p:cNvSpPr>
          <p:nvPr/>
        </p:nvSpPr>
        <p:spPr bwMode="auto">
          <a:xfrm>
            <a:off x="9339263" y="0"/>
            <a:ext cx="2849562" cy="6858000"/>
          </a:xfrm>
          <a:custGeom>
            <a:avLst/>
            <a:gdLst>
              <a:gd name="T0" fmla="*/ 2849640 w 2849879"/>
              <a:gd name="T1" fmla="*/ 0 h 6858000"/>
              <a:gd name="T2" fmla="*/ 0 w 2849879"/>
              <a:gd name="T3" fmla="*/ 0 h 6858000"/>
              <a:gd name="T4" fmla="*/ 2465609 w 2849879"/>
              <a:gd name="T5" fmla="*/ 6857996 h 6858000"/>
              <a:gd name="T6" fmla="*/ 2849640 w 2849879"/>
              <a:gd name="T7" fmla="*/ 6857996 h 6858000"/>
              <a:gd name="T8" fmla="*/ 2849640 w 2849879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9879" h="6858000">
                <a:moveTo>
                  <a:pt x="2849640" y="0"/>
                </a:moveTo>
                <a:lnTo>
                  <a:pt x="0" y="0"/>
                </a:lnTo>
                <a:lnTo>
                  <a:pt x="2465609" y="6857996"/>
                </a:lnTo>
                <a:lnTo>
                  <a:pt x="2849640" y="6857996"/>
                </a:lnTo>
                <a:lnTo>
                  <a:pt x="2849640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2" name="bg object 22"/>
          <p:cNvSpPr>
            <a:spLocks/>
          </p:cNvSpPr>
          <p:nvPr/>
        </p:nvSpPr>
        <p:spPr bwMode="auto">
          <a:xfrm>
            <a:off x="10899775" y="0"/>
            <a:ext cx="1289050" cy="6858000"/>
          </a:xfrm>
          <a:custGeom>
            <a:avLst/>
            <a:gdLst>
              <a:gd name="T0" fmla="*/ 1289049 w 1289050"/>
              <a:gd name="T1" fmla="*/ 0 h 6858000"/>
              <a:gd name="T2" fmla="*/ 1017436 w 1289050"/>
              <a:gd name="T3" fmla="*/ 0 h 6858000"/>
              <a:gd name="T4" fmla="*/ 0 w 1289050"/>
              <a:gd name="T5" fmla="*/ 6857996 h 6858000"/>
              <a:gd name="T6" fmla="*/ 1289049 w 1289050"/>
              <a:gd name="T7" fmla="*/ 6857996 h 6858000"/>
              <a:gd name="T8" fmla="*/ 1289049 w 128905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9050" h="6858000">
                <a:moveTo>
                  <a:pt x="1289049" y="0"/>
                </a:moveTo>
                <a:lnTo>
                  <a:pt x="1017436" y="0"/>
                </a:lnTo>
                <a:lnTo>
                  <a:pt x="0" y="6857996"/>
                </a:lnTo>
                <a:lnTo>
                  <a:pt x="1289049" y="6857996"/>
                </a:lnTo>
                <a:lnTo>
                  <a:pt x="1289049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3" name="bg object 23"/>
          <p:cNvSpPr>
            <a:spLocks/>
          </p:cNvSpPr>
          <p:nvPr/>
        </p:nvSpPr>
        <p:spPr bwMode="auto">
          <a:xfrm>
            <a:off x="10937875" y="0"/>
            <a:ext cx="1250950" cy="6858000"/>
          </a:xfrm>
          <a:custGeom>
            <a:avLst/>
            <a:gdLst>
              <a:gd name="T0" fmla="*/ 1251247 w 1251584"/>
              <a:gd name="T1" fmla="*/ 0 h 6858000"/>
              <a:gd name="T2" fmla="*/ 0 w 1251584"/>
              <a:gd name="T3" fmla="*/ 0 h 6858000"/>
              <a:gd name="T4" fmla="*/ 1110253 w 1251584"/>
              <a:gd name="T5" fmla="*/ 6857996 h 6858000"/>
              <a:gd name="T6" fmla="*/ 1251247 w 1251584"/>
              <a:gd name="T7" fmla="*/ 6857996 h 6858000"/>
              <a:gd name="T8" fmla="*/ 1251247 w 1251584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584" h="6858000">
                <a:moveTo>
                  <a:pt x="1251247" y="0"/>
                </a:moveTo>
                <a:lnTo>
                  <a:pt x="0" y="0"/>
                </a:lnTo>
                <a:lnTo>
                  <a:pt x="1110253" y="6857996"/>
                </a:lnTo>
                <a:lnTo>
                  <a:pt x="1251247" y="6857996"/>
                </a:lnTo>
                <a:lnTo>
                  <a:pt x="1251247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4" name="bg object 24"/>
          <p:cNvSpPr>
            <a:spLocks/>
          </p:cNvSpPr>
          <p:nvPr/>
        </p:nvSpPr>
        <p:spPr bwMode="auto">
          <a:xfrm>
            <a:off x="10369550" y="3584575"/>
            <a:ext cx="1819275" cy="3275013"/>
          </a:xfrm>
          <a:custGeom>
            <a:avLst/>
            <a:gdLst>
              <a:gd name="T0" fmla="*/ 1819655 w 1819909"/>
              <a:gd name="T1" fmla="*/ 0 h 3274695"/>
              <a:gd name="T2" fmla="*/ 0 w 1819909"/>
              <a:gd name="T3" fmla="*/ 3274377 h 3274695"/>
              <a:gd name="T4" fmla="*/ 1819655 w 1819909"/>
              <a:gd name="T5" fmla="*/ 3274377 h 3274695"/>
              <a:gd name="T6" fmla="*/ 1819655 w 1819909"/>
              <a:gd name="T7" fmla="*/ 0 h 3274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19909" h="3274695">
                <a:moveTo>
                  <a:pt x="1819655" y="0"/>
                </a:moveTo>
                <a:lnTo>
                  <a:pt x="0" y="3274377"/>
                </a:lnTo>
                <a:lnTo>
                  <a:pt x="1819655" y="3274377"/>
                </a:lnTo>
                <a:lnTo>
                  <a:pt x="1819655" y="0"/>
                </a:lnTo>
                <a:close/>
              </a:path>
            </a:pathLst>
          </a:custGeom>
          <a:solidFill>
            <a:srgbClr val="90C22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5" name="bg object 25"/>
          <p:cNvSpPr>
            <a:spLocks/>
          </p:cNvSpPr>
          <p:nvPr/>
        </p:nvSpPr>
        <p:spPr bwMode="auto">
          <a:xfrm>
            <a:off x="0" y="4014788"/>
            <a:ext cx="447675" cy="2844800"/>
          </a:xfrm>
          <a:custGeom>
            <a:avLst/>
            <a:gdLst>
              <a:gd name="T0" fmla="*/ 0 w 448309"/>
              <a:gd name="T1" fmla="*/ 0 h 2844800"/>
              <a:gd name="T2" fmla="*/ 0 w 448309"/>
              <a:gd name="T3" fmla="*/ 2844482 h 2844800"/>
              <a:gd name="T4" fmla="*/ 448056 w 448309"/>
              <a:gd name="T5" fmla="*/ 2844482 h 2844800"/>
              <a:gd name="T6" fmla="*/ 0 w 448309"/>
              <a:gd name="T7" fmla="*/ 0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309" h="2844800">
                <a:moveTo>
                  <a:pt x="0" y="0"/>
                </a:moveTo>
                <a:lnTo>
                  <a:pt x="0" y="2844482"/>
                </a:lnTo>
                <a:lnTo>
                  <a:pt x="448056" y="2844482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3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35000"/>
            <a:ext cx="79263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3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157288"/>
            <a:ext cx="68992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3B4ED-4102-432C-83AA-D6F8E38CB9FC}" type="datetimeFigureOut">
              <a:rPr lang="en-US"/>
              <a:pPr>
                <a:defRPr/>
              </a:pPr>
              <a:t>6/2/2024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2167C4B4-453E-4894-A405-5B7F818C07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isk.yandex.ru/i/H2vqlUd2BUdrZ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19225"/>
            <a:ext cx="9078913" cy="1674813"/>
          </a:xfrm>
        </p:spPr>
        <p:txBody>
          <a:bodyPr tIns="13970" rtlCol="0"/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5400" spc="-5" dirty="0"/>
              <a:t>Unusual</a:t>
            </a:r>
            <a:r>
              <a:rPr sz="5400" spc="-85" dirty="0"/>
              <a:t> Toponyms</a:t>
            </a:r>
            <a:br>
              <a:rPr sz="5400" dirty="0"/>
            </a:br>
            <a:r>
              <a:rPr sz="5400" spc="-10" dirty="0"/>
              <a:t>of</a:t>
            </a:r>
            <a:r>
              <a:rPr sz="5400" spc="30" dirty="0"/>
              <a:t> </a:t>
            </a:r>
            <a:r>
              <a:rPr sz="5400" spc="-5" dirty="0"/>
              <a:t>English-Speaking</a:t>
            </a:r>
            <a:r>
              <a:rPr sz="5400" spc="20" dirty="0"/>
              <a:t> </a:t>
            </a:r>
            <a:r>
              <a:rPr sz="5400" spc="-5" dirty="0"/>
              <a:t>Countries</a:t>
            </a:r>
            <a:endParaRPr sz="5400" dirty="0"/>
          </a:p>
        </p:txBody>
      </p:sp>
      <p:sp>
        <p:nvSpPr>
          <p:cNvPr id="3" name="object 3"/>
          <p:cNvSpPr txBox="1"/>
          <p:nvPr/>
        </p:nvSpPr>
        <p:spPr>
          <a:xfrm>
            <a:off x="1358900" y="3824288"/>
            <a:ext cx="6511925" cy="2019784"/>
          </a:xfrm>
          <a:prstGeom prst="rect">
            <a:avLst/>
          </a:prstGeom>
        </p:spPr>
        <p:txBody>
          <a:bodyPr lIns="0" tIns="13970" rIns="0" bIns="0">
            <a:spAutoFit/>
          </a:bodyPr>
          <a:lstStyle/>
          <a:p>
            <a:pPr marL="12700" eaLnBrk="1" fontAlgn="auto" hangingPunct="1">
              <a:spcBef>
                <a:spcPts val="110"/>
              </a:spcBef>
              <a:spcAft>
                <a:spcPts val="0"/>
              </a:spcAft>
              <a:defRPr/>
            </a:pPr>
            <a:r>
              <a:rPr sz="2800" spc="-190" dirty="0">
                <a:solidFill>
                  <a:srgbClr val="90C22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ucida Sans Unicode"/>
              </a:rPr>
              <a:t>▶</a:t>
            </a:r>
            <a:r>
              <a:rPr sz="2800" spc="60" dirty="0">
                <a:solidFill>
                  <a:srgbClr val="90C22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ucida Sans Unicode"/>
              </a:rPr>
              <a:t> </a:t>
            </a:r>
            <a:r>
              <a:rPr sz="2800" spc="-1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ГБОУ</a:t>
            </a:r>
            <a:r>
              <a:rPr sz="2800" spc="-3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 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Школа</a:t>
            </a:r>
            <a:r>
              <a:rPr sz="2800" spc="1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 </a:t>
            </a:r>
            <a:r>
              <a:rPr sz="2800" spc="-15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№2070</a:t>
            </a:r>
            <a:endParaRPr sz="28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Trebuchet MS"/>
            </a:endParaRPr>
          </a:p>
          <a:p>
            <a:pPr eaLnBrk="1" fontAlgn="auto" hangingPunct="1">
              <a:spcBef>
                <a:spcPts val="15"/>
              </a:spcBef>
              <a:spcAft>
                <a:spcPts val="0"/>
              </a:spcAft>
              <a:defRPr/>
            </a:pPr>
            <a:endParaRPr sz="28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Trebuchet MS"/>
            </a:endParaRPr>
          </a:p>
          <a:p>
            <a:pPr marL="469900" indent="-457200" eaLnBrk="1" fontAlgn="auto" hangingPunct="1">
              <a:spcBef>
                <a:spcPts val="107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60045" algn="l"/>
              </a:tabLst>
              <a:defRPr/>
            </a:pPr>
            <a:r>
              <a:rPr lang="ru-RU" sz="2800" u="heavy" spc="10" dirty="0">
                <a:solidFill>
                  <a:schemeClr val="bg2">
                    <a:lumMod val="10000"/>
                  </a:schemeClr>
                </a:solidFill>
                <a:uFill>
                  <a:solidFill>
                    <a:srgbClr val="404040"/>
                  </a:solidFill>
                </a:uFill>
                <a:latin typeface="Microsoft JhengHei UI" panose="020B0604030504040204" pitchFamily="34" charset="-120"/>
                <a:ea typeface="Microsoft JhengHei UI" panose="020B0604030504040204" pitchFamily="34" charset="-120"/>
                <a:cs typeface="Lucida Sans Unicode"/>
              </a:rPr>
              <a:t>Научный руководитель</a:t>
            </a:r>
            <a:r>
              <a:rPr sz="2800" spc="1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:</a:t>
            </a:r>
            <a:r>
              <a:rPr sz="2800" spc="145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 </a:t>
            </a:r>
            <a:endParaRPr lang="ru-RU" sz="2800" spc="145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Trebuchet MS"/>
            </a:endParaRPr>
          </a:p>
          <a:p>
            <a:pPr marL="12700" eaLnBrk="1" fontAlgn="auto" hangingPunct="1">
              <a:spcBef>
                <a:spcPts val="1070"/>
              </a:spcBef>
              <a:spcAft>
                <a:spcPts val="0"/>
              </a:spcAft>
              <a:tabLst>
                <a:tab pos="360045" algn="l"/>
              </a:tabLst>
              <a:defRPr/>
            </a:pPr>
            <a:r>
              <a:rPr sz="2800" spc="2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Меттыева</a:t>
            </a:r>
            <a:r>
              <a:rPr sz="2800" spc="75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 </a:t>
            </a:r>
            <a:r>
              <a:rPr sz="2800" spc="2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Алиса</a:t>
            </a:r>
            <a:r>
              <a:rPr sz="2800" spc="5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 </a:t>
            </a:r>
            <a:r>
              <a:rPr sz="2800" spc="1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rebuchet MS"/>
              </a:rPr>
              <a:t>Викторовна</a:t>
            </a:r>
            <a:endParaRPr sz="28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04800" y="279400"/>
            <a:ext cx="7924800" cy="574675"/>
          </a:xfrm>
        </p:spPr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882650"/>
            <a:ext cx="10439400" cy="5627688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Интерактивная карта: </a:t>
            </a:r>
            <a:r>
              <a:rPr lang="en-US" sz="24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2"/>
              </a:rPr>
              <a:t>https://disk.yandex.ru/i/H2vqlUd2BUdrZg</a:t>
            </a:r>
            <a:r>
              <a:rPr lang="ru-RU" sz="2400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u="sng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Перспектива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 исследовать топонимы-заимствования из русского языка в англоговорящих странах (например, «Москва» -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Мо́скоу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[ˈ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mɒskoʊ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] (англ. Moscow) в США), и наоборот, и на основе найденного материала создать онлайн интерактивные карты-путеводители для развития </a:t>
            </a:r>
            <a:r>
              <a:rPr lang="ru-RU" sz="180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внутреннего туризма.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447800"/>
            <a:ext cx="7045325" cy="39624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683750" cy="762000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Наибольшее количество необычных топонимов нами было найдено в США.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graphicFrame>
        <p:nvGraphicFramePr>
          <p:cNvPr id="13316" name="Диаграмма 3"/>
          <p:cNvGraphicFramePr>
            <a:graphicFrameLocks/>
          </p:cNvGraphicFramePr>
          <p:nvPr/>
        </p:nvGraphicFramePr>
        <p:xfrm>
          <a:off x="1930400" y="2281238"/>
          <a:ext cx="6197600" cy="439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06266" imgH="4401693" progId="Excel.Chart.8">
                  <p:embed/>
                </p:oleObj>
              </mc:Choice>
              <mc:Fallback>
                <p:oleObj name="Chart" r:id="rId2" imgW="6206266" imgH="440169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281238"/>
                        <a:ext cx="6197600" cy="439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9683750" cy="2124075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Опрос среди учащихся старших классов и взрослых работников школы в равном количестве.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Самым популярным городом среди опрошенных является No Name.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95400" y="3124200"/>
          <a:ext cx="7386369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924800" cy="574675"/>
          </a:xfrm>
        </p:spPr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13" y="990600"/>
            <a:ext cx="9683750" cy="1295400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Наибольший интерес у старшеклассников (возраст:14-16 лет) вызвали такие топонимы как: No Name,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Hell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Boring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City,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Noodle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Deadhorse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Eggs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and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Bacon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Bay,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Nothing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и т.д. Свой выбор учащиеся аргументировали тем, что они выбирали города, названия которых они могли легко перевести, но некоторые выбирали случайным образом.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66800" y="2428877"/>
          <a:ext cx="769620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924800" cy="574675"/>
          </a:xfrm>
        </p:spPr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413" y="990600"/>
            <a:ext cx="9683750" cy="1438275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Взрослым (работникам школы) любопытно было бы посетить: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Name,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Monkey’s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Eyebrow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Idiotville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Halfway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Nothing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Boring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City и т.д.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Свой выбор они объяснили значительно подробнее, чем школьники. Среди множества объяснений самое распространенное - развить свои знания об англоговорящих странах, а также изучить культуру и традиции этих стран.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95400" y="2643685"/>
          <a:ext cx="76962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Методы исследования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1447800"/>
            <a:ext cx="4495800" cy="4692650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Описание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Анализ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Индукция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Классификация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Опрос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Сравнение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683750" cy="4955203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	Причины интереса к топонимам зависят от возраста людей. У взрослых аргументация подробнее, чем у школьников, из-за жизненного опыта.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	Обе подгруппы опрошенных отдали максимальное предпочтение городу «No Name» из-за двоякого (парадоксального) смысла топонима.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	Больше всего примеров найдено в США, и связанно это с тем, что топонимия США основывается на смешении топонимических моделей разных народов и культур. С приходом европейцев на материк топонимия коренных жителей начала смешиваться с топонимией европейцев.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" name="Стрелка: вправо 3"/>
          <p:cNvSpPr/>
          <p:nvPr/>
        </p:nvSpPr>
        <p:spPr>
          <a:xfrm>
            <a:off x="7162800" y="6223000"/>
            <a:ext cx="977900" cy="48577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9683750" cy="5823133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Типичными причинами возникновения найденных топонимов являются исторические события, происходящие в данных городах, либо топоним на самом деле является старинным словом из исчезнувших языков. Например: город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Leatherhead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берёт свое название от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древневалийского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слова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Brythonic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lēd-rïd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(как в современный валлийский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Llwyd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rhyd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» означает «серый брод») или город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Reading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происходит от англосаксонского племени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Readingas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чьё название значит «люди вождя по имени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Реада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», и никак не связано с омографичным, но иначе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произносящимся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словом “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reading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 (чтение).    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" name="Стрелка: вправо 3"/>
          <p:cNvSpPr/>
          <p:nvPr/>
        </p:nvSpPr>
        <p:spPr>
          <a:xfrm>
            <a:off x="7239000" y="6373813"/>
            <a:ext cx="977900" cy="484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209675"/>
            <a:ext cx="9067800" cy="5583238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Чаще всего встречаются топонимы хоронимы и ойконимы, реже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оронимы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Например, 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хоронимам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и ойконимам относятся такие города как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Mousehole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Nothing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Great Kills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Blackwater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No Name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К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оронимам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относятся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Mount Cook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и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Roseberry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Topping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Топонимы, связанные с природой и животными, встречаются чаще всего и являются наиболее ранними в хронологической цепочке, например, </a:t>
            </a:r>
            <a:r>
              <a:rPr lang="en-US" sz="2400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Mousehole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Bird City, Roseberry Topping, Monkey’s Eyebrow, Head-Smashed-In-Buffalo Jump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и 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  <p:sp>
        <p:nvSpPr>
          <p:cNvPr id="4" name="Стрелка: вправо 3"/>
          <p:cNvSpPr/>
          <p:nvPr/>
        </p:nvSpPr>
        <p:spPr>
          <a:xfrm>
            <a:off x="7162800" y="6248400"/>
            <a:ext cx="977900" cy="484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Выводы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981200"/>
            <a:ext cx="9448800" cy="4138613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Основными способами словообразования являются сложение основ и переход из одной части речи в другую (конверсия). </a:t>
            </a: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Например: 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Leatherhead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(кожа + голова),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Bakewell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(испечь + колодец),</a:t>
            </a:r>
          </a:p>
          <a:p>
            <a:pPr marL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Deadhorse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(мёртвая + лощадь), 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Reading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Таким образом, наша гипотеза подтвердилась.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u="sng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Цель</a:t>
            </a:r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447800"/>
            <a:ext cx="6899275" cy="474027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Выявить наиболее типичные факты из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этимологии необычных топонимов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, которые являются значимыми с точки зрения языка, мировоззрения носителей английского языка и истории англоговорящих стран.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Таким образом, мы хотим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познать через язык культурные особенности и составить путеводитель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для путешественников, которым интересны необычные маршруты.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Заключение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9448800" cy="5246688"/>
          </a:xfrm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Больше </a:t>
            </a:r>
            <a:r>
              <a:rPr lang="ru-RU" sz="180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всего интерес </a:t>
            </a:r>
            <a:r>
              <a:rPr lang="ru-RU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вызывают топонимы, чья этимология не совсем очевидна, но чей перевод не вызывает трудности с первого взгляда. Смешение моделей разных народов и культур ведёт к наибольшему разнообразию, поэтому больше всего необычных топонимов найдено в США. Типичными причинами возникновения найденных топонимов являются не только исторические события как таковые, но и изменения в самом языке, которые со временем неизбежно происходят, и не всегда заметны с первого взгляда. Необычные топонимы чаще всего встречаются в названиях территорий, населённых местностей, горных рельефов (хоронимы, ойконимы, </a:t>
            </a:r>
            <a:r>
              <a:rPr lang="ru-RU" sz="1800" dirty="0" err="1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оронимы</a:t>
            </a:r>
            <a:r>
              <a:rPr lang="ru-RU" sz="1800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и большинство из них являются составными существительными на тему природы, подчёркивая тем самым её значимость в жизни носителей английского языка. Созданный интерактивный путеводитель поможет глубже узнать о причинах возникновения необычных топонимов и спланировать нетрадиционный маршрут для познавательных путешествий.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9074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612775" y="381000"/>
            <a:ext cx="7924800" cy="574675"/>
          </a:xfrm>
        </p:spPr>
        <p:txBody>
          <a:bodyPr/>
          <a:lstStyle/>
          <a:p>
            <a:pPr eaLnBrk="1" hangingPunct="1"/>
            <a:r>
              <a:rPr lang="ru-RU" altLang="ru-RU" u="sng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Задачи</a:t>
            </a:r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1353800" cy="5286375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Раскрыть значения термина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«топоним»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Описать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виды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 топонимов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Узнать,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как образуются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топонимы в англоговорящих странах (Соединённое королевство, США, Канада, Австралия, Новая Зеландия)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Найти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 необычные топонимы англоговорящих стран, собрать информацию об их происхождении – описать и систематизировать (в хронологическом порядке по возможности). Создать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интерактивную карту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и продумать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перспективы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 исследования.</a:t>
            </a:r>
          </a:p>
          <a:p>
            <a:pPr marL="342900" indent="-3429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Выявить закономерности и сделать выводы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в каких странах найдено больше примеров и почему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какие топонимы вызывают интерес у разных категорий опрошенных и почему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каковы типичные причины возникновения данных топонимов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какие виды топонимов встречаются чаще всего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какие топонимы по значению встречаются наиболее часто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- какие используются способы словообразования </a:t>
            </a:r>
          </a:p>
          <a:p>
            <a:pPr marL="457200" indent="-457200"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6"/>
              <a:defRPr/>
            </a:pPr>
            <a:r>
              <a:rPr lang="ru-RU" sz="200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Сделать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rPr>
              <a:t>заключение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u="sng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Гипотеза</a:t>
            </a:r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8839200" cy="33242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Необычные топонимы отражают не только интересные исторические факты и культуру жителей англоговорящих стран, но и подчёркивают особенности самого языка.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Теоретическая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683750" cy="4932363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Топоним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(от др. греч.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topos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– место,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nyma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– имя) - разряд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онимов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/слова, словосочетания или предложения, которые служат для выделения именуемых им объектов среди других объектов/, обозначающих собственное название природного объекта на Земле или объекта, созданного человеком на Земле.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         Среди топонимов выделяется различные классы, такие как: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Оронимы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 поднятых форм рельефа (гор, хребтов, вершин холмов)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Хоронимы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 любых территорий (областей, районов, государств)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Урбанонимы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 внутригородских объектов 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Дромонимы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 путей сообщения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Ойконимы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название населённых мест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Гидронимы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географические название водных объектов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Инсулонимы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названия, возделанных земельных участков 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• </a:t>
            </a:r>
            <a:r>
              <a:rPr lang="ru-RU" sz="2000" b="1" i="1" dirty="0" err="1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Дримонимы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- названия лесов, рощ, боров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Теоретическая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683750" cy="5322888"/>
          </a:xfrm>
        </p:spPr>
        <p:txBody>
          <a:bodyPr/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Этимология топонимов</a:t>
            </a: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571500" indent="-5715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Соединенное Королевство</a:t>
            </a:r>
          </a:p>
          <a:p>
            <a:pPr marL="571500" indent="-5715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США и Канада</a:t>
            </a:r>
          </a:p>
          <a:p>
            <a:pPr marL="571500" indent="-5715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Австралия</a:t>
            </a:r>
          </a:p>
          <a:p>
            <a:pPr marL="571500" indent="-57150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4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Новая Зеландия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9683750" cy="5214938"/>
          </a:xfrm>
        </p:spPr>
        <p:txBody>
          <a:bodyPr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Необычные топонимы, чьи составляющие легко переводятся на английский язык и порой вызывают недоумение и интерес.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 примеров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№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Название: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Значение и тип топонима: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Год основания: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География: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Этимология названия: …</a:t>
            </a:r>
            <a:endParaRPr lang="ru-RU" sz="24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Практическая часть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7D94116-A961-0BE5-674F-BC6ED2CA0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69305"/>
              </p:ext>
            </p:extLst>
          </p:nvPr>
        </p:nvGraphicFramePr>
        <p:xfrm>
          <a:off x="533400" y="1676400"/>
          <a:ext cx="9753600" cy="4800600"/>
        </p:xfrm>
        <a:graphic>
          <a:graphicData uri="http://schemas.openxmlformats.org/drawingml/2006/table">
            <a:tbl>
              <a:tblPr/>
              <a:tblGrid>
                <a:gridCol w="4875857">
                  <a:extLst>
                    <a:ext uri="{9D8B030D-6E8A-4147-A177-3AD203B41FA5}">
                      <a16:colId xmlns:a16="http://schemas.microsoft.com/office/drawing/2014/main" val="518414886"/>
                    </a:ext>
                  </a:extLst>
                </a:gridCol>
                <a:gridCol w="4877743">
                  <a:extLst>
                    <a:ext uri="{9D8B030D-6E8A-4147-A177-3AD203B41FA5}">
                      <a16:colId xmlns:a16="http://schemas.microsoft.com/office/drawing/2014/main" val="1458170720"/>
                    </a:ext>
                  </a:extLst>
                </a:gridCol>
              </a:tblGrid>
              <a:tr h="4800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Leatherhead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Bakewell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Blackburn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Roseberry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Topping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/ˈ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rɛdɪŋ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/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Mousehole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Great Kills (the USA, state New York)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Eggs and Bacon Bay (Australia)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King of Prussia (the USA, Pennsylvania)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Hell (the USA, state Michigan)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Truth or Consequences (the USA, state New Mexico)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Pity Me (the UK)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Blackwater (Australia)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Sweet Lips (the USA, state Tennessee)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Bunbury (Australia)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Calibri" panose="020F0502020204030204" pitchFamily="34" charset="0"/>
                        <a:buAutoNum type="arabicPeriod"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anose="020F050202020403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16.	Mount Cook (New Zealand)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17.	Bird City (the USA, state Kansas)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18.	Monkey's Eyebrow (the USA, state Kentucky)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19.	Noodle (the USA, state Texas)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20.	Boring City (the USA, state Oregon)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21.	Halfway (the USA, state Oregon)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22.	Head-Smashed-In Buffalo Jump (Canada)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23.	Satan’s Kingdom (the USA, state Massachusetts)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24.	</a:t>
                      </a:r>
                      <a:r>
                        <a:rPr kumimoji="0" lang="en-US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Idiotville</a:t>
                      </a: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(the USA, state Oregon)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25.	Nothing (the USA, state Arizona)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26.	Sandwich (the UK)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27.	Deadhorse (the USA, Alaska)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28.	Embarrass (the USA, state Minnesota)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29.	No Name (the USA, state Colorado)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Calibri" panose="020F0502020204030204" pitchFamily="34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30.	Spot (the USA, state Tennessee)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200"/>
                        <a:buFont typeface="+mj-lt"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anose="020F0502020204030204" pitchFamily="34" charset="0"/>
                        <a:ea typeface="Microsoft JhengHei UI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847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0"/>
            <a:ext cx="1209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2192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12192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2192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6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65088"/>
            <a:ext cx="12192001" cy="683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3813"/>
            <a:ext cx="12192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1354</Words>
  <Application>Microsoft Office PowerPoint</Application>
  <PresentationFormat>Широкоэкранный</PresentationFormat>
  <Paragraphs>140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Microsoft JhengHei UI</vt:lpstr>
      <vt:lpstr>Arial</vt:lpstr>
      <vt:lpstr>Calibri</vt:lpstr>
      <vt:lpstr>Courier New</vt:lpstr>
      <vt:lpstr>Microsoft Sans Serif</vt:lpstr>
      <vt:lpstr>Symbol</vt:lpstr>
      <vt:lpstr>Times New Roman</vt:lpstr>
      <vt:lpstr>Trebuchet MS</vt:lpstr>
      <vt:lpstr>Wingdings</vt:lpstr>
      <vt:lpstr>Office Theme</vt:lpstr>
      <vt:lpstr>Chart</vt:lpstr>
      <vt:lpstr>Unusual Toponyms of English-Speaking Countries</vt:lpstr>
      <vt:lpstr>Цель:</vt:lpstr>
      <vt:lpstr>Задачи:</vt:lpstr>
      <vt:lpstr>Гипотеза:</vt:lpstr>
      <vt:lpstr>Теоретическая часть</vt:lpstr>
      <vt:lpstr>Теоретическая часть</vt:lpstr>
      <vt:lpstr>Практическая часть</vt:lpstr>
      <vt:lpstr>Практическая часть</vt:lpstr>
      <vt:lpstr>Презентация PowerPoint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Практическая часть</vt:lpstr>
      <vt:lpstr>Методы исследования</vt:lpstr>
      <vt:lpstr>Выводы</vt:lpstr>
      <vt:lpstr>Выводы</vt:lpstr>
      <vt:lpstr>Выводы</vt:lpstr>
      <vt:lpstr>Выводы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Unusual Toponyms of English-Speaking Countries</dc:title>
  <dc:creator>Unknown User</dc:creator>
  <cp:lastModifiedBy>Alice Mettyeva</cp:lastModifiedBy>
  <cp:revision>67</cp:revision>
  <dcterms:created xsi:type="dcterms:W3CDTF">2022-11-02T08:40:22Z</dcterms:created>
  <dcterms:modified xsi:type="dcterms:W3CDTF">2024-06-02T11:56:59Z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LastSaved">
    <vt:filetime>2022-11-02T00:00:00Z</vt:filetime>
  </property>
</Properties>
</file>