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2" r:id="rId2"/>
    <p:sldId id="256" r:id="rId3"/>
    <p:sldId id="261" r:id="rId4"/>
    <p:sldId id="291" r:id="rId5"/>
    <p:sldId id="292" r:id="rId6"/>
    <p:sldId id="290" r:id="rId7"/>
    <p:sldId id="264" r:id="rId8"/>
    <p:sldId id="289" r:id="rId9"/>
    <p:sldId id="269" r:id="rId10"/>
    <p:sldId id="260" r:id="rId11"/>
    <p:sldId id="259" r:id="rId12"/>
    <p:sldId id="280" r:id="rId13"/>
    <p:sldId id="279" r:id="rId14"/>
    <p:sldId id="278" r:id="rId15"/>
    <p:sldId id="294" r:id="rId16"/>
    <p:sldId id="295" r:id="rId17"/>
    <p:sldId id="298" r:id="rId18"/>
    <p:sldId id="297" r:id="rId19"/>
    <p:sldId id="288" r:id="rId20"/>
    <p:sldId id="299" r:id="rId21"/>
    <p:sldId id="304" r:id="rId22"/>
    <p:sldId id="310" r:id="rId23"/>
    <p:sldId id="306" r:id="rId24"/>
    <p:sldId id="307" r:id="rId25"/>
    <p:sldId id="308" r:id="rId26"/>
    <p:sldId id="309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66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>
      <p:cViewPr varScale="1">
        <p:scale>
          <a:sx n="89" d="100"/>
          <a:sy n="89" d="100"/>
        </p:scale>
        <p:origin x="5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728F7-ACE7-4153-8EC4-9CB857DB2199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2EC11-E29A-4609-9D17-A1D7263D7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6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https://www.youtube.com/watch?v=-UmWh2dw2gU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2EC11-E29A-4609-9D17-A1D7263D76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6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2B7BC-0194-403C-9C2E-B9C36331CAE9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-UmWh2dw2g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bigpicture.ru/cdn/wp-content/uploads/2014/03/Alpert1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aralbum.ru/show/2870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zanarod.ru/gazeta/03_2007/02-0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aralbum.ru/show/75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bigpicture.ru/cdn/wp-content/uploads/2014/03/Alpert1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waralbum.ru/show/68434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bigpicture.ru/cdn/wp-content/uploads/2014/03/Alpert12.jpg" TargetMode="External"/><Relationship Id="rId5" Type="http://schemas.openxmlformats.org/officeDocument/2006/relationships/image" Target="../media/image19.jpeg"/><Relationship Id="rId4" Type="http://schemas.openxmlformats.org/officeDocument/2006/relationships/image" Target="http://www.pomnivoinu.ru/img/reports/1377/tmb/03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bigpicture.ru/cdn/wp-content/uploads/2014/03/Alpert12.jpg" TargetMode="External"/><Relationship Id="rId5" Type="http://schemas.openxmlformats.org/officeDocument/2006/relationships/image" Target="../media/image19.jpeg"/><Relationship Id="rId4" Type="http://schemas.openxmlformats.org/officeDocument/2006/relationships/image" Target="http://www.pomnivoinu.ru/img/reports/1377/tmb/03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http://waralbum.ru/show/6843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aralbum.ru/show/872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omnivoinu.ru/img/reports/1377/tmb/0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omnivoinu.ru/img/reports/1377/tmb/0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upload.wikimedia.org/wikipedia/ru/thumb/d/d2/%D0%97%D0%BD%D0%B0%D0%BC%D1%8F_%D0%9F%D0%BE%D0%B1%D0%B5%D0%B4%D1%8B.jpg/200px-%D0%97%D0%BD%D0%B0%D0%BC%D1%8F_%D0%9F%D0%BE%D0%B1%D0%B5%D0%B4%D1%8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Магистратура-ИРА\все семинары магистратуры\2 КУРС\семинар костенко на 30.10\36.jpg">
            <a:extLst>
              <a:ext uri="{FF2B5EF4-FFF2-40B4-BE49-F238E27FC236}">
                <a16:creationId xmlns:a16="http://schemas.microsoft.com/office/drawing/2014/main" id="{51010A45-BAA8-37E0-826F-C5649C63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2831"/>
            <a:ext cx="9143999" cy="6861500"/>
          </a:xfrm>
          <a:prstGeom prst="rect">
            <a:avLst/>
          </a:prstGeom>
          <a:noFill/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318A8D01-60E3-AEDF-C81A-C610E5B4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9" y="1124744"/>
            <a:ext cx="7608101" cy="4945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136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61500"/>
          </a:xfrm>
          <a:prstGeom prst="rect">
            <a:avLst/>
          </a:prstGeom>
          <a:noFill/>
        </p:spPr>
      </p:pic>
      <p:pic>
        <p:nvPicPr>
          <p:cNvPr id="11265" name="Picture 1" descr="http://bigpicture.ru/cdn/wp-content/uploads/2014/03/Alpert1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5536" y="1929356"/>
            <a:ext cx="679864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07704" y="150480"/>
            <a:ext cx="70567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  ВЛАДИМИРОВИЧ  АЛЬПЕРТ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5076056" y="2733968"/>
            <a:ext cx="3888432" cy="2711256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Альперт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советскими военными в Праге</a:t>
            </a:r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908721"/>
            <a:ext cx="7848872" cy="738664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родоначальников отечественной серийной репортажной фотографии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5740807"/>
            <a:ext cx="5976664" cy="72008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«Затишье на переднем крае»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Макс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Альперт</a:t>
            </a:r>
            <a:endParaRPr lang="ru-RU" dirty="0"/>
          </a:p>
        </p:txBody>
      </p:sp>
      <p:pic>
        <p:nvPicPr>
          <p:cNvPr id="12289" name="Picture 1" descr="http://waralbum.ru/show/2870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691680" y="908720"/>
            <a:ext cx="6768752" cy="4537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5229200"/>
            <a:ext cx="6048672" cy="114075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По дорогам войны»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(или «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Возвращение из неволи»)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Макс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Альперт</a:t>
            </a:r>
            <a:endParaRPr lang="ru-RU" sz="2400" dirty="0"/>
          </a:p>
        </p:txBody>
      </p:sp>
      <p:pic>
        <p:nvPicPr>
          <p:cNvPr id="28673" name="Picture 1" descr="Официальный сайт депутата Законодательного Собрания Приморского края Николая Марковцева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95736" y="260648"/>
            <a:ext cx="6374259" cy="4759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5825231"/>
            <a:ext cx="5832648" cy="78929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«Комбат»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(12 июля 1942 года)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Макс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Альперт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7" name="Picture 1" descr="http://waralbum.ru/show/75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95736" y="492303"/>
            <a:ext cx="6336704" cy="5074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5866361"/>
            <a:ext cx="5796136" cy="81424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Парад победы 24 июня 1945 года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Макс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Альперт</a:t>
            </a:r>
            <a:endParaRPr lang="ru-RU" dirty="0"/>
          </a:p>
        </p:txBody>
      </p:sp>
      <p:pic>
        <p:nvPicPr>
          <p:cNvPr id="30721" name="Picture 1" descr="http://bigpicture.ru/cdn/wp-content/uploads/2014/03/Alpert1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59632" y="930880"/>
            <a:ext cx="7633547" cy="4728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08132" y="5317764"/>
            <a:ext cx="4608512" cy="86409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Боде,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фотокорреспондент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оде, Наталья Фёдоровна — Википедия">
            <a:extLst>
              <a:ext uri="{FF2B5EF4-FFF2-40B4-BE49-F238E27FC236}">
                <a16:creationId xmlns:a16="http://schemas.microsoft.com/office/drawing/2014/main" id="{1E08200D-B1AA-72DA-E193-695ADE9A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32" y="332656"/>
            <a:ext cx="3443161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Война женскими глазами&quot;. Фронтовые фотографии Натальи Боде | ИСТОРИЯ  ГОСУДАРСТВА РОССИЙСКОГО | Дзен">
            <a:extLst>
              <a:ext uri="{FF2B5EF4-FFF2-40B4-BE49-F238E27FC236}">
                <a16:creationId xmlns:a16="http://schemas.microsoft.com/office/drawing/2014/main" id="{77DC1139-872E-439F-53AC-7D068C9E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6" y="1412962"/>
            <a:ext cx="4227145" cy="3356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63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5790030"/>
            <a:ext cx="5328592" cy="795515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«Командир дает указания»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Фотокорреспондент – Наталья Боде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Командир дает указания ">
            <a:extLst>
              <a:ext uri="{FF2B5EF4-FFF2-40B4-BE49-F238E27FC236}">
                <a16:creationId xmlns:a16="http://schemas.microsoft.com/office/drawing/2014/main" id="{3568E490-ABF8-23F6-CC1A-294EB9916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963245" cy="4607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71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5442366"/>
            <a:ext cx="6684920" cy="122413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«Обед после тяжелого боя в Сталинграде под плащ-палатками»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Фотокорреспондент – Наталья Боде</a:t>
            </a:r>
          </a:p>
        </p:txBody>
      </p:sp>
      <p:pic>
        <p:nvPicPr>
          <p:cNvPr id="1026" name="Picture 2" descr="Обед после тяжелого боя в Сталинграде под плащ-палатками.">
            <a:extLst>
              <a:ext uri="{FF2B5EF4-FFF2-40B4-BE49-F238E27FC236}">
                <a16:creationId xmlns:a16="http://schemas.microsoft.com/office/drawing/2014/main" id="{4E11D43A-D0C9-99E8-2F5D-3256AF46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6684920" cy="455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739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5681625"/>
            <a:ext cx="6958224" cy="84371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 Иван Шевцов возле подбитого «Тигра»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Фотокорреспондент – Наталья Боде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B8C20B-AEFF-06E8-762F-E141F364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40" y="881521"/>
            <a:ext cx="6876256" cy="4559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2098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0"/>
            <a:ext cx="9143999" cy="6861500"/>
          </a:xfrm>
          <a:prstGeom prst="rect">
            <a:avLst/>
          </a:prstGeom>
          <a:noFill/>
        </p:spPr>
      </p:pic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3CFBAF41-7FF9-F29D-55E4-031146298A56}"/>
              </a:ext>
            </a:extLst>
          </p:cNvPr>
          <p:cNvSpPr/>
          <p:nvPr/>
        </p:nvSpPr>
        <p:spPr>
          <a:xfrm>
            <a:off x="2051720" y="188640"/>
            <a:ext cx="6696744" cy="72008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Отправимся в путь</a:t>
            </a:r>
          </a:p>
        </p:txBody>
      </p:sp>
      <p:pic>
        <p:nvPicPr>
          <p:cNvPr id="4" name="Рисунок 3" descr="Изображение выглядит как текст, Бумажное изделие, бумаг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61F2799-1A9D-C7D0-9EB1-4148D4732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00860"/>
            <a:ext cx="7380312" cy="52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Магистратура-ИРА\все семинары магистратуры\2 КУРС\семинар костенко на 30.10\36.jpg">
            <a:extLst>
              <a:ext uri="{FF2B5EF4-FFF2-40B4-BE49-F238E27FC236}">
                <a16:creationId xmlns:a16="http://schemas.microsoft.com/office/drawing/2014/main" id="{E9762750-36BC-F012-B276-DA85F0AF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15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76745" y="1147664"/>
            <a:ext cx="8640960" cy="970687"/>
          </a:xfrm>
          <a:prstGeom prst="roundRect">
            <a:avLst/>
          </a:prstGeom>
          <a:solidFill>
            <a:srgbClr val="FFCC66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Дорогами военных корреспондентов</a:t>
            </a:r>
            <a:br>
              <a:rPr lang="ru-RU" sz="3000" b="1" dirty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http://waralbum.ru/show/68434.jpg">
            <a:extLst>
              <a:ext uri="{FF2B5EF4-FFF2-40B4-BE49-F238E27FC236}">
                <a16:creationId xmlns:a16="http://schemas.microsoft.com/office/drawing/2014/main" id="{AA78D37E-5DA8-BCA2-992A-FA612931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76745" y="2420888"/>
            <a:ext cx="5391047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Скругленный прямоугольник 3">
            <a:extLst>
              <a:ext uri="{FF2B5EF4-FFF2-40B4-BE49-F238E27FC236}">
                <a16:creationId xmlns:a16="http://schemas.microsoft.com/office/drawing/2014/main" id="{08664539-693E-BEB2-6B8A-52F8B5AEA59F}"/>
              </a:ext>
            </a:extLst>
          </p:cNvPr>
          <p:cNvSpPr/>
          <p:nvPr/>
        </p:nvSpPr>
        <p:spPr>
          <a:xfrm>
            <a:off x="5868144" y="2491881"/>
            <a:ext cx="3047714" cy="35817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Советские фотожурналисты и кинооператоры у здания Рейхстага.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Слева направо, первый ряд: Г. Самсонов, А. Морозов, Ф. Кислов, Л. Железнов, И. Шагин, О.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Кнорринг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ряд: С. Альперин, А. Капустянский,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Петрусов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Р.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ряд: А. Архипов, М. Редькин, Н. Фиников.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pic>
        <p:nvPicPr>
          <p:cNvPr id="2" name="Picture 1" descr="Евгений Халдей – фотограф войны">
            <a:extLst>
              <a:ext uri="{FF2B5EF4-FFF2-40B4-BE49-F238E27FC236}">
                <a16:creationId xmlns:a16="http://schemas.microsoft.com/office/drawing/2014/main" id="{2A650B72-5A0D-187B-7D61-539872865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194184" y="2348880"/>
            <a:ext cx="2611558" cy="3657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1" descr="http://bigpicture.ru/cdn/wp-content/uploads/2014/03/Alpert12.jpg">
            <a:extLst>
              <a:ext uri="{FF2B5EF4-FFF2-40B4-BE49-F238E27FC236}">
                <a16:creationId xmlns:a16="http://schemas.microsoft.com/office/drawing/2014/main" id="{1C244CEB-8AA5-F0E6-AB7C-FA6B9F13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979712" y="366224"/>
            <a:ext cx="4438610" cy="2749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Бой в Сталинграде через объектив камеры. ">
            <a:extLst>
              <a:ext uri="{FF2B5EF4-FFF2-40B4-BE49-F238E27FC236}">
                <a16:creationId xmlns:a16="http://schemas.microsoft.com/office/drawing/2014/main" id="{EE3BD3A7-BF36-E269-033B-76EFE7AE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4" y="3457032"/>
            <a:ext cx="4329887" cy="2922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F89B26-DEE1-3C21-9D01-AD8520427459}"/>
              </a:ext>
            </a:extLst>
          </p:cNvPr>
          <p:cNvSpPr/>
          <p:nvPr/>
        </p:nvSpPr>
        <p:spPr>
          <a:xfrm>
            <a:off x="371929" y="2829631"/>
            <a:ext cx="4124539" cy="456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Парад Победы 24 июня 1945 года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469DAF-D37D-F2A3-7096-9EBFFAC8CB18}"/>
              </a:ext>
            </a:extLst>
          </p:cNvPr>
          <p:cNvSpPr/>
          <p:nvPr/>
        </p:nvSpPr>
        <p:spPr>
          <a:xfrm>
            <a:off x="5724128" y="5747985"/>
            <a:ext cx="2770850" cy="456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Первый день войны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C6338A-662E-0521-04BD-F63793759637}"/>
              </a:ext>
            </a:extLst>
          </p:cNvPr>
          <p:cNvSpPr/>
          <p:nvPr/>
        </p:nvSpPr>
        <p:spPr>
          <a:xfrm>
            <a:off x="2787654" y="3457032"/>
            <a:ext cx="3050423" cy="456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Уличный бой в Сталинграде</a:t>
            </a:r>
          </a:p>
        </p:txBody>
      </p:sp>
    </p:spTree>
    <p:extLst>
      <p:ext uri="{BB962C8B-B14F-4D97-AF65-F5344CB8AC3E}">
        <p14:creationId xmlns:p14="http://schemas.microsoft.com/office/powerpoint/2010/main" val="31369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pic>
        <p:nvPicPr>
          <p:cNvPr id="2" name="Picture 1" descr="Евгений Халдей – фотограф войны">
            <a:extLst>
              <a:ext uri="{FF2B5EF4-FFF2-40B4-BE49-F238E27FC236}">
                <a16:creationId xmlns:a16="http://schemas.microsoft.com/office/drawing/2014/main" id="{2A650B72-5A0D-187B-7D61-539872865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194184" y="2348880"/>
            <a:ext cx="2611558" cy="3657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1" descr="http://bigpicture.ru/cdn/wp-content/uploads/2014/03/Alpert12.jpg">
            <a:extLst>
              <a:ext uri="{FF2B5EF4-FFF2-40B4-BE49-F238E27FC236}">
                <a16:creationId xmlns:a16="http://schemas.microsoft.com/office/drawing/2014/main" id="{1C244CEB-8AA5-F0E6-AB7C-FA6B9F13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979712" y="366224"/>
            <a:ext cx="4438610" cy="2749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Бой в Сталинграде через объектив камеры. ">
            <a:extLst>
              <a:ext uri="{FF2B5EF4-FFF2-40B4-BE49-F238E27FC236}">
                <a16:creationId xmlns:a16="http://schemas.microsoft.com/office/drawing/2014/main" id="{EE3BD3A7-BF36-E269-033B-76EFE7AE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4" y="3457032"/>
            <a:ext cx="4329887" cy="2922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F89B26-DEE1-3C21-9D01-AD8520427459}"/>
              </a:ext>
            </a:extLst>
          </p:cNvPr>
          <p:cNvSpPr/>
          <p:nvPr/>
        </p:nvSpPr>
        <p:spPr>
          <a:xfrm>
            <a:off x="5827404" y="5781657"/>
            <a:ext cx="2251519" cy="456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Евгений Халдей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469DAF-D37D-F2A3-7096-9EBFFAC8CB18}"/>
              </a:ext>
            </a:extLst>
          </p:cNvPr>
          <p:cNvSpPr/>
          <p:nvPr/>
        </p:nvSpPr>
        <p:spPr>
          <a:xfrm>
            <a:off x="530144" y="2601296"/>
            <a:ext cx="2029674" cy="456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Макс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Альперт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C6338A-662E-0521-04BD-F63793759637}"/>
              </a:ext>
            </a:extLst>
          </p:cNvPr>
          <p:cNvSpPr/>
          <p:nvPr/>
        </p:nvSpPr>
        <p:spPr>
          <a:xfrm>
            <a:off x="3417220" y="3600001"/>
            <a:ext cx="1784346" cy="456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Наталья Боде</a:t>
            </a:r>
          </a:p>
        </p:txBody>
      </p:sp>
    </p:spTree>
    <p:extLst>
      <p:ext uri="{BB962C8B-B14F-4D97-AF65-F5344CB8AC3E}">
        <p14:creationId xmlns:p14="http://schemas.microsoft.com/office/powerpoint/2010/main" val="34065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pic>
        <p:nvPicPr>
          <p:cNvPr id="5122" name="Picture 2" descr="Главные &quot;трюки&quot; фотографа Евгения Халдея. К 105-летию со дня рождения  мастера - Российская газета">
            <a:extLst>
              <a:ext uri="{FF2B5EF4-FFF2-40B4-BE49-F238E27FC236}">
                <a16:creationId xmlns:a16="http://schemas.microsoft.com/office/drawing/2014/main" id="{2C8BE173-BB66-03D0-D747-247ECB99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80" y="341480"/>
            <a:ext cx="3195456" cy="2131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Фронтовые фотографы и их шедевры. Макс Альперт | ВКонтакте">
            <a:extLst>
              <a:ext uri="{FF2B5EF4-FFF2-40B4-BE49-F238E27FC236}">
                <a16:creationId xmlns:a16="http://schemas.microsoft.com/office/drawing/2014/main" id="{D743A605-F2B1-96F8-9A9C-AC1E87ECD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53"/>
          <a:stretch/>
        </p:blipFill>
        <p:spPr bwMode="auto">
          <a:xfrm>
            <a:off x="6525949" y="592501"/>
            <a:ext cx="2363243" cy="2131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4" descr="Война женскими глазами&quot;. Фронтовые фотографии Натальи Боде | ИСТОРИЯ  ГОСУДАРСТВА РОССИЙСКОГО | Дзен">
            <a:extLst>
              <a:ext uri="{FF2B5EF4-FFF2-40B4-BE49-F238E27FC236}">
                <a16:creationId xmlns:a16="http://schemas.microsoft.com/office/drawing/2014/main" id="{24537797-E953-092A-6F3E-B5C0472F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0" y="1220967"/>
            <a:ext cx="2466557" cy="1958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83F486-4FEC-BD52-035C-685261CB0323}"/>
              </a:ext>
            </a:extLst>
          </p:cNvPr>
          <p:cNvSpPr/>
          <p:nvPr/>
        </p:nvSpPr>
        <p:spPr>
          <a:xfrm>
            <a:off x="6692733" y="2683663"/>
            <a:ext cx="2029674" cy="456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Макс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Альперт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83E8A6-4A84-1BFA-0514-A4C7EF9FC2FD}"/>
              </a:ext>
            </a:extLst>
          </p:cNvPr>
          <p:cNvSpPr/>
          <p:nvPr/>
        </p:nvSpPr>
        <p:spPr>
          <a:xfrm>
            <a:off x="513141" y="3179569"/>
            <a:ext cx="2029674" cy="456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Наталья Боде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169DBC-B5C1-3825-5DAE-B496B651938D}"/>
              </a:ext>
            </a:extLst>
          </p:cNvPr>
          <p:cNvSpPr/>
          <p:nvPr/>
        </p:nvSpPr>
        <p:spPr>
          <a:xfrm>
            <a:off x="3901648" y="2472893"/>
            <a:ext cx="2029674" cy="456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Евгений Халдей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502934C-4BAF-04A3-4BFB-C21CD6B78987}"/>
              </a:ext>
            </a:extLst>
          </p:cNvPr>
          <p:cNvSpPr/>
          <p:nvPr/>
        </p:nvSpPr>
        <p:spPr>
          <a:xfrm>
            <a:off x="179512" y="3789041"/>
            <a:ext cx="3583804" cy="2822294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качества: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смелость;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выносливость;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целеустремленность;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любовь к Родине;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самоотверженность;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героизм и др.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511B3EE4-B982-0DE5-B9CA-804267872D52}"/>
              </a:ext>
            </a:extLst>
          </p:cNvPr>
          <p:cNvSpPr/>
          <p:nvPr/>
        </p:nvSpPr>
        <p:spPr>
          <a:xfrm>
            <a:off x="3851920" y="3318165"/>
            <a:ext cx="5134848" cy="2991155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качества: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эстетического вкуса, чувства стиля, композиции, цвета;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быстрота реакции;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творческое мышление;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общительность;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подготовка;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организаторские способности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7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835696" y="237502"/>
            <a:ext cx="6958224" cy="64401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«Собираем военкора на задание»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C30F89-C57A-4CDC-8C55-17910695312A}"/>
              </a:ext>
            </a:extLst>
          </p:cNvPr>
          <p:cNvSpPr/>
          <p:nvPr/>
        </p:nvSpPr>
        <p:spPr>
          <a:xfrm>
            <a:off x="971600" y="1187328"/>
            <a:ext cx="7592703" cy="4999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кроссворд, текст, прямоугольный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D806318-EBC8-2AF2-1540-B9E80A9B7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971600" y="1187328"/>
            <a:ext cx="7529819" cy="49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6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835696" y="237502"/>
            <a:ext cx="6958224" cy="64401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«Собираем военкора на задание»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84307E-98F7-40F4-A365-49E95E959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84" t="13128" r="14654" b="12323"/>
          <a:stretch/>
        </p:blipFill>
        <p:spPr>
          <a:xfrm>
            <a:off x="1403648" y="1052736"/>
            <a:ext cx="65527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15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835696" y="237502"/>
            <a:ext cx="6958224" cy="64401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«Собираем военкора на задание»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074DEE-6338-4864-866B-808627D8C6EB}"/>
              </a:ext>
            </a:extLst>
          </p:cNvPr>
          <p:cNvSpPr/>
          <p:nvPr/>
        </p:nvSpPr>
        <p:spPr>
          <a:xfrm>
            <a:off x="467545" y="3212976"/>
            <a:ext cx="4276160" cy="2838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Военные корреспонденты: с &quot;лейкой&quot; и блокнотом, а то и с пулеметом - РИА  Новости, 19.06.2009">
            <a:extLst>
              <a:ext uri="{FF2B5EF4-FFF2-40B4-BE49-F238E27FC236}">
                <a16:creationId xmlns:a16="http://schemas.microsoft.com/office/drawing/2014/main" id="{2D6412D5-9317-44D1-8BAE-A9028BC0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13193"/>
            <a:ext cx="2685795" cy="19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ветские писатели – военные корреспонденты">
            <a:extLst>
              <a:ext uri="{FF2B5EF4-FFF2-40B4-BE49-F238E27FC236}">
                <a16:creationId xmlns:a16="http://schemas.microsoft.com/office/drawing/2014/main" id="{7B0CE374-A69E-4681-AEDB-B675AADD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49" y="4309226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607FC7-D96F-2CDE-F99B-412F9B7E29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84" t="13128" r="14654" b="12323"/>
          <a:stretch/>
        </p:blipFill>
        <p:spPr>
          <a:xfrm>
            <a:off x="4881924" y="1052736"/>
            <a:ext cx="3945055" cy="30780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12D398-78A1-4B72-A221-95F15A4CA2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71" t="12079" r="14654" b="12323"/>
          <a:stretch/>
        </p:blipFill>
        <p:spPr>
          <a:xfrm>
            <a:off x="4899405" y="1052736"/>
            <a:ext cx="3923084" cy="31384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оссворд, текст, прямоугольный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81DF3627-6F2A-4D83-2B78-10F03A93C7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7545" y="3191498"/>
            <a:ext cx="4308309" cy="28602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98F85B-DBA8-DC3B-04EF-4412E8698EF5}"/>
              </a:ext>
            </a:extLst>
          </p:cNvPr>
          <p:cNvSpPr/>
          <p:nvPr/>
        </p:nvSpPr>
        <p:spPr>
          <a:xfrm>
            <a:off x="2411760" y="321297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Магистратура-ИРА\все семинары магистратуры\2 КУРС\семинар костенко на 30.10\36.jpg">
            <a:extLst>
              <a:ext uri="{FF2B5EF4-FFF2-40B4-BE49-F238E27FC236}">
                <a16:creationId xmlns:a16="http://schemas.microsoft.com/office/drawing/2014/main" id="{E9762750-36BC-F012-B276-DA85F0AF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1500"/>
          </a:xfrm>
          <a:prstGeom prst="rect">
            <a:avLst/>
          </a:prstGeom>
          <a:noFill/>
        </p:spPr>
      </p:pic>
      <p:pic>
        <p:nvPicPr>
          <p:cNvPr id="2" name="Picture 2" descr="http://waralbum.ru/show/68434.jpg">
            <a:extLst>
              <a:ext uri="{FF2B5EF4-FFF2-40B4-BE49-F238E27FC236}">
                <a16:creationId xmlns:a16="http://schemas.microsoft.com/office/drawing/2014/main" id="{AA78D37E-5DA8-BCA2-992A-FA612931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627784" y="2472148"/>
            <a:ext cx="4668822" cy="3429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Изображение выглядит как текст, Бумажное изделие, бумаг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ED413F1-C1C7-D2B8-81C8-D7FED8EC9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55982"/>
            <a:ext cx="7596336" cy="53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9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5354482"/>
            <a:ext cx="5887418" cy="79208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Бойцы ведут бой.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Наталья Боде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Бойцы ведут бой. ">
            <a:extLst>
              <a:ext uri="{FF2B5EF4-FFF2-40B4-BE49-F238E27FC236}">
                <a16:creationId xmlns:a16="http://schemas.microsoft.com/office/drawing/2014/main" id="{F69EF517-85B8-E39C-FF2B-E7CAE042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948264" cy="4684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31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5445224"/>
            <a:ext cx="7668344" cy="79208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Уличный бой в Сталинграде через объектив камеры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Наталья Боде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Бой в Сталинграде через объектив камеры. ">
            <a:extLst>
              <a:ext uri="{FF2B5EF4-FFF2-40B4-BE49-F238E27FC236}">
                <a16:creationId xmlns:a16="http://schemas.microsoft.com/office/drawing/2014/main" id="{7B770FDA-0961-344F-9507-B7173301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4258"/>
            <a:ext cx="6784866" cy="4579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897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500"/>
            <a:ext cx="9143999" cy="6861500"/>
          </a:xfrm>
          <a:prstGeom prst="rect">
            <a:avLst/>
          </a:prstGeom>
          <a:noFill/>
        </p:spPr>
      </p:pic>
      <p:pic>
        <p:nvPicPr>
          <p:cNvPr id="2" name="Picture 2" descr="Разгром немецких войск под Москвой, 1942 — описание, интересные факты —  Кинопоиск">
            <a:extLst>
              <a:ext uri="{FF2B5EF4-FFF2-40B4-BE49-F238E27FC236}">
                <a16:creationId xmlns:a16="http://schemas.microsoft.com/office/drawing/2014/main" id="{E8FF0873-0458-D73C-47AB-1CF8EEEF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07" y="1628800"/>
            <a:ext cx="2846458" cy="45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згром немецких войск под Москвой (1942) - Moscow Strikes Back - Москва  наносит ответный удар - постеры фильма - советские документальные фильмы -  Кино-Театр.Ру">
            <a:extLst>
              <a:ext uri="{FF2B5EF4-FFF2-40B4-BE49-F238E27FC236}">
                <a16:creationId xmlns:a16="http://schemas.microsoft.com/office/drawing/2014/main" id="{1D063EFC-4C89-BC8F-0610-407D0086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3" y="1159725"/>
            <a:ext cx="2296107" cy="33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стник мира”: история документального фильма, который принес СССР первый  «Оскар» и повлиял на ход Второй мировой войны – Концертный зал Фестивальный  в г. Сочи">
            <a:extLst>
              <a:ext uri="{FF2B5EF4-FFF2-40B4-BE49-F238E27FC236}">
                <a16:creationId xmlns:a16="http://schemas.microsoft.com/office/drawing/2014/main" id="{CA8263B6-D7AD-38BC-0103-4168E8B6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12681"/>
            <a:ext cx="4742835" cy="1897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 descr="65 лет назад состоялась премьера фильма «Разгром немецко-фашистских войск  под Москвой».">
            <a:extLst>
              <a:ext uri="{FF2B5EF4-FFF2-40B4-BE49-F238E27FC236}">
                <a16:creationId xmlns:a16="http://schemas.microsoft.com/office/drawing/2014/main" id="{3B8867D6-AD0B-D82A-2D11-E8F605C64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04" y="450325"/>
            <a:ext cx="3140250" cy="1908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8" name="Picture 10" descr="ОСКАР - главная премия США">
            <a:extLst>
              <a:ext uri="{FF2B5EF4-FFF2-40B4-BE49-F238E27FC236}">
                <a16:creationId xmlns:a16="http://schemas.microsoft.com/office/drawing/2014/main" id="{DF82F62F-695E-8C05-8C3F-20BFB29A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9" y="2544639"/>
            <a:ext cx="1407527" cy="19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CDED43A-2411-4B54-91B7-BC8DAD2826C9}"/>
              </a:ext>
            </a:extLst>
          </p:cNvPr>
          <p:cNvSpPr/>
          <p:nvPr/>
        </p:nvSpPr>
        <p:spPr>
          <a:xfrm>
            <a:off x="6265897" y="430852"/>
            <a:ext cx="2454079" cy="103941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Режиссеры – Л.В. Варламов и И.П.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Копалин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4725144"/>
            <a:ext cx="8676456" cy="158417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ТАСС Евгений Ананьевич Халдей (в центре) в Берлине возле Бранденбургских ворот.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заднем плане ИС-2 из состава 7-й гвардейской танковой бригады — один из трёх (№№414, 432, 434 «Боевая подруга») самых знаменитых советских танков в поверженном Берлине.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http://waralbum.ru/show/8726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07704" y="231306"/>
            <a:ext cx="6447430" cy="4282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950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844824"/>
            <a:ext cx="3996953" cy="266429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«Первый день войны» - единственная фотография, снятая в Москве 22 июня 1941 года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Евгений Халдей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Евгений Халдей – фотограф войны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91270" y="332656"/>
            <a:ext cx="4176464" cy="5848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12777" y="5157192"/>
            <a:ext cx="8568952" cy="122413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Снимок ефрейтора 87-го отдельного дорожно-эксплуатационного батальона Марии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Шальневой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Евгений Халдей </a:t>
            </a:r>
            <a:endParaRPr lang="ru-RU" sz="2400" b="1" dirty="0"/>
          </a:p>
        </p:txBody>
      </p:sp>
      <p:pic>
        <p:nvPicPr>
          <p:cNvPr id="8193" name="Picture 1" descr="Евгений Халдей – фотограф войны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34767" y="332656"/>
            <a:ext cx="6933778" cy="46049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16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pic>
        <p:nvPicPr>
          <p:cNvPr id="6" name="Picture 5" descr="https://upload.wikimedia.org/wikipedia/ru/thumb/d/d2/%D0%97%D0%BD%D0%B0%D0%BC%D1%8F_%D0%9F%D0%BE%D0%B1%D0%B5%D0%B4%D1%8B.jpg/200px-%D0%97%D0%BD%D0%B0%D0%BC%D1%8F_%D0%9F%D0%BE%D0%B1%D0%B5%D0%B4%D1%8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716016" y="332656"/>
            <a:ext cx="3960440" cy="584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F5368367-75DC-49AF-6E00-5B5A6C7E1BFA}"/>
              </a:ext>
            </a:extLst>
          </p:cNvPr>
          <p:cNvSpPr/>
          <p:nvPr/>
        </p:nvSpPr>
        <p:spPr>
          <a:xfrm>
            <a:off x="486409" y="1844824"/>
            <a:ext cx="3960440" cy="3600399"/>
          </a:xfrm>
          <a:prstGeom prst="flowChartAlternateProcess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«Знамя над Рейхстагом»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постановочных фотографий Халдея с красным знаменем на крыше Рейхстага.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съемки: 02.05.1945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Евгений Халдей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/>
              <a:t> </a:t>
            </a:r>
            <a:endParaRPr lang="ru-RU" sz="2400" dirty="0"/>
          </a:p>
          <a:p>
            <a:pPr lvl="0" algn="ctr"/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11894</TotalTime>
  <Words>445</Words>
  <Application>Microsoft Office PowerPoint</Application>
  <PresentationFormat>Экран (4:3)</PresentationFormat>
  <Paragraphs>81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Схвитаридзе Манана Бегиевна</cp:lastModifiedBy>
  <cp:revision>70</cp:revision>
  <cp:lastPrinted>2024-01-11T05:50:20Z</cp:lastPrinted>
  <dcterms:created xsi:type="dcterms:W3CDTF">2017-10-13T08:28:01Z</dcterms:created>
  <dcterms:modified xsi:type="dcterms:W3CDTF">2024-06-11T10:56:10Z</dcterms:modified>
</cp:coreProperties>
</file>