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12"/>
  </p:notesMasterIdLst>
  <p:sldIdLst>
    <p:sldId id="256" r:id="rId2"/>
    <p:sldId id="259" r:id="rId3"/>
    <p:sldId id="276" r:id="rId4"/>
    <p:sldId id="278" r:id="rId5"/>
    <p:sldId id="279" r:id="rId6"/>
    <p:sldId id="280" r:id="rId7"/>
    <p:sldId id="281" r:id="rId8"/>
    <p:sldId id="277" r:id="rId9"/>
    <p:sldId id="282" r:id="rId10"/>
    <p:sldId id="28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DA19CC4-FF16-4773-894F-FFB20D39C3CF}">
          <p14:sldIdLst>
            <p14:sldId id="256"/>
            <p14:sldId id="259"/>
            <p14:sldId id="276"/>
            <p14:sldId id="278"/>
            <p14:sldId id="279"/>
            <p14:sldId id="280"/>
            <p14:sldId id="281"/>
            <p14:sldId id="277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C17"/>
    <a:srgbClr val="EAC68B"/>
    <a:srgbClr val="BD92DE"/>
    <a:srgbClr val="95EBA5"/>
    <a:srgbClr val="8CED2B"/>
    <a:srgbClr val="C39BE1"/>
    <a:srgbClr val="6EBD2D"/>
    <a:srgbClr val="289A22"/>
    <a:srgbClr val="83BC5C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70" autoAdjust="0"/>
  </p:normalViewPr>
  <p:slideViewPr>
    <p:cSldViewPr snapToGrid="0">
      <p:cViewPr varScale="1">
        <p:scale>
          <a:sx n="89" d="100"/>
          <a:sy n="89" d="100"/>
        </p:scale>
        <p:origin x="5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CDB83-E68F-485F-A8D0-18C7925D068F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670AF-0D71-4D1A-8CA1-C338CF91B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3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670AF-0D71-4D1A-8CA1-C338CF91B7C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2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нажатии на текст стихотворения включается фрагмент прочтения произведения Сергеем Безруковым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670AF-0D71-4D1A-8CA1-C338CF91B7C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02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нажатии на текст вопроса включается фрагмент фильма «</a:t>
            </a:r>
            <a:r>
              <a:rPr lang="ru-RU" dirty="0" err="1"/>
              <a:t>Македонцков</a:t>
            </a:r>
            <a:r>
              <a:rPr lang="ru-RU" dirty="0"/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670AF-0D71-4D1A-8CA1-C338CF91B7C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43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4039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2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7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390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4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4875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4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1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9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9" descr="http://src.torg.imgsmail.ru/model/2007827/1.jpg">
            <a:extLst>
              <a:ext uri="{FF2B5EF4-FFF2-40B4-BE49-F238E27FC236}">
                <a16:creationId xmlns:a16="http://schemas.microsoft.com/office/drawing/2014/main" id="{4D336733-A6EC-412E-8CBF-51EA0025B2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 l="7494" t="17002" r="7497" b="19991"/>
          <a:stretch>
            <a:fillRect/>
          </a:stretch>
        </p:blipFill>
        <p:spPr bwMode="auto">
          <a:xfrm>
            <a:off x="251520" y="692696"/>
            <a:ext cx="6624736" cy="5472608"/>
          </a:xfrm>
          <a:prstGeom prst="rect">
            <a:avLst/>
          </a:prstGeom>
          <a:noFill/>
        </p:spPr>
      </p:pic>
      <p:grpSp>
        <p:nvGrpSpPr>
          <p:cNvPr id="6" name="Группа 46">
            <a:extLst>
              <a:ext uri="{FF2B5EF4-FFF2-40B4-BE49-F238E27FC236}">
                <a16:creationId xmlns:a16="http://schemas.microsoft.com/office/drawing/2014/main" id="{812FCA6D-8378-4DF9-921F-3DCCA081A66B}"/>
              </a:ext>
            </a:extLst>
          </p:cNvPr>
          <p:cNvGrpSpPr/>
          <p:nvPr userDrawn="1"/>
        </p:nvGrpSpPr>
        <p:grpSpPr>
          <a:xfrm>
            <a:off x="578498" y="1138335"/>
            <a:ext cx="5940000" cy="3812106"/>
            <a:chOff x="702194" y="1347318"/>
            <a:chExt cx="5878286" cy="352184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86CB091-31AA-4677-B675-F802EE32DC4C}"/>
                </a:ext>
              </a:extLst>
            </p:cNvPr>
            <p:cNvSpPr/>
            <p:nvPr/>
          </p:nvSpPr>
          <p:spPr>
            <a:xfrm>
              <a:off x="702194" y="1347318"/>
              <a:ext cx="5878286" cy="3521843"/>
            </a:xfrm>
            <a:prstGeom prst="rect">
              <a:avLst/>
            </a:prstGeom>
            <a:solidFill>
              <a:srgbClr val="6EBD2D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1AE0B4E-DAEC-44D9-A7F6-20A85B52E6C7}"/>
                </a:ext>
              </a:extLst>
            </p:cNvPr>
            <p:cNvSpPr/>
            <p:nvPr/>
          </p:nvSpPr>
          <p:spPr>
            <a:xfrm>
              <a:off x="1403648" y="1628800"/>
              <a:ext cx="4896544" cy="540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143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809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963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FD7AE179-7FB6-4D82-8F5D-EEA87E703274}" type="datetimeFigureOut">
              <a:rPr lang="ru-RU" smtClean="0"/>
              <a:pPr/>
              <a:t>30.05.2024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D0DDEA4B-0CD2-47BA-95BE-6DCBFB6423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Рамка 9">
            <a:extLst>
              <a:ext uri="{FF2B5EF4-FFF2-40B4-BE49-F238E27FC236}">
                <a16:creationId xmlns:a16="http://schemas.microsoft.com/office/drawing/2014/main" id="{E31A250D-FE53-456A-86C0-27BFA51A1D9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13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3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652" r:id="rId12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xB2GPfNBSE" TargetMode="External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34.png"/><Relationship Id="rId5" Type="http://schemas.openxmlformats.org/officeDocument/2006/relationships/image" Target="../media/image13.jpeg"/><Relationship Id="rId10" Type="http://schemas.openxmlformats.org/officeDocument/2006/relationships/image" Target="../media/image3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3.xml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12" Type="http://schemas.openxmlformats.org/officeDocument/2006/relationships/image" Target="../media/image8.jpe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5" Type="http://schemas.openxmlformats.org/officeDocument/2006/relationships/image" Target="../media/image9.jpeg"/><Relationship Id="rId10" Type="http://schemas.openxmlformats.org/officeDocument/2006/relationships/slide" Target="slide4.xml"/><Relationship Id="rId19" Type="http://schemas.openxmlformats.org/officeDocument/2006/relationships/slide" Target="slide8.xml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cORqpXRpb4" TargetMode="External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jpeg"/><Relationship Id="rId4" Type="http://schemas.openxmlformats.org/officeDocument/2006/relationships/image" Target="../media/image13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7.jpeg"/><Relationship Id="rId4" Type="http://schemas.openxmlformats.org/officeDocument/2006/relationships/image" Target="../media/image13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6.jpeg"/><Relationship Id="rId10" Type="http://schemas.openxmlformats.org/officeDocument/2006/relationships/image" Target="../media/image32.png"/><Relationship Id="rId4" Type="http://schemas.openxmlformats.org/officeDocument/2006/relationships/image" Target="../media/image13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30476" y="57659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i="1" dirty="0">
              <a:latin typeface="Nautilus Pompilius" panose="02000000000000000000" pitchFamily="50" charset="-52"/>
            </a:endParaRPr>
          </a:p>
        </p:txBody>
      </p:sp>
      <p:pic>
        <p:nvPicPr>
          <p:cNvPr id="11" name="Picture 2" descr="http://easyen.ru/files/pic_potr/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24" y="275229"/>
            <a:ext cx="8692136" cy="6264000"/>
          </a:xfrm>
          <a:prstGeom prst="rect">
            <a:avLst/>
          </a:prstGeom>
          <a:noFill/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6210299" y="243840"/>
            <a:ext cx="2933701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b="1" dirty="0">
                <a:latin typeface="Arial Black" panose="020B0A04020102020204" pitchFamily="34" charset="0"/>
              </a:rPr>
            </a:br>
            <a:r>
              <a:rPr lang="ru-RU" sz="7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ГДЕ?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3027680" y="5280275"/>
            <a:ext cx="4836160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b="1" dirty="0">
                <a:latin typeface="Arial Black" panose="020B0A04020102020204" pitchFamily="34" charset="0"/>
              </a:rPr>
            </a:br>
            <a:r>
              <a:rPr lang="ru-RU" sz="7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КОГДА?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925763" cy="1325563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Autofit/>
          </a:bodyPr>
          <a:lstStyle/>
          <a:p>
            <a:br>
              <a:rPr lang="ru-RU" sz="4800" b="1" dirty="0">
                <a:latin typeface="Georgia" pitchFamily="18" charset="0"/>
              </a:rPr>
            </a:br>
            <a:r>
              <a:rPr lang="ru-RU" sz="7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ЧТО?</a:t>
            </a:r>
          </a:p>
        </p:txBody>
      </p:sp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8250072" y="6217153"/>
            <a:ext cx="621630" cy="48463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7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>
        <p14:prism isContent="1"/>
        <p:sndAc>
          <p:stSnd>
            <p:snd r:embed="rId2" name="заставка.wav"/>
          </p:stSnd>
        </p:sndAc>
      </p:transition>
    </mc:Choice>
    <mc:Fallback xmlns="">
      <p:transition spd="slow" advClick="0" advTm="38000">
        <p:fade/>
        <p:sndAc>
          <p:stSnd>
            <p:snd r:embed="rId5" name="заставк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517233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7" name="Группа 43"/>
          <p:cNvGrpSpPr/>
          <p:nvPr/>
        </p:nvGrpSpPr>
        <p:grpSpPr>
          <a:xfrm>
            <a:off x="6732000" y="0"/>
            <a:ext cx="2412000" cy="1296000"/>
            <a:chOff x="6329244" y="0"/>
            <a:chExt cx="2814756" cy="148478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3" name="Picture 6" descr="http://www.b-port.com/mediafiles/items/2013/10/115040/e69cfea4dfcb64a2d51f7fb40ff198ad_X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29244" y="0"/>
              <a:ext cx="2814756" cy="148478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1" name="TextBox 40"/>
            <p:cNvSpPr txBox="1"/>
            <p:nvPr/>
          </p:nvSpPr>
          <p:spPr>
            <a:xfrm>
              <a:off x="7321590" y="0"/>
              <a:ext cx="1822410" cy="123413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Вопрос </a:t>
              </a:r>
            </a:p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№8</a:t>
              </a:r>
            </a:p>
          </p:txBody>
        </p:sp>
      </p:grpSp>
      <p:sp>
        <p:nvSpPr>
          <p:cNvPr id="49" name="Управляющая кнопка: возврат 48">
            <a:hlinkClick r:id="rId7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AD2CCF55-E541-4DE7-AD61-C43D80D9B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842" y="1127397"/>
            <a:ext cx="5950212" cy="383489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FA451AD-5D81-45E4-9DE2-308847EF6379}"/>
              </a:ext>
            </a:extLst>
          </p:cNvPr>
          <p:cNvSpPr/>
          <p:nvPr/>
        </p:nvSpPr>
        <p:spPr>
          <a:xfrm>
            <a:off x="615951" y="1154918"/>
            <a:ext cx="5738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52AEAE6-A267-4F38-9C89-3D521F5BAD9D}"/>
              </a:ext>
            </a:extLst>
          </p:cNvPr>
          <p:cNvSpPr/>
          <p:nvPr/>
        </p:nvSpPr>
        <p:spPr>
          <a:xfrm>
            <a:off x="2915182" y="6222948"/>
            <a:ext cx="1876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Михаил Шолохов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35249-8ED1-1E36-AFDD-B5F21C2B387F}"/>
              </a:ext>
            </a:extLst>
          </p:cNvPr>
          <p:cNvSpPr txBox="1"/>
          <p:nvPr/>
        </p:nvSpPr>
        <p:spPr>
          <a:xfrm>
            <a:off x="605472" y="2002190"/>
            <a:ext cx="5086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Кто автор сценария фильма Сергея Бондарчука «Они </a:t>
            </a:r>
            <a:r>
              <a:rPr lang="ru-RU" b="1" dirty="0" err="1">
                <a:solidFill>
                  <a:schemeClr val="bg1"/>
                </a:solidFill>
              </a:rPr>
              <a:t>ражались</a:t>
            </a:r>
            <a:r>
              <a:rPr lang="ru-RU" b="1" dirty="0">
                <a:solidFill>
                  <a:schemeClr val="bg1"/>
                </a:solidFill>
              </a:rPr>
              <a:t> за Родину»?</a:t>
            </a:r>
          </a:p>
        </p:txBody>
      </p:sp>
      <p:pic>
        <p:nvPicPr>
          <p:cNvPr id="4098" name="Picture 2" descr="Они сражались за Родину» | Кинозал &quot;Синема&quot;">
            <a:extLst>
              <a:ext uri="{FF2B5EF4-FFF2-40B4-BE49-F238E27FC236}">
                <a16:creationId xmlns:a16="http://schemas.microsoft.com/office/drawing/2014/main" id="{CBA03575-F0A3-03DA-76AA-58DA883BF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3" y="1801249"/>
            <a:ext cx="4092930" cy="27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1B34A2-EDC5-4805-BFC8-10D80B91E5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0274" y="1077218"/>
            <a:ext cx="1783663" cy="28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авнобедренный треугольник 39"/>
          <p:cNvSpPr/>
          <p:nvPr/>
        </p:nvSpPr>
        <p:spPr>
          <a:xfrm rot="10800000">
            <a:off x="1508818" y="4915208"/>
            <a:ext cx="419792" cy="2299351"/>
          </a:xfrm>
          <a:prstGeom prst="triangl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1223628" y="65163"/>
            <a:ext cx="6696744" cy="672767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</a:endParaRPr>
          </a:p>
        </p:txBody>
      </p:sp>
      <p:cxnSp>
        <p:nvCxnSpPr>
          <p:cNvPr id="93" name="Прямая соединительная линия 92"/>
          <p:cNvCxnSpPr>
            <a:stCxn id="92" idx="0"/>
            <a:endCxn id="92" idx="4"/>
          </p:cNvCxnSpPr>
          <p:nvPr/>
        </p:nvCxnSpPr>
        <p:spPr>
          <a:xfrm>
            <a:off x="4572000" y="65163"/>
            <a:ext cx="0" cy="6727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4572000" y="141000"/>
            <a:ext cx="0" cy="6576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1331640" y="3429000"/>
            <a:ext cx="64807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>
            <a:stCxn id="92" idx="1"/>
            <a:endCxn id="92" idx="5"/>
          </p:cNvCxnSpPr>
          <p:nvPr/>
        </p:nvCxnSpPr>
        <p:spPr>
          <a:xfrm>
            <a:off x="2204344" y="1050407"/>
            <a:ext cx="4735312" cy="47571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92" idx="3"/>
            <a:endCxn id="92" idx="7"/>
          </p:cNvCxnSpPr>
          <p:nvPr/>
        </p:nvCxnSpPr>
        <p:spPr>
          <a:xfrm flipV="1">
            <a:off x="2204344" y="1050407"/>
            <a:ext cx="4735312" cy="47571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Стрелка вправо 97"/>
          <p:cNvSpPr/>
          <p:nvPr/>
        </p:nvSpPr>
        <p:spPr>
          <a:xfrm rot="1257242">
            <a:off x="5006576" y="637557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трелка вправо 98"/>
          <p:cNvSpPr/>
          <p:nvPr/>
        </p:nvSpPr>
        <p:spPr>
          <a:xfrm rot="3303846">
            <a:off x="6489193" y="2188127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трелка вправо 99"/>
          <p:cNvSpPr/>
          <p:nvPr/>
        </p:nvSpPr>
        <p:spPr>
          <a:xfrm rot="6868878">
            <a:off x="6566214" y="4154074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трелка вправо 100"/>
          <p:cNvSpPr/>
          <p:nvPr/>
        </p:nvSpPr>
        <p:spPr>
          <a:xfrm rot="10011648">
            <a:off x="4944453" y="5784519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Стрелка вправо 101"/>
          <p:cNvSpPr/>
          <p:nvPr/>
        </p:nvSpPr>
        <p:spPr>
          <a:xfrm rot="1061715" flipH="1">
            <a:off x="2998290" y="5685891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 вправо 102"/>
          <p:cNvSpPr/>
          <p:nvPr/>
        </p:nvSpPr>
        <p:spPr>
          <a:xfrm rot="3284399" flipH="1">
            <a:off x="1305250" y="4255941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трелка вправо 103"/>
          <p:cNvSpPr/>
          <p:nvPr/>
        </p:nvSpPr>
        <p:spPr>
          <a:xfrm rot="7074697" flipH="1">
            <a:off x="1325803" y="1920583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трелка вправо 104"/>
          <p:cNvSpPr/>
          <p:nvPr/>
        </p:nvSpPr>
        <p:spPr>
          <a:xfrm rot="9692642" flipH="1">
            <a:off x="2843969" y="640813"/>
            <a:ext cx="1238400" cy="432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" name="Picture 83" descr="Рисунок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00" y="1401203"/>
            <a:ext cx="4068000" cy="40555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Овал 106"/>
          <p:cNvSpPr/>
          <p:nvPr/>
        </p:nvSpPr>
        <p:spPr>
          <a:xfrm>
            <a:off x="4211960" y="3068960"/>
            <a:ext cx="720080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8" name="Picture 4" descr="http://fast.just.ru/good_pics/471296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2420888"/>
            <a:ext cx="1726011" cy="1728192"/>
          </a:xfrm>
          <a:prstGeom prst="rect">
            <a:avLst/>
          </a:prstGeom>
          <a:noFill/>
        </p:spPr>
      </p:pic>
      <p:sp>
        <p:nvSpPr>
          <p:cNvPr id="109" name="Прямоугольник 108">
            <a:hlinkClick r:id="rId6" action="ppaction://hlinksldjump"/>
          </p:cNvPr>
          <p:cNvSpPr/>
          <p:nvPr/>
        </p:nvSpPr>
        <p:spPr>
          <a:xfrm rot="1423135">
            <a:off x="4865573" y="276684"/>
            <a:ext cx="1602502" cy="10801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3">
                    <a:lumMod val="75000"/>
                  </a:schemeClr>
                </a:solidFill>
                <a:hlinkClick r:id="rId6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chemeClr val="accent3">
                    <a:lumMod val="75000"/>
                  </a:schemeClr>
                </a:solidFill>
                <a:hlinkClick r:id="rId6" action="ppaction://hlinksldjump"/>
              </a:rPr>
              <a:t> №4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0" name="Прямоугольник 109">
            <a:hlinkClick r:id="rId8" action="ppaction://hlinksldjump"/>
          </p:cNvPr>
          <p:cNvSpPr/>
          <p:nvPr/>
        </p:nvSpPr>
        <p:spPr>
          <a:xfrm rot="20375956">
            <a:off x="2711440" y="296620"/>
            <a:ext cx="1602502" cy="1080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hlinkClick r:id="rId8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hlinkClick r:id="rId8" action="ppaction://hlinksldjump"/>
              </a:rPr>
              <a:t> №3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1" name="Прямоугольник 110">
            <a:hlinkClick r:id="rId10" action="ppaction://hlinksldjump"/>
          </p:cNvPr>
          <p:cNvSpPr/>
          <p:nvPr/>
        </p:nvSpPr>
        <p:spPr>
          <a:xfrm rot="17332943">
            <a:off x="1309629" y="1881417"/>
            <a:ext cx="1602502" cy="1080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hlinkClick r:id="rId10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hlinkClick r:id="rId10" action="ppaction://hlinksldjump"/>
              </a:rPr>
              <a:t> №2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2" name="Прямоугольник 111"/>
          <p:cNvSpPr/>
          <p:nvPr/>
        </p:nvSpPr>
        <p:spPr>
          <a:xfrm rot="15149239">
            <a:off x="1235749" y="4040876"/>
            <a:ext cx="1602502" cy="10801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hlinkClick r:id="rId13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hlinkClick r:id="rId13" action="ppaction://hlinksldjump"/>
              </a:rPr>
              <a:t> №1 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3" name="Прямоугольник 112">
            <a:hlinkClick r:id="rId14" action="ppaction://hlinksldjump"/>
          </p:cNvPr>
          <p:cNvSpPr/>
          <p:nvPr/>
        </p:nvSpPr>
        <p:spPr>
          <a:xfrm rot="1757147">
            <a:off x="2717547" y="5454960"/>
            <a:ext cx="1602502" cy="10801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scene3d>
            <a:camera prst="orthographicFron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hlinkClick r:id="rId14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hlinkClick r:id="rId14" action="ppaction://hlinksldjump"/>
              </a:rPr>
              <a:t> №8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4" name="Прямоугольник 113">
            <a:hlinkClick r:id="rId16" action="ppaction://hlinksldjump"/>
          </p:cNvPr>
          <p:cNvSpPr/>
          <p:nvPr/>
        </p:nvSpPr>
        <p:spPr>
          <a:xfrm rot="4145904">
            <a:off x="6300507" y="1890193"/>
            <a:ext cx="1602502" cy="10801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hlinkClick r:id="rId16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hlinkClick r:id="rId16" action="ppaction://hlinksldjump"/>
              </a:rPr>
              <a:t> №5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5" name="Прямоугольник 114">
            <a:hlinkClick r:id="rId18" action="ppaction://hlinksldjump"/>
          </p:cNvPr>
          <p:cNvSpPr/>
          <p:nvPr/>
        </p:nvSpPr>
        <p:spPr>
          <a:xfrm rot="20039775">
            <a:off x="4871680" y="5481259"/>
            <a:ext cx="1602502" cy="10801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hlinkClick r:id="rId18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hlinkClick r:id="rId18" action="ppaction://hlinksldjump"/>
              </a:rPr>
              <a:t> №7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6" name="Прямоугольник 115">
            <a:hlinkClick r:id="rId19" action="ppaction://hlinksldjump"/>
          </p:cNvPr>
          <p:cNvSpPr/>
          <p:nvPr/>
        </p:nvSpPr>
        <p:spPr>
          <a:xfrm rot="17813748">
            <a:off x="6271036" y="3991842"/>
            <a:ext cx="1602502" cy="10801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hlinkClick r:id="rId19" action="ppaction://hlinksldjump"/>
              </a:rPr>
              <a:t>Вопрос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hlinkClick r:id="rId19" action="ppaction://hlinksldjump"/>
              </a:rPr>
              <a:t> №6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203848" y="508518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72990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800000">
                                      <p:cBhvr>
                                        <p:cTn id="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700000">
                                      <p:cBhvr>
                                        <p:cTn id="1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700000">
                                      <p:cBhvr>
                                        <p:cTn id="1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0">
                                      <p:cBhvr>
                                        <p:cTn id="2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2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600000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3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3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4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0">
                                      <p:cBhvr>
                                        <p:cTn id="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ву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5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791089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7" name="Группа 46"/>
          <p:cNvGrpSpPr/>
          <p:nvPr/>
        </p:nvGrpSpPr>
        <p:grpSpPr>
          <a:xfrm>
            <a:off x="6746240" y="0"/>
            <a:ext cx="2448000" cy="1260000"/>
            <a:chOff x="6618181" y="0"/>
            <a:chExt cx="2525819" cy="129614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0" name="Picture 8" descr="http://cache.osta.ee/iv2/auctions/1_1_13123612.jpg"/>
            <p:cNvPicPr>
              <a:picLocks noChangeAspect="1" noChangeArrowheads="1"/>
            </p:cNvPicPr>
            <p:nvPr/>
          </p:nvPicPr>
          <p:blipFill>
            <a:blip r:embed="rId6" cstate="print"/>
            <a:srcRect l="2520" t="4669" r="1721" b="7778"/>
            <a:stretch>
              <a:fillRect/>
            </a:stretch>
          </p:blipFill>
          <p:spPr bwMode="auto">
            <a:xfrm>
              <a:off x="6618181" y="0"/>
              <a:ext cx="2525819" cy="12961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6" name="TextBox 45"/>
            <p:cNvSpPr txBox="1"/>
            <p:nvPr/>
          </p:nvSpPr>
          <p:spPr>
            <a:xfrm>
              <a:off x="7480874" y="0"/>
              <a:ext cx="1611289" cy="110811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Вопрос </a:t>
              </a:r>
            </a:p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№1.</a:t>
              </a:r>
            </a:p>
          </p:txBody>
        </p:sp>
      </p:grpSp>
      <p:sp>
        <p:nvSpPr>
          <p:cNvPr id="49" name="Управляющая кнопка: возврат 48">
            <a:hlinkClick r:id="rId7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3B720A-69AD-4DB6-BC07-B708DD8AECE8}"/>
              </a:ext>
            </a:extLst>
          </p:cNvPr>
          <p:cNvSpPr/>
          <p:nvPr/>
        </p:nvSpPr>
        <p:spPr>
          <a:xfrm>
            <a:off x="602166" y="1131689"/>
            <a:ext cx="5916885" cy="3769671"/>
          </a:xfrm>
          <a:prstGeom prst="rect">
            <a:avLst/>
          </a:prstGeom>
          <a:solidFill>
            <a:srgbClr val="8C3C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BB810428-AF18-4D57-8841-B4663B7F4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018" y="1665519"/>
            <a:ext cx="4249880" cy="318616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9F582FC-E1FE-4553-8228-EF2695578471}"/>
              </a:ext>
            </a:extLst>
          </p:cNvPr>
          <p:cNvSpPr/>
          <p:nvPr/>
        </p:nvSpPr>
        <p:spPr>
          <a:xfrm>
            <a:off x="602166" y="1092111"/>
            <a:ext cx="5916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Немалую роль во время войны играли писатели-публицисты.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Кто являлся одним из самых известных и любимых военкоров-поэтов?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EF6F3-1E9E-4F66-8923-014266E300C8}"/>
              </a:ext>
            </a:extLst>
          </p:cNvPr>
          <p:cNvSpPr txBox="1"/>
          <p:nvPr/>
        </p:nvSpPr>
        <p:spPr>
          <a:xfrm>
            <a:off x="2635597" y="6139879"/>
            <a:ext cx="3547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8C3C17"/>
                </a:solidFill>
              </a:rPr>
              <a:t>Константин Симонов </a:t>
            </a:r>
          </a:p>
        </p:txBody>
      </p:sp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8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517233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9" name="Группа 48"/>
          <p:cNvGrpSpPr/>
          <p:nvPr/>
        </p:nvGrpSpPr>
        <p:grpSpPr>
          <a:xfrm>
            <a:off x="6705600" y="0"/>
            <a:ext cx="2438400" cy="1259840"/>
            <a:chOff x="5510196" y="0"/>
            <a:chExt cx="3633804" cy="191683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3" name="Picture 6" descr="http://www.b-port.com/mediafiles/items/2013/10/115040/e69cfea4dfcb64a2d51f7fb40ff198ad_X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10196" y="0"/>
              <a:ext cx="3633804" cy="19168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6" name="TextBox 45"/>
            <p:cNvSpPr txBox="1"/>
            <p:nvPr/>
          </p:nvSpPr>
          <p:spPr>
            <a:xfrm>
              <a:off x="6837129" y="0"/>
              <a:ext cx="2188675" cy="16389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Вопрос</a:t>
              </a:r>
            </a:p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 №2</a:t>
              </a:r>
            </a:p>
          </p:txBody>
        </p:sp>
      </p:grpSp>
      <p:sp>
        <p:nvSpPr>
          <p:cNvPr id="51" name="Управляющая кнопка: возврат 50">
            <a:hlinkClick r:id="rId6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B59BD8-ED78-44B3-BA68-AAE9AAFEB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74" y="1153718"/>
            <a:ext cx="5950212" cy="380423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5D4FA0-0FE2-45C9-9212-CF9C3180B4F3}"/>
              </a:ext>
            </a:extLst>
          </p:cNvPr>
          <p:cNvSpPr/>
          <p:nvPr/>
        </p:nvSpPr>
        <p:spPr>
          <a:xfrm>
            <a:off x="593574" y="1143810"/>
            <a:ext cx="2261591" cy="3331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34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нам знакома фотография </a:t>
            </a:r>
            <a:r>
              <a:rPr lang="ru-RU" b="1" i="1" dirty="0">
                <a:solidFill>
                  <a:schemeClr val="bg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"Знамя Победы над Рейхстагом"</a:t>
            </a:r>
            <a:r>
              <a:rPr lang="ru-RU" b="1" dirty="0">
                <a:solidFill>
                  <a:schemeClr val="bg1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но не все знают ее автора. Фото было сделано по заказу Фотохроники ТАСС. Кем и когда была сделана эта фотография?</a:t>
            </a:r>
            <a:endParaRPr lang="ru-RU" dirty="0">
              <a:solidFill>
                <a:schemeClr val="bg1"/>
              </a:solidFill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4F7ADC-2A91-4112-A67F-4B6D22A56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7120" y="1759806"/>
            <a:ext cx="3701525" cy="266956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A8C7C4-33F2-4181-98BE-B737FFA84A5B}"/>
              </a:ext>
            </a:extLst>
          </p:cNvPr>
          <p:cNvSpPr/>
          <p:nvPr/>
        </p:nvSpPr>
        <p:spPr>
          <a:xfrm>
            <a:off x="2516949" y="6188757"/>
            <a:ext cx="2103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2606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Евгений Халдей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8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517233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7" name="Группа 44"/>
          <p:cNvGrpSpPr/>
          <p:nvPr/>
        </p:nvGrpSpPr>
        <p:grpSpPr>
          <a:xfrm>
            <a:off x="6732000" y="0"/>
            <a:ext cx="2412000" cy="1185031"/>
            <a:chOff x="6775604" y="-1"/>
            <a:chExt cx="2736304" cy="146143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1" name="Picture 12" descr="http://www.tstu.ru/old/win/kultur/kul_img/lit_img/serz_img/s-c_konvert1.jpg"/>
            <p:cNvPicPr>
              <a:picLocks noChangeAspect="1" noChangeArrowheads="1"/>
            </p:cNvPicPr>
            <p:nvPr/>
          </p:nvPicPr>
          <p:blipFill>
            <a:blip r:embed="rId5" cstate="print"/>
            <a:srcRect l="5458" t="5670" r="4478" b="5501"/>
            <a:stretch>
              <a:fillRect/>
            </a:stretch>
          </p:blipFill>
          <p:spPr bwMode="auto">
            <a:xfrm>
              <a:off x="6775604" y="-1"/>
              <a:ext cx="2736304" cy="146143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4" name="TextBox 43"/>
            <p:cNvSpPr txBox="1"/>
            <p:nvPr/>
          </p:nvSpPr>
          <p:spPr>
            <a:xfrm>
              <a:off x="7289899" y="-1"/>
              <a:ext cx="1561646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</a:rPr>
                <a:t>Вопрос </a:t>
              </a:r>
            </a:p>
            <a:p>
              <a:pPr algn="ctr"/>
              <a:r>
                <a:rPr lang="ru-RU" sz="3200" b="1" dirty="0">
                  <a:solidFill>
                    <a:srgbClr val="FF0000"/>
                  </a:solidFill>
                </a:rPr>
                <a:t>№3</a:t>
              </a:r>
            </a:p>
          </p:txBody>
        </p:sp>
      </p:grpSp>
      <p:sp>
        <p:nvSpPr>
          <p:cNvPr id="47" name="Управляющая кнопка: возврат 46">
            <a:hlinkClick r:id="rId6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45B0D7-90AC-42B4-967B-1BDE1B354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18" y="1162878"/>
            <a:ext cx="5950212" cy="380423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61E232-2621-4AF5-BB2E-BFC65E7C9A63}"/>
              </a:ext>
            </a:extLst>
          </p:cNvPr>
          <p:cNvSpPr/>
          <p:nvPr/>
        </p:nvSpPr>
        <p:spPr>
          <a:xfrm>
            <a:off x="5462552" y="5755326"/>
            <a:ext cx="2695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Муса </a:t>
            </a:r>
            <a:r>
              <a:rPr lang="ru-RU" sz="3200" b="1" dirty="0" err="1"/>
              <a:t>Джалиль</a:t>
            </a:r>
            <a:endParaRPr lang="ru-RU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37D48-C75B-B283-1BB5-F60EEF2D5DA0}"/>
              </a:ext>
            </a:extLst>
          </p:cNvPr>
          <p:cNvSpPr txBox="1"/>
          <p:nvPr/>
        </p:nvSpPr>
        <p:spPr>
          <a:xfrm>
            <a:off x="675948" y="1282822"/>
            <a:ext cx="47866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Этой солнечной, новой весны приближенье Каждый чувствует - чех, и поляк, и француз. Вам несет долгожданное освобожденье Победитель могучий — Советский Союз. 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Словно птицы, на север летящие снова, Словно волны Дуная, взломавшие лед, </a:t>
            </a:r>
          </a:p>
          <a:p>
            <a:r>
              <a:rPr lang="ru-RU" b="1" dirty="0">
                <a:solidFill>
                  <a:schemeClr val="bg1"/>
                </a:solidFill>
              </a:rPr>
              <a:t>Из Москвы к вам летит ободрения слово, </a:t>
            </a:r>
          </a:p>
          <a:p>
            <a:r>
              <a:rPr lang="ru-RU" b="1" dirty="0">
                <a:solidFill>
                  <a:schemeClr val="bg1"/>
                </a:solidFill>
              </a:rPr>
              <a:t>Сея свет по дороге,— Победа идет!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Так писал в </a:t>
            </a:r>
            <a:r>
              <a:rPr lang="ru-RU" b="1" dirty="0" err="1">
                <a:solidFill>
                  <a:schemeClr val="bg1"/>
                </a:solidFill>
              </a:rPr>
              <a:t>Моабитской</a:t>
            </a:r>
            <a:r>
              <a:rPr lang="ru-RU" b="1" dirty="0">
                <a:solidFill>
                  <a:schemeClr val="bg1"/>
                </a:solidFill>
              </a:rPr>
              <a:t> тюрьме татарский поэт, веря в то, что он когда-нибудь вернется на Родину. Чьи это стихи?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14782A-C880-44EE-B8A1-32F08FCE21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81" t="3993" r="54926"/>
          <a:stretch/>
        </p:blipFill>
        <p:spPr>
          <a:xfrm>
            <a:off x="3456529" y="399102"/>
            <a:ext cx="3104607" cy="5413672"/>
          </a:xfrm>
          <a:prstGeom prst="rect">
            <a:avLst/>
          </a:prstGeom>
        </p:spPr>
      </p:pic>
      <p:pic>
        <p:nvPicPr>
          <p:cNvPr id="2050" name="Picture 2" descr="Моабитская тетрадь — Муса Джалиль | Livelib">
            <a:extLst>
              <a:ext uri="{FF2B5EF4-FFF2-40B4-BE49-F238E27FC236}">
                <a16:creationId xmlns:a16="http://schemas.microsoft.com/office/drawing/2014/main" id="{CCF1D128-E5FE-5C41-C523-C80C56951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5" y="1232994"/>
            <a:ext cx="2431800" cy="38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5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517233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6" name="Группа 46"/>
          <p:cNvGrpSpPr/>
          <p:nvPr/>
        </p:nvGrpSpPr>
        <p:grpSpPr>
          <a:xfrm>
            <a:off x="6732000" y="0"/>
            <a:ext cx="2412000" cy="1260000"/>
            <a:chOff x="6516216" y="0"/>
            <a:chExt cx="2627784" cy="1484784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3" name="Picture 10" descr="http://www.livekuban.ru/upload/iblock/4a7/4a7f2f3367969815c8f2973e0a43664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6216" y="0"/>
              <a:ext cx="2627784" cy="148478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6" name="TextBox 45"/>
            <p:cNvSpPr txBox="1"/>
            <p:nvPr/>
          </p:nvSpPr>
          <p:spPr>
            <a:xfrm>
              <a:off x="7442645" y="0"/>
              <a:ext cx="1701355" cy="126939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Вопрос </a:t>
              </a:r>
            </a:p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№4</a:t>
              </a:r>
            </a:p>
          </p:txBody>
        </p:sp>
      </p:grpSp>
      <p:sp>
        <p:nvSpPr>
          <p:cNvPr id="51" name="Управляющая кнопка: возврат 50">
            <a:hlinkClick r:id="rId6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D44092-1377-43A8-878B-FF3225A69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42" y="1138038"/>
            <a:ext cx="5950212" cy="380423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80585F-BB11-46E5-A4B0-C6A709EF9547}"/>
              </a:ext>
            </a:extLst>
          </p:cNvPr>
          <p:cNvSpPr/>
          <p:nvPr/>
        </p:nvSpPr>
        <p:spPr>
          <a:xfrm>
            <a:off x="747132" y="1260000"/>
            <a:ext cx="55972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Этот детский писатель до конца остался верен идеалам своих лучших героев – Тимура и Мальчиша-Кибальчиша. Он всю жизнь служил своей стране и погиб, защищая товарищей в бою. Кто он?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75490A-2E04-45C1-A59D-08AC93F66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140" y="1192785"/>
            <a:ext cx="2747260" cy="357560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408CA1-2F1B-456A-BA25-E641EE2DFE69}"/>
              </a:ext>
            </a:extLst>
          </p:cNvPr>
          <p:cNvSpPr/>
          <p:nvPr/>
        </p:nvSpPr>
        <p:spPr>
          <a:xfrm>
            <a:off x="2500502" y="6214814"/>
            <a:ext cx="2760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Аркадий Петрович Гайдар</a:t>
            </a:r>
          </a:p>
        </p:txBody>
      </p:sp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8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791089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9" name="Группа 47"/>
          <p:cNvGrpSpPr/>
          <p:nvPr/>
        </p:nvGrpSpPr>
        <p:grpSpPr>
          <a:xfrm>
            <a:off x="6685280" y="0"/>
            <a:ext cx="2412000" cy="1260000"/>
            <a:chOff x="6012160" y="0"/>
            <a:chExt cx="3131840" cy="135015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4" name="Picture 2" descr="http://img02.darudar.org/s1024/01/00/9e/df/9edfc1f5b6d8c871d905a4a919b9a213312a995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2160" y="0"/>
              <a:ext cx="3131840" cy="13501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7" name="TextBox 46"/>
            <p:cNvSpPr txBox="1"/>
            <p:nvPr/>
          </p:nvSpPr>
          <p:spPr>
            <a:xfrm>
              <a:off x="7308304" y="260648"/>
              <a:ext cx="1561646" cy="107721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Вопрос </a:t>
              </a:r>
            </a:p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№5</a:t>
              </a:r>
            </a:p>
          </p:txBody>
        </p:sp>
      </p:grpSp>
      <p:sp>
        <p:nvSpPr>
          <p:cNvPr id="49" name="Управляющая кнопка: возврат 48">
            <a:hlinkClick r:id="rId6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CB1A2C-AA1F-456E-9D86-0AB4F9F80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51" y="1078168"/>
            <a:ext cx="5950212" cy="380423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76643D-8C7D-42D6-9AEA-F923B8F33893}"/>
              </a:ext>
            </a:extLst>
          </p:cNvPr>
          <p:cNvSpPr/>
          <p:nvPr/>
        </p:nvSpPr>
        <p:spPr>
          <a:xfrm>
            <a:off x="630165" y="1129760"/>
            <a:ext cx="61740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своей этот писатель рассказывает о том, как сбитый после неравного воздушного боя летчик пытается вернуться к своим. У </a:t>
            </a:r>
            <a:r>
              <a:rPr lang="ru-RU" dirty="0" err="1">
                <a:solidFill>
                  <a:schemeClr val="bg1"/>
                </a:solidFill>
              </a:rPr>
              <a:t>енго</a:t>
            </a:r>
            <a:r>
              <a:rPr lang="ru-RU" dirty="0">
                <a:solidFill>
                  <a:schemeClr val="bg1"/>
                </a:solidFill>
              </a:rPr>
              <a:t> нет еды, теплого комбинезона, он ранен, а вокруг зима, жесточайшие морозы и он в тылу врага. Да еще неожиданная встреча с некстати проснувшимся медведем. Но Маресьев преодолевает все. Он возвращается к своим, но его ждет страшный удар судьбы: он отморозил ноги, и врачам приходится их ампутировать. Вы думаете герой сдался? Нет, после тяжелых тренировок и трудного восстановления он не только не упадет духом, но и вернется в строй: вновь будет летать на своем самолете и бить врага. Кто автор этого невыдуманного, основанного на реальных событиях произведения?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8B64E2-17E4-4961-B346-FC2EECEA3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1244287"/>
            <a:ext cx="2190819" cy="35241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95DA0B-AD18-4F2D-975F-76BB4EA7C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271" y="1188960"/>
            <a:ext cx="2683258" cy="352177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461427-5BF8-0E32-CDFD-17B4BAE5D1DF}"/>
              </a:ext>
            </a:extLst>
          </p:cNvPr>
          <p:cNvSpPr/>
          <p:nvPr/>
        </p:nvSpPr>
        <p:spPr>
          <a:xfrm>
            <a:off x="2813504" y="6179840"/>
            <a:ext cx="1701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Борис Полевой</a:t>
            </a:r>
          </a:p>
        </p:txBody>
      </p:sp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517233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7" name="Группа 46"/>
          <p:cNvGrpSpPr/>
          <p:nvPr/>
        </p:nvGrpSpPr>
        <p:grpSpPr>
          <a:xfrm>
            <a:off x="6732000" y="0"/>
            <a:ext cx="2412000" cy="1260000"/>
            <a:chOff x="6448163" y="0"/>
            <a:chExt cx="2695837" cy="155679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1" name="Picture 16" descr="http://stamppost.ru/_sh/537/5377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8163" y="0"/>
              <a:ext cx="2695837" cy="155679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6" name="TextBox 45"/>
            <p:cNvSpPr txBox="1"/>
            <p:nvPr/>
          </p:nvSpPr>
          <p:spPr>
            <a:xfrm>
              <a:off x="7051286" y="0"/>
              <a:ext cx="1641501" cy="133095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Вопрос</a:t>
              </a:r>
            </a:p>
            <a:p>
              <a:pPr algn="ctr"/>
              <a:r>
                <a:rPr lang="ru-RU" sz="3200" dirty="0">
                  <a:solidFill>
                    <a:srgbClr val="FF0000"/>
                  </a:solidFill>
                </a:rPr>
                <a:t> №6</a:t>
              </a:r>
            </a:p>
          </p:txBody>
        </p:sp>
      </p:grpSp>
      <p:sp>
        <p:nvSpPr>
          <p:cNvPr id="51" name="Управляющая кнопка: возврат 50">
            <a:hlinkClick r:id="rId6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BA297A-4988-4352-B044-C7886DB62F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540" y="1144432"/>
            <a:ext cx="5950212" cy="388989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44B31F-0C45-4FAA-89D0-30F697FB067E}"/>
              </a:ext>
            </a:extLst>
          </p:cNvPr>
          <p:cNvSpPr/>
          <p:nvPr/>
        </p:nvSpPr>
        <p:spPr>
          <a:xfrm>
            <a:off x="914400" y="1313093"/>
            <a:ext cx="524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F290B4-5AF8-4CEC-9B48-15B13EC7F694}"/>
              </a:ext>
            </a:extLst>
          </p:cNvPr>
          <p:cNvSpPr/>
          <p:nvPr/>
        </p:nvSpPr>
        <p:spPr>
          <a:xfrm>
            <a:off x="2813504" y="6179840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Александр Твардовский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4E51B-B964-E13E-584A-40BB4BD35332}"/>
              </a:ext>
            </a:extLst>
          </p:cNvPr>
          <p:cNvSpPr txBox="1"/>
          <p:nvPr/>
        </p:nvSpPr>
        <p:spPr>
          <a:xfrm>
            <a:off x="578856" y="1161881"/>
            <a:ext cx="593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Его герой не только храбрый солдат, но и душа компании: на привале он и на гармошке сыграет, и расскажет про вчерашний бой, и поддержит разговор шуткой или добрым советом. Кто автор этого чудо-бойца? </a:t>
            </a:r>
          </a:p>
        </p:txBody>
      </p:sp>
      <p:pic>
        <p:nvPicPr>
          <p:cNvPr id="13" name="Picture 2" descr="Отдых после боя (картина) — Википедия">
            <a:extLst>
              <a:ext uri="{FF2B5EF4-FFF2-40B4-BE49-F238E27FC236}">
                <a16:creationId xmlns:a16="http://schemas.microsoft.com/office/drawing/2014/main" id="{151EB14D-38A6-F5BA-B105-B8D431A5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0" y="2397592"/>
            <a:ext cx="4002621" cy="254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Военные дороги А.Т. Твардовского &quot;Я в свою ходил атаку&quot; - Виртуальные  выставки - ОГБУК «Смоленский государственный музей-заповедник»">
            <a:extLst>
              <a:ext uri="{FF2B5EF4-FFF2-40B4-BE49-F238E27FC236}">
                <a16:creationId xmlns:a16="http://schemas.microsoft.com/office/drawing/2014/main" id="{6B5D6935-5BC6-CD51-C4EB-D3A54C6BB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0" y="1259999"/>
            <a:ext cx="2566534" cy="36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3100" dirty="0"/>
            </a:br>
            <a:br>
              <a:rPr lang="ru-RU" sz="3100" dirty="0"/>
            </a:b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7172325" y="1600200"/>
            <a:ext cx="1971675" cy="4530725"/>
          </a:xfrm>
        </p:spPr>
        <p:txBody>
          <a:bodyPr/>
          <a:lstStyle/>
          <a:p>
            <a:pPr>
              <a:defRPr/>
            </a:pPr>
            <a:endParaRPr lang="ru-RU" sz="2800" dirty="0"/>
          </a:p>
          <a:p>
            <a:pPr>
              <a:buFont typeface="Wingdings" pitchFamily="2" charset="2"/>
              <a:buNone/>
              <a:defRPr/>
            </a:pPr>
            <a:r>
              <a:rPr lang="ru-RU" sz="2800" dirty="0"/>
              <a:t>             </a:t>
            </a: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>
            <a:off x="7669213" y="4652963"/>
            <a:ext cx="215900" cy="844551"/>
            <a:chOff x="1338" y="2160"/>
            <a:chExt cx="125" cy="578"/>
          </a:xfrm>
        </p:grpSpPr>
        <p:sp>
          <p:nvSpPr>
            <p:cNvPr id="12309" name="AutoShape 106" descr="Песок"/>
            <p:cNvSpPr>
              <a:spLocks noChangeAspect="1" noChangeArrowheads="1"/>
            </p:cNvSpPr>
            <p:nvPr/>
          </p:nvSpPr>
          <p:spPr bwMode="auto">
            <a:xfrm>
              <a:off x="133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0" name="AutoShape 107" descr="Песок"/>
            <p:cNvSpPr>
              <a:spLocks noChangeAspect="1" noChangeArrowheads="1"/>
            </p:cNvSpPr>
            <p:nvPr/>
          </p:nvSpPr>
          <p:spPr bwMode="auto">
            <a:xfrm>
              <a:off x="1383" y="225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1" name="AutoShape 108" descr="Песок"/>
            <p:cNvSpPr>
              <a:spLocks noChangeAspect="1" noChangeArrowheads="1"/>
            </p:cNvSpPr>
            <p:nvPr/>
          </p:nvSpPr>
          <p:spPr bwMode="auto">
            <a:xfrm>
              <a:off x="133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2" name="AutoShape 109" descr="Песок"/>
            <p:cNvSpPr>
              <a:spLocks noChangeAspect="1" noChangeArrowheads="1"/>
            </p:cNvSpPr>
            <p:nvPr/>
          </p:nvSpPr>
          <p:spPr bwMode="auto">
            <a:xfrm>
              <a:off x="1383" y="2341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3" name="AutoShape 110" descr="Песок"/>
            <p:cNvSpPr>
              <a:spLocks noChangeAspect="1" noChangeArrowheads="1"/>
            </p:cNvSpPr>
            <p:nvPr/>
          </p:nvSpPr>
          <p:spPr bwMode="auto">
            <a:xfrm>
              <a:off x="1428" y="2296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4" name="AutoShape 111" descr="Песок"/>
            <p:cNvSpPr>
              <a:spLocks noChangeAspect="1" noChangeArrowheads="1"/>
            </p:cNvSpPr>
            <p:nvPr/>
          </p:nvSpPr>
          <p:spPr bwMode="auto">
            <a:xfrm>
              <a:off x="1428" y="2205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5" name="AutoShape 112" descr="Песок"/>
            <p:cNvSpPr>
              <a:spLocks noChangeAspect="1" noChangeArrowheads="1"/>
            </p:cNvSpPr>
            <p:nvPr/>
          </p:nvSpPr>
          <p:spPr bwMode="auto">
            <a:xfrm>
              <a:off x="1383" y="2160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6" name="AutoShape 113" descr="Песок"/>
            <p:cNvSpPr>
              <a:spLocks noChangeAspect="1" noChangeArrowheads="1"/>
            </p:cNvSpPr>
            <p:nvPr/>
          </p:nvSpPr>
          <p:spPr bwMode="auto">
            <a:xfrm>
              <a:off x="1429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7" name="AutoShape 114" descr="Песок"/>
            <p:cNvSpPr>
              <a:spLocks noChangeAspect="1" noChangeArrowheads="1"/>
            </p:cNvSpPr>
            <p:nvPr/>
          </p:nvSpPr>
          <p:spPr bwMode="auto">
            <a:xfrm>
              <a:off x="1338" y="2387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8" name="AutoShape 115" descr="Песок"/>
            <p:cNvSpPr>
              <a:spLocks noChangeAspect="1" noChangeArrowheads="1"/>
            </p:cNvSpPr>
            <p:nvPr/>
          </p:nvSpPr>
          <p:spPr bwMode="auto">
            <a:xfrm>
              <a:off x="1429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19" name="AutoShape 116" descr="Песок"/>
            <p:cNvSpPr>
              <a:spLocks noChangeAspect="1" noChangeArrowheads="1"/>
            </p:cNvSpPr>
            <p:nvPr/>
          </p:nvSpPr>
          <p:spPr bwMode="auto">
            <a:xfrm>
              <a:off x="1383" y="2432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0" name="AutoShape 117" descr="Песок"/>
            <p:cNvSpPr>
              <a:spLocks noChangeAspect="1" noChangeArrowheads="1"/>
            </p:cNvSpPr>
            <p:nvPr/>
          </p:nvSpPr>
          <p:spPr bwMode="auto">
            <a:xfrm>
              <a:off x="1338" y="247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1" name="AutoShape 118" descr="Песок"/>
            <p:cNvSpPr>
              <a:spLocks noChangeAspect="1" noChangeArrowheads="1"/>
            </p:cNvSpPr>
            <p:nvPr/>
          </p:nvSpPr>
          <p:spPr bwMode="auto">
            <a:xfrm>
              <a:off x="1429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2" name="AutoShape 119" descr="Песок"/>
            <p:cNvSpPr>
              <a:spLocks noChangeAspect="1" noChangeArrowheads="1"/>
            </p:cNvSpPr>
            <p:nvPr/>
          </p:nvSpPr>
          <p:spPr bwMode="auto">
            <a:xfrm>
              <a:off x="1383" y="2523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3" name="AutoShape 120" descr="Песок"/>
            <p:cNvSpPr>
              <a:spLocks noChangeAspect="1" noChangeArrowheads="1"/>
            </p:cNvSpPr>
            <p:nvPr/>
          </p:nvSpPr>
          <p:spPr bwMode="auto">
            <a:xfrm>
              <a:off x="1383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4" name="AutoShape 121" descr="Песок"/>
            <p:cNvSpPr>
              <a:spLocks noChangeAspect="1" noChangeArrowheads="1"/>
            </p:cNvSpPr>
            <p:nvPr/>
          </p:nvSpPr>
          <p:spPr bwMode="auto">
            <a:xfrm>
              <a:off x="1338" y="2568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5" name="AutoShape 122" descr="Песок"/>
            <p:cNvSpPr>
              <a:spLocks noChangeAspect="1" noChangeArrowheads="1"/>
            </p:cNvSpPr>
            <p:nvPr/>
          </p:nvSpPr>
          <p:spPr bwMode="auto">
            <a:xfrm>
              <a:off x="1429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6" name="AutoShape 123" descr="Песок"/>
            <p:cNvSpPr>
              <a:spLocks noChangeAspect="1" noChangeArrowheads="1"/>
            </p:cNvSpPr>
            <p:nvPr/>
          </p:nvSpPr>
          <p:spPr bwMode="auto">
            <a:xfrm>
              <a:off x="1383" y="2659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7" name="AutoShape 124" descr="Песок"/>
            <p:cNvSpPr>
              <a:spLocks noChangeAspect="1" noChangeArrowheads="1"/>
            </p:cNvSpPr>
            <p:nvPr/>
          </p:nvSpPr>
          <p:spPr bwMode="auto">
            <a:xfrm>
              <a:off x="1338" y="261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8" name="AutoShape 125" descr="Песок"/>
            <p:cNvSpPr>
              <a:spLocks noChangeAspect="1" noChangeArrowheads="1"/>
            </p:cNvSpPr>
            <p:nvPr/>
          </p:nvSpPr>
          <p:spPr bwMode="auto">
            <a:xfrm>
              <a:off x="1338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29" name="AutoShape 126" descr="Песок"/>
            <p:cNvSpPr>
              <a:spLocks noChangeAspect="1" noChangeArrowheads="1"/>
            </p:cNvSpPr>
            <p:nvPr/>
          </p:nvSpPr>
          <p:spPr bwMode="auto">
            <a:xfrm>
              <a:off x="1383" y="2704"/>
              <a:ext cx="34" cy="34"/>
            </a:xfrm>
            <a:prstGeom prst="flowChartConnector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6948488" y="3429001"/>
            <a:ext cx="1727200" cy="2393951"/>
            <a:chOff x="1020" y="1480"/>
            <a:chExt cx="1270" cy="1734"/>
          </a:xfrm>
        </p:grpSpPr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247" y="1570"/>
              <a:ext cx="758" cy="1574"/>
              <a:chOff x="1429" y="1979"/>
              <a:chExt cx="576" cy="1165"/>
            </a:xfrm>
          </p:grpSpPr>
          <p:sp>
            <p:nvSpPr>
              <p:cNvPr id="12307" name="AutoShape 129"/>
              <p:cNvSpPr>
                <a:spLocks noChangeArrowheads="1"/>
              </p:cNvSpPr>
              <p:nvPr/>
            </p:nvSpPr>
            <p:spPr bwMode="auto">
              <a:xfrm>
                <a:off x="1429" y="2568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8" name="AutoShape 130"/>
              <p:cNvSpPr>
                <a:spLocks noChangeArrowheads="1"/>
              </p:cNvSpPr>
              <p:nvPr/>
            </p:nvSpPr>
            <p:spPr bwMode="auto">
              <a:xfrm>
                <a:off x="1429" y="1979"/>
                <a:ext cx="576" cy="576"/>
              </a:xfrm>
              <a:prstGeom prst="octagon">
                <a:avLst>
                  <a:gd name="adj" fmla="val 35069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03" name="AutoShape 131" descr="Орех"/>
            <p:cNvSpPr>
              <a:spLocks noChangeArrowheads="1"/>
            </p:cNvSpPr>
            <p:nvPr/>
          </p:nvSpPr>
          <p:spPr bwMode="auto">
            <a:xfrm>
              <a:off x="1020" y="1480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4" name="AutoShape 132" descr="Орех"/>
            <p:cNvSpPr>
              <a:spLocks noChangeArrowheads="1"/>
            </p:cNvSpPr>
            <p:nvPr/>
          </p:nvSpPr>
          <p:spPr bwMode="auto">
            <a:xfrm>
              <a:off x="1020" y="3022"/>
              <a:ext cx="1270" cy="192"/>
            </a:xfrm>
            <a:prstGeom prst="flowChartTerminator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5" name="Line 133"/>
            <p:cNvSpPr>
              <a:spLocks noChangeShapeType="1"/>
            </p:cNvSpPr>
            <p:nvPr/>
          </p:nvSpPr>
          <p:spPr bwMode="auto">
            <a:xfrm>
              <a:off x="2154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06" name="Line 134"/>
            <p:cNvSpPr>
              <a:spLocks noChangeShapeType="1"/>
            </p:cNvSpPr>
            <p:nvPr/>
          </p:nvSpPr>
          <p:spPr bwMode="auto">
            <a:xfrm>
              <a:off x="1111" y="1661"/>
              <a:ext cx="0" cy="1361"/>
            </a:xfrm>
            <a:prstGeom prst="line">
              <a:avLst/>
            </a:prstGeom>
            <a:noFill/>
            <a:ln w="76200">
              <a:pattFill prst="pct70">
                <a:fgClr>
                  <a:srgbClr val="993300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67" name="Freeform 135" descr="Песок"/>
          <p:cNvSpPr>
            <a:spLocks/>
          </p:cNvSpPr>
          <p:nvPr/>
        </p:nvSpPr>
        <p:spPr bwMode="auto">
          <a:xfrm>
            <a:off x="7269163" y="4043364"/>
            <a:ext cx="1009650" cy="625475"/>
          </a:xfrm>
          <a:custGeom>
            <a:avLst/>
            <a:gdLst>
              <a:gd name="T0" fmla="*/ 2147483647 w 636"/>
              <a:gd name="T1" fmla="*/ 2147483647 h 394"/>
              <a:gd name="T2" fmla="*/ 2147483647 w 636"/>
              <a:gd name="T3" fmla="*/ 2147483647 h 394"/>
              <a:gd name="T4" fmla="*/ 2147483647 w 636"/>
              <a:gd name="T5" fmla="*/ 2147483647 h 394"/>
              <a:gd name="T6" fmla="*/ 2147483647 w 636"/>
              <a:gd name="T7" fmla="*/ 2147483647 h 394"/>
              <a:gd name="T8" fmla="*/ 2147483647 w 636"/>
              <a:gd name="T9" fmla="*/ 2147483647 h 394"/>
              <a:gd name="T10" fmla="*/ 2147483647 w 636"/>
              <a:gd name="T11" fmla="*/ 2147483647 h 394"/>
              <a:gd name="T12" fmla="*/ 2147483647 w 636"/>
              <a:gd name="T13" fmla="*/ 2147483647 h 394"/>
              <a:gd name="T14" fmla="*/ 2147483647 w 636"/>
              <a:gd name="T15" fmla="*/ 2147483647 h 394"/>
              <a:gd name="T16" fmla="*/ 2147483647 w 636"/>
              <a:gd name="T17" fmla="*/ 0 h 394"/>
              <a:gd name="T18" fmla="*/ 2147483647 w 636"/>
              <a:gd name="T19" fmla="*/ 2147483647 h 394"/>
              <a:gd name="T20" fmla="*/ 0 w 636"/>
              <a:gd name="T21" fmla="*/ 2147483647 h 394"/>
              <a:gd name="T22" fmla="*/ 2147483647 w 636"/>
              <a:gd name="T23" fmla="*/ 2147483647 h 39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6"/>
              <a:gd name="T37" fmla="*/ 0 h 394"/>
              <a:gd name="T38" fmla="*/ 636 w 636"/>
              <a:gd name="T39" fmla="*/ 394 h 39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6" h="394">
                <a:moveTo>
                  <a:pt x="224" y="358"/>
                </a:moveTo>
                <a:cubicBezTo>
                  <a:pt x="264" y="361"/>
                  <a:pt x="304" y="355"/>
                  <a:pt x="340" y="361"/>
                </a:cubicBezTo>
                <a:cubicBezTo>
                  <a:pt x="366" y="362"/>
                  <a:pt x="407" y="357"/>
                  <a:pt x="416" y="355"/>
                </a:cubicBezTo>
                <a:cubicBezTo>
                  <a:pt x="425" y="353"/>
                  <a:pt x="399" y="351"/>
                  <a:pt x="394" y="351"/>
                </a:cubicBezTo>
                <a:cubicBezTo>
                  <a:pt x="389" y="351"/>
                  <a:pt x="380" y="354"/>
                  <a:pt x="383" y="355"/>
                </a:cubicBezTo>
                <a:cubicBezTo>
                  <a:pt x="387" y="356"/>
                  <a:pt x="410" y="358"/>
                  <a:pt x="414" y="358"/>
                </a:cubicBezTo>
                <a:cubicBezTo>
                  <a:pt x="419" y="358"/>
                  <a:pt x="374" y="394"/>
                  <a:pt x="411" y="357"/>
                </a:cubicBezTo>
                <a:lnTo>
                  <a:pt x="633" y="133"/>
                </a:lnTo>
                <a:lnTo>
                  <a:pt x="636" y="0"/>
                </a:lnTo>
                <a:lnTo>
                  <a:pt x="4" y="11"/>
                </a:lnTo>
                <a:lnTo>
                  <a:pt x="0" y="133"/>
                </a:lnTo>
                <a:lnTo>
                  <a:pt x="224" y="358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8" name="Freeform 136" descr="Песок"/>
          <p:cNvSpPr>
            <a:spLocks/>
          </p:cNvSpPr>
          <p:nvPr/>
        </p:nvSpPr>
        <p:spPr bwMode="auto">
          <a:xfrm>
            <a:off x="7278690" y="5086351"/>
            <a:ext cx="993775" cy="471488"/>
          </a:xfrm>
          <a:custGeom>
            <a:avLst/>
            <a:gdLst>
              <a:gd name="T0" fmla="*/ 2147483647 w 626"/>
              <a:gd name="T1" fmla="*/ 2147483647 h 297"/>
              <a:gd name="T2" fmla="*/ 2147483647 w 626"/>
              <a:gd name="T3" fmla="*/ 2147483647 h 297"/>
              <a:gd name="T4" fmla="*/ 2147483647 w 626"/>
              <a:gd name="T5" fmla="*/ 2147483647 h 297"/>
              <a:gd name="T6" fmla="*/ 2147483647 w 626"/>
              <a:gd name="T7" fmla="*/ 2147483647 h 297"/>
              <a:gd name="T8" fmla="*/ 2147483647 w 626"/>
              <a:gd name="T9" fmla="*/ 2147483647 h 297"/>
              <a:gd name="T10" fmla="*/ 2147483647 w 626"/>
              <a:gd name="T11" fmla="*/ 2147483647 h 297"/>
              <a:gd name="T12" fmla="*/ 2147483647 w 626"/>
              <a:gd name="T13" fmla="*/ 2147483647 h 297"/>
              <a:gd name="T14" fmla="*/ 2147483647 w 626"/>
              <a:gd name="T15" fmla="*/ 2147483647 h 297"/>
              <a:gd name="T16" fmla="*/ 2147483647 w 626"/>
              <a:gd name="T17" fmla="*/ 2147483647 h 297"/>
              <a:gd name="T18" fmla="*/ 2147483647 w 626"/>
              <a:gd name="T19" fmla="*/ 0 h 297"/>
              <a:gd name="T20" fmla="*/ 0 w 626"/>
              <a:gd name="T21" fmla="*/ 2147483647 h 297"/>
              <a:gd name="T22" fmla="*/ 2147483647 w 626"/>
              <a:gd name="T23" fmla="*/ 2147483647 h 297"/>
              <a:gd name="T24" fmla="*/ 2147483647 w 626"/>
              <a:gd name="T25" fmla="*/ 2147483647 h 2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6"/>
              <a:gd name="T40" fmla="*/ 0 h 297"/>
              <a:gd name="T41" fmla="*/ 626 w 626"/>
              <a:gd name="T42" fmla="*/ 297 h 2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6" h="297">
                <a:moveTo>
                  <a:pt x="120" y="292"/>
                </a:moveTo>
                <a:cubicBezTo>
                  <a:pt x="161" y="294"/>
                  <a:pt x="305" y="291"/>
                  <a:pt x="342" y="296"/>
                </a:cubicBezTo>
                <a:cubicBezTo>
                  <a:pt x="367" y="297"/>
                  <a:pt x="468" y="297"/>
                  <a:pt x="494" y="296"/>
                </a:cubicBezTo>
                <a:cubicBezTo>
                  <a:pt x="520" y="295"/>
                  <a:pt x="492" y="294"/>
                  <a:pt x="496" y="292"/>
                </a:cubicBezTo>
                <a:cubicBezTo>
                  <a:pt x="500" y="290"/>
                  <a:pt x="519" y="283"/>
                  <a:pt x="520" y="282"/>
                </a:cubicBezTo>
                <a:cubicBezTo>
                  <a:pt x="521" y="281"/>
                  <a:pt x="503" y="286"/>
                  <a:pt x="504" y="284"/>
                </a:cubicBezTo>
                <a:cubicBezTo>
                  <a:pt x="505" y="282"/>
                  <a:pt x="507" y="290"/>
                  <a:pt x="526" y="272"/>
                </a:cubicBezTo>
                <a:lnTo>
                  <a:pt x="622" y="172"/>
                </a:lnTo>
                <a:lnTo>
                  <a:pt x="622" y="164"/>
                </a:lnTo>
                <a:lnTo>
                  <a:pt x="626" y="0"/>
                </a:lnTo>
                <a:lnTo>
                  <a:pt x="0" y="4"/>
                </a:lnTo>
                <a:lnTo>
                  <a:pt x="1" y="169"/>
                </a:lnTo>
                <a:lnTo>
                  <a:pt x="120" y="292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3175">
            <a:noFill/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0" y="5517233"/>
            <a:ext cx="2411760" cy="1066913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 Ответ</a:t>
            </a:r>
          </a:p>
        </p:txBody>
      </p:sp>
      <p:grpSp>
        <p:nvGrpSpPr>
          <p:cNvPr id="7" name="Группа 43"/>
          <p:cNvGrpSpPr/>
          <p:nvPr/>
        </p:nvGrpSpPr>
        <p:grpSpPr>
          <a:xfrm>
            <a:off x="6732000" y="0"/>
            <a:ext cx="2412000" cy="1304726"/>
            <a:chOff x="6329244" y="0"/>
            <a:chExt cx="2814756" cy="149478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3" name="Picture 6" descr="http://www.b-port.com/mediafiles/items/2013/10/115040/e69cfea4dfcb64a2d51f7fb40ff198ad_X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9244" y="0"/>
              <a:ext cx="2814756" cy="148478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1" name="TextBox 40"/>
            <p:cNvSpPr txBox="1"/>
            <p:nvPr/>
          </p:nvSpPr>
          <p:spPr>
            <a:xfrm>
              <a:off x="7098152" y="260648"/>
              <a:ext cx="1930909" cy="123413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</a:rPr>
                <a:t>Вопрос  </a:t>
              </a:r>
            </a:p>
            <a:p>
              <a:pPr algn="ctr"/>
              <a:r>
                <a:rPr lang="ru-RU" sz="3200" b="1" dirty="0">
                  <a:solidFill>
                    <a:srgbClr val="FF0000"/>
                  </a:solidFill>
                </a:rPr>
                <a:t>№7</a:t>
              </a:r>
            </a:p>
          </p:txBody>
        </p:sp>
      </p:grpSp>
      <p:sp>
        <p:nvSpPr>
          <p:cNvPr id="47" name="Управляющая кнопка: возврат 46">
            <a:hlinkClick r:id="rId6" action="ppaction://hlinksldjump" highlightClick="1"/>
          </p:cNvPr>
          <p:cNvSpPr/>
          <p:nvPr/>
        </p:nvSpPr>
        <p:spPr>
          <a:xfrm>
            <a:off x="8351912" y="6326560"/>
            <a:ext cx="792088" cy="531440"/>
          </a:xfrm>
          <a:prstGeom prst="actionButtonRetur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38F447-DE63-4933-8025-3DDC0F2E63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18" y="1113199"/>
            <a:ext cx="5950212" cy="385391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34E8109-8A41-457E-B2F4-5DE0F952E4A0}"/>
              </a:ext>
            </a:extLst>
          </p:cNvPr>
          <p:cNvSpPr/>
          <p:nvPr/>
        </p:nvSpPr>
        <p:spPr>
          <a:xfrm>
            <a:off x="2562309" y="61481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Александр Фадеев</a:t>
            </a:r>
          </a:p>
          <a:p>
            <a:endParaRPr lang="ru-RU" b="1" dirty="0"/>
          </a:p>
          <a:p>
            <a:r>
              <a:rPr lang="ru-RU" b="1" dirty="0"/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7CB00D-D1AA-2C2F-B23C-EDDFF6F6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12" y="1327383"/>
            <a:ext cx="2295114" cy="34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4B7E40-B8CC-9949-6EA0-71046903C996}"/>
              </a:ext>
            </a:extLst>
          </p:cNvPr>
          <p:cNvSpPr txBox="1"/>
          <p:nvPr/>
        </p:nvSpPr>
        <p:spPr>
          <a:xfrm>
            <a:off x="3191409" y="1297873"/>
            <a:ext cx="3317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Это памятник молодогвардейцам, установленный в г. Краснодон Луганской области. А кто создал их литературный памятник? </a:t>
            </a:r>
          </a:p>
        </p:txBody>
      </p:sp>
      <p:pic>
        <p:nvPicPr>
          <p:cNvPr id="3076" name="Picture 4" descr="Молодая гвардия. (Александр Фадеев) - купить книгу с доставкой в  интернет-магазине «Читай-город». ISBN: 978-5-90-455258-9">
            <a:extLst>
              <a:ext uri="{FF2B5EF4-FFF2-40B4-BE49-F238E27FC236}">
                <a16:creationId xmlns:a16="http://schemas.microsoft.com/office/drawing/2014/main" id="{6C2684CD-5530-9A8E-CAE7-56A1B1F8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72" y="3118665"/>
            <a:ext cx="2086269" cy="30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BAAA6B-826F-4876-84B2-84529C2200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7874" y="1501108"/>
            <a:ext cx="2476499" cy="18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3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6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2" presetClass="entr" presetSubtype="4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6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8" grpId="0" animBg="1"/>
      <p:bldP spid="13" grpId="0"/>
    </p:bldLst>
  </p:timing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3114</TotalTime>
  <Words>514</Words>
  <Application>Microsoft Office PowerPoint</Application>
  <PresentationFormat>Экран (4:3)</PresentationFormat>
  <Paragraphs>99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Calibri</vt:lpstr>
      <vt:lpstr>Franklin Gothic Book</vt:lpstr>
      <vt:lpstr>Franklin Gothic Medium</vt:lpstr>
      <vt:lpstr>Georgia</vt:lpstr>
      <vt:lpstr>Nautilus Pompilius</vt:lpstr>
      <vt:lpstr>Times New Roman</vt:lpstr>
      <vt:lpstr>Wingdings</vt:lpstr>
      <vt:lpstr>Уголки</vt:lpstr>
      <vt:lpstr> ЧТО?</vt:lpstr>
      <vt:lpstr>Презентация PowerPoint</vt:lpstr>
      <vt:lpstr>  </vt:lpstr>
      <vt:lpstr>  </vt:lpstr>
      <vt:lpstr>  </vt:lpstr>
      <vt:lpstr>Презентация PowerPoint</vt:lpstr>
      <vt:lpstr>  </vt:lpstr>
      <vt:lpstr>  </vt:lpstr>
      <vt:lpstr>  </vt:lpstr>
      <vt:lpstr>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Схвитаридзе Манана Бегиевна</cp:lastModifiedBy>
  <cp:revision>140</cp:revision>
  <dcterms:created xsi:type="dcterms:W3CDTF">2016-06-10T13:19:15Z</dcterms:created>
  <dcterms:modified xsi:type="dcterms:W3CDTF">2024-05-30T08:15:53Z</dcterms:modified>
</cp:coreProperties>
</file>