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72" r:id="rId8"/>
    <p:sldId id="261" r:id="rId9"/>
    <p:sldId id="262" r:id="rId10"/>
    <p:sldId id="264" r:id="rId11"/>
    <p:sldId id="265" r:id="rId12"/>
    <p:sldId id="266" r:id="rId13"/>
    <p:sldId id="274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416343-B08F-4752-B729-03B8AF74B1AC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DAE5A79-1829-46AE-84D3-94A317D0C2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6984776" cy="12961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dirty="0" smtClean="0"/>
              <a:t>Герои прошлых </a:t>
            </a:r>
            <a:br>
              <a:rPr lang="ru-RU" sz="4000" b="1" dirty="0" smtClean="0"/>
            </a:br>
            <a:r>
              <a:rPr lang="ru-RU" sz="4000" b="1" dirty="0" smtClean="0"/>
              <a:t>и нынешних времен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Урок развития речи</a:t>
            </a:r>
          </a:p>
          <a:p>
            <a:pPr algn="r"/>
            <a:endParaRPr lang="ru-RU" b="1" dirty="0">
              <a:solidFill>
                <a:schemeClr val="tx1"/>
              </a:solidFill>
            </a:endParaRPr>
          </a:p>
          <a:p>
            <a:pPr algn="r"/>
            <a:endParaRPr lang="ru-RU" sz="2400" b="1" dirty="0" smtClean="0">
              <a:solidFill>
                <a:schemeClr val="tx1"/>
              </a:solidFill>
            </a:endParaRPr>
          </a:p>
          <a:p>
            <a:pPr algn="r"/>
            <a:endParaRPr lang="ru-RU" sz="2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МБОУ </a:t>
            </a:r>
            <a:r>
              <a:rPr lang="ru-RU" sz="2400" b="1" dirty="0" err="1" smtClean="0">
                <a:solidFill>
                  <a:schemeClr val="tx1"/>
                </a:solidFill>
              </a:rPr>
              <a:t>Цивильская</a:t>
            </a:r>
            <a:r>
              <a:rPr lang="ru-RU" sz="2400" b="1" dirty="0" smtClean="0">
                <a:solidFill>
                  <a:schemeClr val="tx1"/>
                </a:solidFill>
              </a:rPr>
              <a:t> СОШ №1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Л.И. </a:t>
            </a:r>
            <a:r>
              <a:rPr lang="ru-RU" sz="2400" b="1" dirty="0" err="1" smtClean="0">
                <a:solidFill>
                  <a:schemeClr val="tx1"/>
                </a:solidFill>
              </a:rPr>
              <a:t>Шашалевич</a:t>
            </a:r>
            <a:r>
              <a:rPr lang="ru-RU" sz="2400" b="1" dirty="0" smtClean="0">
                <a:solidFill>
                  <a:schemeClr val="tx1"/>
                </a:solidFill>
              </a:rPr>
              <a:t>, Н.З. Елисеева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792087"/>
          </a:xfrm>
        </p:spPr>
        <p:txBody>
          <a:bodyPr>
            <a:normAutofit/>
          </a:bodyPr>
          <a:lstStyle/>
          <a:p>
            <a:r>
              <a:rPr lang="ru-RU" sz="3200" b="1" dirty="0"/>
              <a:t>Историческая хроника в цифрах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/>
          <a:lstStyle/>
          <a:p>
            <a:r>
              <a:rPr lang="ru-RU" b="1" dirty="0"/>
              <a:t>24 февраля 2022 </a:t>
            </a:r>
            <a:r>
              <a:rPr lang="ru-RU" b="1" dirty="0" smtClean="0"/>
              <a:t>года - начало </a:t>
            </a:r>
            <a:r>
              <a:rPr lang="ru-RU" b="1" dirty="0"/>
              <a:t>специальной военной </a:t>
            </a:r>
            <a:r>
              <a:rPr lang="ru-RU" b="1" dirty="0" smtClean="0"/>
              <a:t>операции</a:t>
            </a:r>
          </a:p>
          <a:p>
            <a:r>
              <a:rPr lang="ru-RU" b="1" dirty="0" smtClean="0"/>
              <a:t>СВО призвана </a:t>
            </a:r>
            <a:r>
              <a:rPr lang="ru-RU" b="1" dirty="0"/>
              <a:t>защитить Россию от действий </a:t>
            </a:r>
            <a:r>
              <a:rPr lang="ru-RU" b="1" dirty="0" smtClean="0"/>
              <a:t>нацистов на Украине</a:t>
            </a:r>
          </a:p>
          <a:p>
            <a:r>
              <a:rPr lang="ru-RU" b="1" dirty="0"/>
              <a:t>звание Героя России получили 320 </a:t>
            </a:r>
            <a:r>
              <a:rPr lang="ru-RU" b="1" dirty="0" smtClean="0"/>
              <a:t>человек</a:t>
            </a:r>
          </a:p>
          <a:p>
            <a:r>
              <a:rPr lang="ru-RU" b="1" dirty="0" smtClean="0"/>
              <a:t>получили </a:t>
            </a:r>
            <a:r>
              <a:rPr lang="ru-RU" b="1" dirty="0"/>
              <a:t>ведомственные </a:t>
            </a:r>
            <a:r>
              <a:rPr lang="ru-RU" b="1" dirty="0" smtClean="0"/>
              <a:t>награды</a:t>
            </a:r>
            <a:r>
              <a:rPr lang="ru-RU" b="1" dirty="0"/>
              <a:t> более 400 тысяч человек </a:t>
            </a:r>
            <a:endParaRPr lang="ru-RU" b="1" dirty="0" smtClean="0"/>
          </a:p>
          <a:p>
            <a:r>
              <a:rPr lang="ru-RU" b="1" dirty="0"/>
              <a:t>н</a:t>
            </a:r>
            <a:r>
              <a:rPr lang="ru-RU" b="1" dirty="0" smtClean="0"/>
              <a:t>екоторые сведения о СВО не подлежат разглашению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2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Герои </a:t>
            </a:r>
            <a:r>
              <a:rPr lang="ru-RU" b="1" dirty="0"/>
              <a:t>прошлых </a:t>
            </a:r>
            <a:r>
              <a:rPr lang="ru-RU" b="1" dirty="0" smtClean="0"/>
              <a:t>времен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1800" b="1" dirty="0"/>
              <a:t>сочинение призера муниципального этапа Всероссийского конкурса «Без срока давности» Игоря Д</a:t>
            </a:r>
            <a:r>
              <a:rPr lang="ru-RU" sz="1800" b="1" dirty="0" smtClean="0"/>
              <a:t>. </a:t>
            </a:r>
            <a:r>
              <a:rPr lang="ru-RU" sz="1800" b="1" dirty="0"/>
              <a:t>о своем </a:t>
            </a:r>
            <a:r>
              <a:rPr lang="ru-RU" sz="1800" b="1" dirty="0" smtClean="0"/>
              <a:t>прадедушке</a:t>
            </a:r>
            <a:r>
              <a:rPr lang="ru-RU" sz="1800" b="1" dirty="0"/>
              <a:t> </a:t>
            </a:r>
            <a:r>
              <a:rPr lang="ru-RU" sz="1800" b="1" dirty="0" smtClean="0"/>
              <a:t>Осипове Иване Петровиче, который погиб на фронте во время Великой Отечественной войны</a:t>
            </a:r>
            <a:endParaRPr lang="ru-RU" sz="1800" b="1" dirty="0"/>
          </a:p>
          <a:p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:\фото\16iU-qosTQwI7ybW2HKSdc2t-hXn875UFHSWs8vgFVeatKga1SJfFZtdpBxJlMHv5NYbuMnFmeNPw81lA63VMww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295232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1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Письма читателей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Письмо </a:t>
            </a:r>
            <a:r>
              <a:rPr lang="ru-RU" b="1" dirty="0"/>
              <a:t>призера муниципального этапа Всероссийского конкурса «Без срока давности» Александры </a:t>
            </a:r>
            <a:r>
              <a:rPr lang="ru-RU" b="1" dirty="0" smtClean="0"/>
              <a:t>Т. о прабабушке </a:t>
            </a:r>
            <a:r>
              <a:rPr lang="ru-RU" b="1" dirty="0"/>
              <a:t>– участнице Великой Отечественной </a:t>
            </a:r>
            <a:r>
              <a:rPr lang="ru-RU" b="1" dirty="0" smtClean="0"/>
              <a:t>войны Александре Яковлевне Кривовой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13223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 нынешних времен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Рассказ </a:t>
            </a:r>
            <a:r>
              <a:rPr lang="ru-RU" dirty="0" smtClean="0"/>
              <a:t>Николая А</a:t>
            </a:r>
            <a:r>
              <a:rPr lang="ru-RU" dirty="0"/>
              <a:t>. о старшем </a:t>
            </a:r>
            <a:r>
              <a:rPr lang="ru-RU" dirty="0" smtClean="0"/>
              <a:t>брате </a:t>
            </a:r>
            <a:r>
              <a:rPr lang="ru-RU" dirty="0"/>
              <a:t>Евгении, </a:t>
            </a:r>
            <a:r>
              <a:rPr lang="ru-RU" dirty="0" smtClean="0"/>
              <a:t>который </a:t>
            </a:r>
            <a:r>
              <a:rPr lang="ru-RU" dirty="0"/>
              <a:t>погиб </a:t>
            </a:r>
            <a:r>
              <a:rPr lang="ru-RU" dirty="0" smtClean="0"/>
              <a:t>во время Специальной военной </a:t>
            </a:r>
            <a:r>
              <a:rPr lang="ru-RU" dirty="0"/>
              <a:t>операции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07" y="2119313"/>
            <a:ext cx="2402535" cy="3605212"/>
          </a:xfrm>
        </p:spPr>
      </p:pic>
    </p:spTree>
    <p:extLst>
      <p:ext uri="{BB962C8B-B14F-4D97-AF65-F5344CB8AC3E}">
        <p14:creationId xmlns:p14="http://schemas.microsoft.com/office/powerpoint/2010/main" val="27662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Поэтические строки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выразительное </a:t>
            </a:r>
            <a:r>
              <a:rPr lang="ru-RU" b="1" dirty="0"/>
              <a:t>чтение стихотворений о Великой Отечественной войне и бойцах </a:t>
            </a:r>
            <a:r>
              <a:rPr lang="ru-RU" b="1" dirty="0" smtClean="0"/>
              <a:t>СВО участников мероприятия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6200" b="1" dirty="0"/>
          </a:p>
          <a:p>
            <a:r>
              <a:rPr lang="ru-RU" sz="6200" b="1" dirty="0" smtClean="0"/>
              <a:t>пока </a:t>
            </a:r>
            <a:r>
              <a:rPr lang="ru-RU" sz="6200" b="1" dirty="0"/>
              <a:t>мы </a:t>
            </a:r>
            <a:r>
              <a:rPr lang="ru-RU" sz="6200" b="1" dirty="0" smtClean="0"/>
              <a:t>помним  о героизме погибших на войне, не может быть </a:t>
            </a:r>
            <a:r>
              <a:rPr lang="ru-RU" sz="6200" b="1" dirty="0"/>
              <a:t>защитников </a:t>
            </a:r>
            <a:r>
              <a:rPr lang="ru-RU" sz="6200" b="1" dirty="0" smtClean="0"/>
              <a:t>бывших</a:t>
            </a:r>
          </a:p>
          <a:p>
            <a:r>
              <a:rPr lang="ru-RU" sz="6200" b="1" dirty="0" smtClean="0"/>
              <a:t>Сегодня защитники </a:t>
            </a:r>
            <a:r>
              <a:rPr lang="ru-RU" sz="6200" b="1" dirty="0"/>
              <a:t>Отечества </a:t>
            </a:r>
            <a:r>
              <a:rPr lang="ru-RU" sz="6200" b="1" dirty="0" smtClean="0"/>
              <a:t>продолжают </a:t>
            </a:r>
            <a:r>
              <a:rPr lang="ru-RU" sz="6200" b="1" dirty="0"/>
              <a:t>дело своих дедов и </a:t>
            </a:r>
            <a:r>
              <a:rPr lang="ru-RU" sz="6200" b="1" dirty="0" smtClean="0"/>
              <a:t>прадедов</a:t>
            </a:r>
          </a:p>
          <a:p>
            <a:r>
              <a:rPr lang="ru-RU" sz="6200" b="1" dirty="0" smtClean="0"/>
              <a:t>появились </a:t>
            </a:r>
            <a:r>
              <a:rPr lang="ru-RU" sz="6200" b="1" dirty="0"/>
              <a:t>новые герои – наследники Великой </a:t>
            </a:r>
            <a:r>
              <a:rPr lang="ru-RU" sz="6200" b="1" dirty="0" smtClean="0"/>
              <a:t>Победы</a:t>
            </a:r>
          </a:p>
          <a:p>
            <a:r>
              <a:rPr lang="ru-RU" sz="6200" b="1" dirty="0" smtClean="0"/>
              <a:t>мы помним героев </a:t>
            </a:r>
            <a:r>
              <a:rPr lang="ru-RU" sz="6200" b="1" dirty="0"/>
              <a:t>прошлых и нынешних </a:t>
            </a:r>
            <a:r>
              <a:rPr lang="ru-RU" sz="6200" b="1" dirty="0" smtClean="0"/>
              <a:t>времен</a:t>
            </a:r>
            <a:endParaRPr lang="ru-RU" sz="6200" b="1" dirty="0"/>
          </a:p>
          <a:p>
            <a:endParaRPr lang="ru-RU" sz="6200" b="1" dirty="0" smtClean="0"/>
          </a:p>
          <a:p>
            <a:endParaRPr lang="ru-RU" sz="6200" b="1" dirty="0"/>
          </a:p>
          <a:p>
            <a:endParaRPr lang="ru-RU" sz="6200" b="1" dirty="0"/>
          </a:p>
          <a:p>
            <a:pPr marL="0" indent="0">
              <a:buNone/>
            </a:pPr>
            <a:r>
              <a:rPr lang="ru-RU" sz="6200" b="1" i="1" dirty="0" smtClean="0"/>
              <a:t>Звучит </a:t>
            </a:r>
            <a:r>
              <a:rPr lang="ru-RU" sz="6200" b="1" i="1" dirty="0"/>
              <a:t>песня на музыку и слова Ярослава Дронова «Встанем» в исполнении автора (Шаман)</a:t>
            </a:r>
            <a:br>
              <a:rPr lang="ru-RU" sz="6200" b="1" i="1" dirty="0"/>
            </a:br>
            <a:endParaRPr lang="ru-RU" sz="6200" b="1" i="1" dirty="0"/>
          </a:p>
        </p:txBody>
      </p:sp>
    </p:spTree>
    <p:extLst>
      <p:ext uri="{BB962C8B-B14F-4D97-AF65-F5344CB8AC3E}">
        <p14:creationId xmlns:p14="http://schemas.microsoft.com/office/powerpoint/2010/main" val="32600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/>
              <a:t>Цель:</a:t>
            </a:r>
            <a:r>
              <a:rPr lang="ru-RU" sz="2000" b="1" dirty="0" smtClean="0"/>
              <a:t> </a:t>
            </a:r>
            <a:r>
              <a:rPr lang="ru-RU" sz="1800" b="1" dirty="0">
                <a:latin typeface="+mn-lt"/>
              </a:rPr>
              <a:t>сформировать у учащихся способность к самовыражению в устной и письменной речи, познакомить с творческими работами призеров муниципального этапа всероссийского конкурса «Без срока давности», дать представление о преемственности двух поколений: защитников </a:t>
            </a:r>
            <a:r>
              <a:rPr lang="ru-RU" sz="1800" b="1" dirty="0" smtClean="0">
                <a:latin typeface="+mn-lt"/>
              </a:rPr>
              <a:t>родины </a:t>
            </a:r>
            <a:r>
              <a:rPr lang="ru-RU" sz="1800" b="1" dirty="0">
                <a:latin typeface="+mn-lt"/>
              </a:rPr>
              <a:t>Великой Отечественной войны и СВО</a:t>
            </a: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endParaRPr lang="ru-RU" sz="1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564904"/>
            <a:ext cx="7272808" cy="35283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u="sng" dirty="0" smtClean="0"/>
              <a:t>Задачи</a:t>
            </a:r>
            <a:r>
              <a:rPr lang="ru-RU" sz="2600" b="1" u="sng" dirty="0"/>
              <a:t>:</a:t>
            </a:r>
          </a:p>
          <a:p>
            <a:r>
              <a:rPr lang="ru-RU" sz="2000" b="1" dirty="0"/>
              <a:t>показать мужество и героизм защитников нашей </a:t>
            </a:r>
            <a:r>
              <a:rPr lang="ru-RU" sz="2000" b="1" dirty="0" smtClean="0"/>
              <a:t>Родины</a:t>
            </a:r>
            <a:endParaRPr lang="ru-RU" sz="2000" b="1" dirty="0"/>
          </a:p>
          <a:p>
            <a:r>
              <a:rPr lang="ru-RU" sz="2000" b="1" dirty="0"/>
              <a:t>расширить знания о героях Великой Отечественной войны и </a:t>
            </a:r>
            <a:r>
              <a:rPr lang="ru-RU" sz="2000" b="1" dirty="0" smtClean="0"/>
              <a:t>СВО</a:t>
            </a:r>
          </a:p>
          <a:p>
            <a:r>
              <a:rPr lang="ru-RU" sz="2000" b="1" dirty="0" smtClean="0"/>
              <a:t>формировать </a:t>
            </a:r>
            <a:r>
              <a:rPr lang="ru-RU" sz="2000" b="1" dirty="0"/>
              <a:t>активную гражданскую позицию школьников на примерах героических поступков защитников Родины в различные исторические </a:t>
            </a:r>
            <a:r>
              <a:rPr lang="ru-RU" sz="2000" b="1" dirty="0" smtClean="0"/>
              <a:t>периоды</a:t>
            </a:r>
            <a:endParaRPr lang="ru-RU" sz="2000" b="1" dirty="0"/>
          </a:p>
          <a:p>
            <a:r>
              <a:rPr lang="ru-RU" sz="2000" b="1" dirty="0"/>
              <a:t>развивать умение работать с дополнительной литературой, различными источниками </a:t>
            </a:r>
            <a:r>
              <a:rPr lang="ru-RU" sz="2000" b="1" dirty="0" smtClean="0"/>
              <a:t>информации</a:t>
            </a:r>
            <a:endParaRPr lang="ru-RU" sz="2000" b="1" dirty="0"/>
          </a:p>
          <a:p>
            <a:r>
              <a:rPr lang="ru-RU" sz="2000" b="1" dirty="0"/>
              <a:t>развивать творческие способности школьников и стремление к самостоятельной творческой </a:t>
            </a:r>
            <a:r>
              <a:rPr lang="ru-RU" sz="2000" b="1" dirty="0" smtClean="0"/>
              <a:t>деятельности</a:t>
            </a:r>
            <a:endParaRPr lang="ru-RU" sz="2000" b="1" dirty="0"/>
          </a:p>
          <a:p>
            <a:r>
              <a:rPr lang="ru-RU" sz="2000" b="1" dirty="0"/>
              <a:t>воспитывать чувство патриотизма, гордости за своё </a:t>
            </a:r>
            <a:r>
              <a:rPr lang="ru-RU" sz="2000" b="1" dirty="0" smtClean="0"/>
              <a:t>Отечество</a:t>
            </a:r>
          </a:p>
          <a:p>
            <a:pPr marL="0" indent="0">
              <a:buNone/>
            </a:pP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/>
              <a:t>Форма </a:t>
            </a:r>
            <a:r>
              <a:rPr lang="ru-RU" sz="2600" b="1" dirty="0"/>
              <a:t>проведения: устная </a:t>
            </a:r>
            <a:r>
              <a:rPr lang="ru-RU" sz="2600" b="1" dirty="0" smtClean="0"/>
              <a:t>газета</a:t>
            </a:r>
            <a:endParaRPr lang="ru-RU" sz="2600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51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Пословицы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Прочитайте пословицы и определите тему мероприятия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i="1" dirty="0"/>
              <a:t>«Тот герой, кто за Родину горой»</a:t>
            </a:r>
          </a:p>
          <a:p>
            <a:r>
              <a:rPr lang="ru-RU" b="1" i="1" dirty="0"/>
              <a:t>«Кто храбр да стоек, тот десятерых стоит»</a:t>
            </a:r>
          </a:p>
          <a:p>
            <a:r>
              <a:rPr lang="ru-RU" b="1" i="1" dirty="0"/>
              <a:t>«Герой никогда не умрет, он вечно в народе живет»</a:t>
            </a:r>
          </a:p>
        </p:txBody>
      </p:sp>
    </p:spTree>
    <p:extLst>
      <p:ext uri="{BB962C8B-B14F-4D97-AF65-F5344CB8AC3E}">
        <p14:creationId xmlns:p14="http://schemas.microsoft.com/office/powerpoint/2010/main" val="154993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 smtClean="0"/>
              <a:t>У </a:t>
            </a:r>
            <a:r>
              <a:rPr lang="ru-RU" b="1" i="1" dirty="0"/>
              <a:t>страны должны быть герои, и люди должны их знать. Это должны быть ориентиры, на примерах которых сегодняшние поколения могли бы воспитываться и воспитывать своих детей. Это очень важно</a:t>
            </a:r>
            <a:r>
              <a:rPr lang="ru-RU" b="1" i="1" dirty="0" smtClean="0"/>
              <a:t>!</a:t>
            </a:r>
            <a:endParaRPr lang="ru-RU" b="1" i="1" dirty="0"/>
          </a:p>
          <a:p>
            <a:pPr marL="0" indent="0" algn="r">
              <a:buNone/>
            </a:pPr>
            <a:r>
              <a:rPr lang="ru-RU" sz="1800" b="1" i="1" dirty="0"/>
              <a:t>Владимир Владимирович Путин</a:t>
            </a:r>
          </a:p>
          <a:p>
            <a:pPr algn="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3235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Устная газета</a:t>
            </a:r>
            <a:br>
              <a:rPr lang="ru-RU" b="1" dirty="0" smtClean="0"/>
            </a:br>
            <a:r>
              <a:rPr lang="ru-RU" b="1" dirty="0" smtClean="0"/>
              <a:t>«Герои прошлых и нынешних времен»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068960"/>
            <a:ext cx="7560840" cy="3057203"/>
          </a:xfrm>
        </p:spPr>
        <p:txBody>
          <a:bodyPr/>
          <a:lstStyle/>
          <a:p>
            <a:r>
              <a:rPr lang="ru-RU" b="1" dirty="0"/>
              <a:t>I  страница: «Историческая хроника»</a:t>
            </a:r>
            <a:endParaRPr lang="ru-RU" dirty="0"/>
          </a:p>
          <a:p>
            <a:r>
              <a:rPr lang="ru-RU" b="1" dirty="0"/>
              <a:t>2 страница: «Герои прошлых времен»</a:t>
            </a:r>
            <a:endParaRPr lang="ru-RU" dirty="0"/>
          </a:p>
          <a:p>
            <a:r>
              <a:rPr lang="ru-RU" b="1" dirty="0"/>
              <a:t>3 страница: «Письма читателей»</a:t>
            </a:r>
            <a:endParaRPr lang="ru-RU" dirty="0"/>
          </a:p>
          <a:p>
            <a:r>
              <a:rPr lang="ru-RU" b="1" dirty="0"/>
              <a:t>4 станица «Герои нынешних времен»</a:t>
            </a:r>
            <a:endParaRPr lang="ru-RU" dirty="0"/>
          </a:p>
          <a:p>
            <a:r>
              <a:rPr lang="ru-RU" b="1" dirty="0"/>
              <a:t>5 станица «Поэтические строки»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98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Эпиграф - это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короткий </a:t>
            </a:r>
            <a:r>
              <a:rPr lang="ru-RU" b="1" dirty="0"/>
              <a:t>текст (как правило, поэтическая или прозаическая цитата, афоризм, пословица или </a:t>
            </a:r>
            <a:r>
              <a:rPr lang="ru-RU" b="1" dirty="0" smtClean="0"/>
              <a:t>поговорка)</a:t>
            </a:r>
          </a:p>
          <a:p>
            <a:r>
              <a:rPr lang="ru-RU" b="1" dirty="0" smtClean="0"/>
              <a:t>расположен перед произведением</a:t>
            </a:r>
          </a:p>
          <a:p>
            <a:r>
              <a:rPr lang="ru-RU" b="1" dirty="0" smtClean="0"/>
              <a:t>проясняет авторский замысел </a:t>
            </a:r>
          </a:p>
          <a:p>
            <a:r>
              <a:rPr lang="ru-RU" b="1" dirty="0" smtClean="0"/>
              <a:t>указывает </a:t>
            </a:r>
            <a:r>
              <a:rPr lang="ru-RU" b="1" dirty="0"/>
              <a:t>на основную идею </a:t>
            </a:r>
            <a:r>
              <a:rPr lang="ru-RU" b="1" dirty="0" smtClean="0"/>
              <a:t> текста</a:t>
            </a:r>
          </a:p>
          <a:p>
            <a:pPr marL="0" indent="0">
              <a:buNone/>
            </a:pPr>
            <a:r>
              <a:rPr lang="ru-RU" sz="2400" dirty="0" smtClean="0"/>
              <a:t>(Словарь </a:t>
            </a:r>
            <a:r>
              <a:rPr lang="ru-RU" sz="2400" dirty="0"/>
              <a:t>литературоведческих </a:t>
            </a:r>
            <a:r>
              <a:rPr lang="ru-RU" sz="2400" dirty="0" smtClean="0"/>
              <a:t>терминов)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98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3676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Людмила </a:t>
            </a:r>
            <a:r>
              <a:rPr lang="ru-RU" b="1" dirty="0" err="1" smtClean="0"/>
              <a:t>Осанова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489576" cy="3602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000" b="1" dirty="0"/>
              <a:t>Угасает осень, угасает,</a:t>
            </a:r>
          </a:p>
          <a:p>
            <a:pPr marL="0" indent="0">
              <a:buNone/>
            </a:pPr>
            <a:r>
              <a:rPr lang="ru-RU" sz="2000" b="1" dirty="0"/>
              <a:t>Старый сад осыпался, поблек.</a:t>
            </a:r>
          </a:p>
          <a:p>
            <a:pPr marL="0" indent="0">
              <a:buNone/>
            </a:pPr>
            <a:r>
              <a:rPr lang="ru-RU" sz="2000" b="1" dirty="0"/>
              <a:t>Робко лег на землю и растаял</a:t>
            </a:r>
          </a:p>
          <a:p>
            <a:pPr marL="0" indent="0">
              <a:buNone/>
            </a:pPr>
            <a:r>
              <a:rPr lang="ru-RU" sz="2000" b="1" dirty="0" smtClean="0"/>
              <a:t>Чистый</a:t>
            </a:r>
            <a:r>
              <a:rPr lang="ru-RU" sz="2000" b="1" dirty="0"/>
              <a:t>, бескорыстный первый снег.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Суетятся </a:t>
            </a:r>
            <a:r>
              <a:rPr lang="ru-RU" sz="2000" b="1" dirty="0"/>
              <a:t>птицы у кормушки,</a:t>
            </a:r>
          </a:p>
          <a:p>
            <a:pPr marL="0" indent="0">
              <a:buNone/>
            </a:pPr>
            <a:r>
              <a:rPr lang="ru-RU" sz="2000" b="1" dirty="0"/>
              <a:t>Мокрый, ржавый лист прилип к окну.</a:t>
            </a:r>
          </a:p>
          <a:p>
            <a:pPr marL="0" indent="0">
              <a:buNone/>
            </a:pPr>
            <a:r>
              <a:rPr lang="ru-RU" sz="2000" b="1" dirty="0"/>
              <a:t>Пригласи меня, мой друг, </a:t>
            </a:r>
            <a:r>
              <a:rPr lang="ru-RU" sz="2000" b="1" dirty="0" smtClean="0"/>
              <a:t>послушать,</a:t>
            </a:r>
          </a:p>
          <a:p>
            <a:pPr marL="0" indent="0">
              <a:buNone/>
            </a:pPr>
            <a:r>
              <a:rPr lang="ru-RU" sz="2000" b="1" dirty="0" smtClean="0"/>
              <a:t>В </a:t>
            </a:r>
            <a:r>
              <a:rPr lang="ru-RU" sz="2000" b="1" dirty="0"/>
              <a:t>лесопарк послушать </a:t>
            </a:r>
            <a:r>
              <a:rPr lang="ru-RU" sz="2000" b="1" dirty="0" smtClean="0"/>
              <a:t>тишину.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Поведи </a:t>
            </a:r>
            <a:r>
              <a:rPr lang="ru-RU" sz="2000" b="1" dirty="0"/>
              <a:t>меня к мемориалу,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К </a:t>
            </a:r>
            <a:r>
              <a:rPr lang="ru-RU" sz="2000" b="1" dirty="0"/>
              <a:t>строгим плитам, к вечному </a:t>
            </a:r>
            <a:r>
              <a:rPr lang="ru-RU" sz="2000" b="1" dirty="0" smtClean="0"/>
              <a:t>огню.</a:t>
            </a:r>
          </a:p>
          <a:p>
            <a:pPr marL="0" indent="0">
              <a:buNone/>
            </a:pPr>
            <a:r>
              <a:rPr lang="ru-RU" sz="2000" b="1" dirty="0" smtClean="0"/>
              <a:t>Положи </a:t>
            </a:r>
            <a:r>
              <a:rPr lang="ru-RU" sz="2000" b="1" dirty="0"/>
              <a:t>там гроздь рябины </a:t>
            </a:r>
            <a:r>
              <a:rPr lang="ru-RU" sz="2000" b="1" dirty="0" smtClean="0"/>
              <a:t>алой,</a:t>
            </a:r>
          </a:p>
          <a:p>
            <a:pPr marL="0" indent="0">
              <a:buNone/>
            </a:pPr>
            <a:r>
              <a:rPr lang="ru-RU" sz="2000" b="1" dirty="0" smtClean="0"/>
              <a:t>Над </a:t>
            </a:r>
            <a:r>
              <a:rPr lang="ru-RU" sz="2000" b="1" dirty="0"/>
              <a:t>гранитом голову склоню.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2132856"/>
            <a:ext cx="3240360" cy="36724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/>
              <a:t>Там лежат в торжественном </a:t>
            </a:r>
            <a:r>
              <a:rPr lang="ru-RU" sz="1600" b="1" dirty="0" smtClean="0"/>
              <a:t>покое</a:t>
            </a:r>
          </a:p>
          <a:p>
            <a:pPr marL="0" indent="0">
              <a:buNone/>
            </a:pPr>
            <a:r>
              <a:rPr lang="ru-RU" sz="1600" b="1" dirty="0" smtClean="0"/>
              <a:t>Юные </a:t>
            </a:r>
            <a:r>
              <a:rPr lang="ru-RU" sz="1600" b="1" dirty="0"/>
              <a:t>ровесники </a:t>
            </a:r>
            <a:r>
              <a:rPr lang="ru-RU" sz="1600" b="1" dirty="0" smtClean="0"/>
              <a:t>мои.</a:t>
            </a:r>
          </a:p>
          <a:p>
            <a:pPr marL="0" indent="0">
              <a:buNone/>
            </a:pPr>
            <a:r>
              <a:rPr lang="ru-RU" sz="1600" b="1" dirty="0" smtClean="0"/>
              <a:t>Скоро </a:t>
            </a:r>
            <a:r>
              <a:rPr lang="ru-RU" sz="1600" b="1" dirty="0"/>
              <a:t>вьюга белая </a:t>
            </a:r>
            <a:r>
              <a:rPr lang="ru-RU" sz="1600" b="1" dirty="0" smtClean="0"/>
              <a:t>завоет,</a:t>
            </a:r>
          </a:p>
          <a:p>
            <a:pPr marL="0" indent="0">
              <a:buNone/>
            </a:pPr>
            <a:r>
              <a:rPr lang="ru-RU" sz="1600" b="1" dirty="0" smtClean="0"/>
              <a:t>Засвистят </a:t>
            </a:r>
            <a:r>
              <a:rPr lang="ru-RU" sz="1600" b="1" dirty="0"/>
              <a:t>над ними </a:t>
            </a:r>
            <a:r>
              <a:rPr lang="ru-RU" sz="1600" b="1" dirty="0" smtClean="0"/>
              <a:t>снегири.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Статуя </a:t>
            </a:r>
            <a:r>
              <a:rPr lang="ru-RU" sz="1600" b="1" dirty="0"/>
              <a:t>от инея седая,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Стынет </a:t>
            </a:r>
            <a:r>
              <a:rPr lang="ru-RU" sz="1600" b="1" dirty="0"/>
              <a:t>в лужах темная </a:t>
            </a:r>
            <a:r>
              <a:rPr lang="ru-RU" sz="1600" b="1" dirty="0" smtClean="0"/>
              <a:t>вода…</a:t>
            </a:r>
          </a:p>
          <a:p>
            <a:pPr marL="0" indent="0">
              <a:buNone/>
            </a:pPr>
            <a:r>
              <a:rPr lang="ru-RU" sz="1600" b="1" dirty="0" smtClean="0"/>
              <a:t>Угасает </a:t>
            </a:r>
            <a:r>
              <a:rPr lang="ru-RU" sz="1600" b="1" dirty="0"/>
              <a:t>осень, угасает,-</a:t>
            </a:r>
          </a:p>
          <a:p>
            <a:pPr marL="0" indent="0">
              <a:buNone/>
            </a:pPr>
            <a:r>
              <a:rPr lang="ru-RU" sz="1600" b="1" dirty="0"/>
              <a:t>Память</a:t>
            </a:r>
          </a:p>
          <a:p>
            <a:pPr marL="0" indent="0">
              <a:buNone/>
            </a:pPr>
            <a:r>
              <a:rPr lang="ru-RU" sz="1600" b="1" dirty="0"/>
              <a:t>          не угаснет</a:t>
            </a:r>
          </a:p>
          <a:p>
            <a:pPr marL="0" indent="0">
              <a:buNone/>
            </a:pPr>
            <a:r>
              <a:rPr lang="ru-RU" sz="1600" b="1" dirty="0"/>
              <a:t>                    </a:t>
            </a:r>
            <a:r>
              <a:rPr lang="ru-RU" sz="1600" b="1" dirty="0" smtClean="0"/>
              <a:t>никогда…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300" i="1" dirty="0"/>
              <a:t>Выпускник </a:t>
            </a:r>
            <a:r>
              <a:rPr lang="ru-RU" sz="1300" i="1" dirty="0" err="1"/>
              <a:t>Цивильской</a:t>
            </a:r>
            <a:r>
              <a:rPr lang="ru-RU" sz="1300" i="1" dirty="0"/>
              <a:t> СОШ №1, участник Великой Отечественной войны (1942-1945 </a:t>
            </a:r>
            <a:r>
              <a:rPr lang="ru-RU" sz="1300" i="1" dirty="0" err="1"/>
              <a:t>гг</a:t>
            </a:r>
            <a:r>
              <a:rPr lang="ru-RU" sz="1300" i="1" dirty="0"/>
              <a:t>) 101 отдельный батальон </a:t>
            </a:r>
            <a:r>
              <a:rPr lang="ru-RU" sz="1300" i="1" dirty="0" smtClean="0"/>
              <a:t>воздушного наблюдения, оповещения и связи</a:t>
            </a:r>
            <a:endParaRPr lang="ru-RU" sz="1300" b="1" dirty="0" smtClean="0"/>
          </a:p>
          <a:p>
            <a:pPr marL="0" indent="0">
              <a:buNone/>
            </a:pPr>
            <a:endParaRPr lang="ru-RU" sz="16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2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Устная газета</a:t>
            </a:r>
            <a:br>
              <a:rPr lang="ru-RU" b="1" dirty="0" smtClean="0"/>
            </a:br>
            <a:r>
              <a:rPr lang="ru-RU" b="1" dirty="0" smtClean="0"/>
              <a:t>«Герои прошлых </a:t>
            </a:r>
            <a:br>
              <a:rPr lang="ru-RU" b="1" dirty="0" smtClean="0"/>
            </a:br>
            <a:r>
              <a:rPr lang="ru-RU" b="1" dirty="0" smtClean="0"/>
              <a:t>и нынешних времен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636912"/>
            <a:ext cx="4608512" cy="3489251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sz="3200" b="1" i="1" dirty="0"/>
              <a:t>Память</a:t>
            </a:r>
          </a:p>
          <a:p>
            <a:pPr marL="0" indent="0">
              <a:buNone/>
            </a:pPr>
            <a:r>
              <a:rPr lang="ru-RU" sz="3200" b="1" i="1" dirty="0"/>
              <a:t>          не угаснет</a:t>
            </a:r>
          </a:p>
          <a:p>
            <a:pPr marL="0" indent="0">
              <a:buNone/>
            </a:pPr>
            <a:r>
              <a:rPr lang="ru-RU" sz="3200" b="1" i="1" dirty="0"/>
              <a:t>                    </a:t>
            </a:r>
            <a:r>
              <a:rPr lang="ru-RU" sz="3200" b="1" i="1" dirty="0" smtClean="0"/>
              <a:t>никогда…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89700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1"/>
            <a:ext cx="6965245" cy="72007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600" b="1" dirty="0" smtClean="0"/>
              <a:t>Историческая </a:t>
            </a:r>
            <a:r>
              <a:rPr lang="ru-RU" sz="3600" b="1" dirty="0" smtClean="0"/>
              <a:t>хроника в цифрах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536504"/>
          </a:xfrm>
        </p:spPr>
        <p:txBody>
          <a:bodyPr>
            <a:noAutofit/>
          </a:bodyPr>
          <a:lstStyle/>
          <a:p>
            <a:r>
              <a:rPr lang="ru-RU" sz="1800" b="1" dirty="0"/>
              <a:t>22 июня в 4 часа утра </a:t>
            </a:r>
            <a:r>
              <a:rPr lang="ru-RU" sz="1800" b="1" dirty="0" smtClean="0"/>
              <a:t> - начало Великой Отечественной войны</a:t>
            </a:r>
          </a:p>
          <a:p>
            <a:r>
              <a:rPr lang="ru-RU" sz="1800" b="1" dirty="0" smtClean="0"/>
              <a:t>продолжалась </a:t>
            </a:r>
            <a:r>
              <a:rPr lang="ru-RU" sz="1800" b="1" dirty="0"/>
              <a:t>1418 дней </a:t>
            </a:r>
            <a:r>
              <a:rPr lang="ru-RU" sz="1800" b="1" dirty="0" smtClean="0"/>
              <a:t>(4 года)</a:t>
            </a:r>
          </a:p>
          <a:p>
            <a:r>
              <a:rPr lang="ru-RU" sz="1800" b="1" dirty="0" smtClean="0"/>
              <a:t>потери </a:t>
            </a:r>
            <a:r>
              <a:rPr lang="ru-RU" sz="1800" b="1" dirty="0"/>
              <a:t>Советской Армии </a:t>
            </a:r>
            <a:r>
              <a:rPr lang="ru-RU" sz="1800" b="1" dirty="0" smtClean="0"/>
              <a:t>- 12 </a:t>
            </a:r>
            <a:r>
              <a:rPr lang="ru-RU" sz="1800" b="1" dirty="0"/>
              <a:t>млн. </a:t>
            </a:r>
            <a:r>
              <a:rPr lang="ru-RU" sz="1800" b="1" dirty="0" smtClean="0"/>
              <a:t>человек</a:t>
            </a:r>
          </a:p>
          <a:p>
            <a:r>
              <a:rPr lang="ru-RU" sz="1800" b="1" dirty="0" smtClean="0"/>
              <a:t>погибло </a:t>
            </a:r>
            <a:r>
              <a:rPr lang="ru-RU" sz="1800" b="1" dirty="0"/>
              <a:t>6,9 </a:t>
            </a:r>
            <a:r>
              <a:rPr lang="ru-RU" sz="1800" b="1" dirty="0" smtClean="0"/>
              <a:t>человек</a:t>
            </a:r>
          </a:p>
          <a:p>
            <a:r>
              <a:rPr lang="ru-RU" sz="1800" b="1" dirty="0" smtClean="0"/>
              <a:t>пропало </a:t>
            </a:r>
            <a:r>
              <a:rPr lang="ru-RU" sz="1800" b="1" dirty="0"/>
              <a:t>без вести, пленено </a:t>
            </a:r>
            <a:r>
              <a:rPr lang="ru-RU" sz="1800" b="1" dirty="0" smtClean="0"/>
              <a:t>- 4,6 </a:t>
            </a:r>
            <a:r>
              <a:rPr lang="ru-RU" sz="1800" b="1" dirty="0"/>
              <a:t>млн</a:t>
            </a:r>
            <a:r>
              <a:rPr lang="ru-RU" sz="1800" b="1" dirty="0" smtClean="0"/>
              <a:t>.</a:t>
            </a:r>
            <a:r>
              <a:rPr lang="ru-RU" sz="1800" b="1" dirty="0"/>
              <a:t> </a:t>
            </a:r>
            <a:r>
              <a:rPr lang="ru-RU" sz="1800" b="1" dirty="0" smtClean="0"/>
              <a:t>человек</a:t>
            </a:r>
          </a:p>
          <a:p>
            <a:r>
              <a:rPr lang="ru-RU" sz="1800" b="1" dirty="0" smtClean="0"/>
              <a:t>в </a:t>
            </a:r>
            <a:r>
              <a:rPr lang="ru-RU" sz="1800" b="1" dirty="0"/>
              <a:t>общей сложности </a:t>
            </a:r>
            <a:r>
              <a:rPr lang="ru-RU" sz="1800" b="1" dirty="0" smtClean="0"/>
              <a:t>потери составили около </a:t>
            </a:r>
            <a:r>
              <a:rPr lang="ru-RU" sz="1800" b="1" dirty="0"/>
              <a:t>27 млн. </a:t>
            </a:r>
            <a:r>
              <a:rPr lang="ru-RU" sz="1800" b="1" dirty="0" smtClean="0"/>
              <a:t>граждан (по </a:t>
            </a:r>
            <a:r>
              <a:rPr lang="ru-RU" sz="1800" b="1" dirty="0"/>
              <a:t>другим </a:t>
            </a:r>
            <a:r>
              <a:rPr lang="ru-RU" sz="1800" b="1" dirty="0" smtClean="0"/>
              <a:t>сведениям - 29,6 млн)</a:t>
            </a:r>
          </a:p>
          <a:p>
            <a:r>
              <a:rPr lang="ru-RU" sz="1800" b="1" dirty="0" smtClean="0"/>
              <a:t>в </a:t>
            </a:r>
            <a:r>
              <a:rPr lang="ru-RU" sz="1800" b="1" dirty="0"/>
              <a:t>боевых действиях в годы войны участвовало 34,5 млн. советских </a:t>
            </a:r>
            <a:r>
              <a:rPr lang="ru-RU" sz="1800" b="1" dirty="0" smtClean="0"/>
              <a:t>военнослужащих</a:t>
            </a:r>
          </a:p>
          <a:p>
            <a:r>
              <a:rPr lang="ru-RU" sz="1800" b="1" dirty="0" smtClean="0"/>
              <a:t>в </a:t>
            </a:r>
            <a:r>
              <a:rPr lang="ru-RU" sz="1800" b="1" dirty="0"/>
              <a:t>а</a:t>
            </a:r>
            <a:r>
              <a:rPr lang="ru-RU" sz="1800" b="1" dirty="0" smtClean="0"/>
              <a:t>рмию </a:t>
            </a:r>
            <a:r>
              <a:rPr lang="ru-RU" sz="1800" b="1" dirty="0"/>
              <a:t>и на </a:t>
            </a:r>
            <a:r>
              <a:rPr lang="ru-RU" sz="1800" b="1" dirty="0" smtClean="0"/>
              <a:t>флот </a:t>
            </a:r>
            <a:r>
              <a:rPr lang="ru-RU" sz="1800" b="1" dirty="0"/>
              <a:t>было призвано 490 тысяч </a:t>
            </a:r>
            <a:r>
              <a:rPr lang="ru-RU" sz="1800" b="1" dirty="0" smtClean="0"/>
              <a:t>женщин</a:t>
            </a:r>
          </a:p>
          <a:p>
            <a:r>
              <a:rPr lang="ru-RU" sz="1800" b="1" dirty="0" smtClean="0"/>
              <a:t>по последним </a:t>
            </a:r>
            <a:r>
              <a:rPr lang="ru-RU" sz="1800" b="1" dirty="0"/>
              <a:t>данным погибло 40 </a:t>
            </a:r>
            <a:r>
              <a:rPr lang="ru-RU" sz="1800" b="1" dirty="0" smtClean="0"/>
              <a:t>миллионов человек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1309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492</TotalTime>
  <Words>611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  Герои прошлых  и нынешних времен</vt:lpstr>
      <vt:lpstr> Цель: сформировать у учащихся способность к самовыражению в устной и письменной речи, познакомить с творческими работами призеров муниципального этапа всероссийского конкурса «Без срока давности», дать представление о преемственности двух поколений: защитников родины Великой Отечественной войны и СВО </vt:lpstr>
      <vt:lpstr>Пословицы </vt:lpstr>
      <vt:lpstr>Презентация PowerPoint</vt:lpstr>
      <vt:lpstr>Устная газета «Герои прошлых и нынешних времен»</vt:lpstr>
      <vt:lpstr>Эпиграф - это</vt:lpstr>
      <vt:lpstr>Людмила Осанова</vt:lpstr>
      <vt:lpstr>Устная газета «Герои прошлых  и нынешних времен</vt:lpstr>
      <vt:lpstr>  Историческая хроника в цифрах </vt:lpstr>
      <vt:lpstr>Историческая хроника в цифрах</vt:lpstr>
      <vt:lpstr>Герои прошлых времен</vt:lpstr>
      <vt:lpstr>Письма читателей</vt:lpstr>
      <vt:lpstr>Герои нынешних времен</vt:lpstr>
      <vt:lpstr>Поэтические строки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прошлых и нынешних времен</dc:title>
  <dc:creator>Пользователь Windows</dc:creator>
  <cp:lastModifiedBy>Пользователь Windows</cp:lastModifiedBy>
  <cp:revision>33</cp:revision>
  <dcterms:created xsi:type="dcterms:W3CDTF">2025-03-18T10:28:02Z</dcterms:created>
  <dcterms:modified xsi:type="dcterms:W3CDTF">2025-05-28T07:14:34Z</dcterms:modified>
</cp:coreProperties>
</file>