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292" r:id="rId4"/>
    <p:sldId id="297" r:id="rId5"/>
    <p:sldId id="296" r:id="rId6"/>
    <p:sldId id="293" r:id="rId7"/>
    <p:sldId id="295" r:id="rId8"/>
    <p:sldId id="294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45" r:id="rId24"/>
    <p:sldId id="326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4" r:id="rId34"/>
    <p:sldId id="323" r:id="rId35"/>
    <p:sldId id="325" r:id="rId36"/>
    <p:sldId id="327" r:id="rId37"/>
    <p:sldId id="328" r:id="rId38"/>
    <p:sldId id="329" r:id="rId39"/>
    <p:sldId id="330" r:id="rId40"/>
    <p:sldId id="274" r:id="rId41"/>
    <p:sldId id="336" r:id="rId4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2" userDrawn="1">
          <p15:clr>
            <a:srgbClr val="A4A3A4"/>
          </p15:clr>
        </p15:guide>
        <p15:guide id="2" pos="2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2"/>
    <p:restoredTop sz="94660"/>
  </p:normalViewPr>
  <p:slideViewPr>
    <p:cSldViewPr showGuides="1">
      <p:cViewPr varScale="1">
        <p:scale>
          <a:sx n="105" d="100"/>
          <a:sy n="105" d="100"/>
        </p:scale>
        <p:origin x="-252" y="-78"/>
      </p:cViewPr>
      <p:guideLst>
        <p:guide orient="horz" pos="2122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1E257-24C5-4321-AE49-6724BB77093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20.03.2024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BBF257-1691-4D6D-B719-73293491F7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87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Freeform 7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0" b="0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64D2B7-7B2C-4D7C-B4B7-1F5B6213EE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62" name="Freeform 7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0" b="0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64D2B7-7B2C-4D7C-B4B7-1F5B6213EE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0" b="0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297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 12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29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4DE3D3-CC38-4BE7-A334-9B034A4D8D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2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03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04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0" b="0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29706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07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 12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ru-RU" altLang="en-US"/>
            </a:p>
          </p:txBody>
        </p:sp>
      </p:grpSp>
      <p:sp>
        <p:nvSpPr>
          <p:cNvPr id="29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5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12" Type="http://schemas.openxmlformats.org/officeDocument/2006/relationships/slide" Target="slide34.xml"/><Relationship Id="rId2" Type="http://schemas.openxmlformats.org/officeDocument/2006/relationships/slide" Target="slide24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8.xml"/><Relationship Id="rId11" Type="http://schemas.openxmlformats.org/officeDocument/2006/relationships/slide" Target="slide33.xml"/><Relationship Id="rId5" Type="http://schemas.openxmlformats.org/officeDocument/2006/relationships/slide" Target="slide27.xml"/><Relationship Id="rId15" Type="http://schemas.openxmlformats.org/officeDocument/2006/relationships/slide" Target="slide37.xml"/><Relationship Id="rId10" Type="http://schemas.openxmlformats.org/officeDocument/2006/relationships/slide" Target="slide32.xml"/><Relationship Id="rId4" Type="http://schemas.openxmlformats.org/officeDocument/2006/relationships/slide" Target="slide26.xml"/><Relationship Id="rId9" Type="http://schemas.openxmlformats.org/officeDocument/2006/relationships/slide" Target="slide31.xml"/><Relationship Id="rId14" Type="http://schemas.openxmlformats.org/officeDocument/2006/relationships/slide" Target="slide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=http:/lestroismousquetons.free.fr/images/trophy.png" TargetMode="External"/><Relationship Id="rId2" Type="http://schemas.openxmlformats.org/officeDocument/2006/relationships/hyperlink" Target="http://images.yandex.ru/yandsearch?text=%D1%81%D0%B2%D0%BE%D1%8F%20%D0%B8%D0%B3%D1%80%D0%B0&amp;noreask=1&amp;pos=1&amp;rpt=simage&amp;lr=9&amp;img_url=http://cs4463.userapi.com/g16000362/a_4b2c76ec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428625"/>
            <a:ext cx="8429625" cy="3429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28875" y="4214813"/>
            <a:ext cx="6072188" cy="25003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Рисунок 6" descr="0402dvlcsnap2010020318h57m29s79.png"/>
          <p:cNvPicPr>
            <a:picLocks noChangeAspect="1"/>
          </p:cNvPicPr>
          <p:nvPr/>
        </p:nvPicPr>
        <p:blipFill>
          <a:blip r:embed="rId2">
            <a:lum bright="-1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850" y="5732463"/>
            <a:ext cx="2701925" cy="4619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sz="2400" dirty="0">
                <a:solidFill>
                  <a:schemeClr val="bg2"/>
                </a:solidFill>
                <a:latin typeface="Tahoma" panose="020B0604030504040204" pitchFamily="34" charset="0"/>
              </a:rPr>
              <a:t>Обществознание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Музыкальные вопросы</a:t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500188"/>
            <a:ext cx="7858125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Вопрос: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740" y="31407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29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29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Музыкальные вопросы</a:t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785938"/>
            <a:ext cx="7286625" cy="2522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баллов.</a:t>
            </a:r>
          </a:p>
          <a:p>
            <a:pPr eaLnBrk="1" hangingPunct="1">
              <a:buNone/>
            </a:pP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Вопрос: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None/>
            </a:pPr>
            <a:r>
              <a:rPr sz="2800" dirty="0">
                <a:solidFill>
                  <a:srgbClr val="B9CD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Государство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030" y="335661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Музыкальные вопросы</a:t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714500"/>
            <a:ext cx="7572375" cy="2953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Вопрос: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030" y="32848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3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Определения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25" y="1643063"/>
            <a:ext cx="6715125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sz="2800" b="1" i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баллов.</a:t>
            </a:r>
            <a:r>
              <a:rPr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 – это соперничество между участниками рыночного хозяйства в процессе реализации их индивидуальных экономических интересов за лучшие условия производства, купли и продажи, реализации товаров и услуг</a:t>
            </a:r>
          </a:p>
          <a:p>
            <a:pPr algn="r" eaLnBrk="1" hangingPunct="1">
              <a:buNone/>
            </a:pP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Определения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1500188"/>
            <a:ext cx="81438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sz="2800" b="1" i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 </a:t>
            </a:r>
          </a:p>
          <a:p>
            <a:pPr eaLnBrk="1" hangingPunct="1">
              <a:buNone/>
            </a:pP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??? – это форма непосредственного волеизъявления граждан, выражающаяся в голосовании по наиболее значимым вопросам общегосударственного, регионального или местного значения</a:t>
            </a: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None/>
            </a:pP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Определения </a:t>
            </a:r>
            <a:b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357313"/>
            <a:ext cx="8001000" cy="4370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ahom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ahoma" panose="020B060403050404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??? – это совокупность людей, имеющих общий социально значимый признак, общие интересы, ценности и нормы поведения, складывающиеся в рамках исторически определенного общества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85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Определения </a:t>
            </a:r>
            <a:b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143000"/>
            <a:ext cx="7643813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endParaRPr b="1" i="1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b="1" i="1" dirty="0">
              <a:latin typeface="Tahoma" panose="020B0604030504040204" pitchFamily="34" charset="0"/>
            </a:endParaRPr>
          </a:p>
          <a:p>
            <a:pPr algn="ctr" eaLnBrk="1" hangingPunct="1">
              <a:buNone/>
            </a:pPr>
            <a:endParaRPr b="1" i="1" dirty="0">
              <a:solidFill>
                <a:srgbClr val="953735"/>
              </a:solidFill>
              <a:latin typeface="Tahoma" panose="020B0604030504040204" pitchFamily="34" charset="0"/>
            </a:endParaRPr>
          </a:p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баллов. </a:t>
            </a:r>
          </a:p>
          <a:p>
            <a:pPr eaLnBrk="1" hangingPunct="1">
              <a:buNone/>
            </a:pP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??? – это период, в процессе которого движение вперед задерживается и даже на время останавливается, и прекращается способность воспринимать все новое и передовое</a:t>
            </a:r>
          </a:p>
          <a:p>
            <a:pPr eaLnBrk="1" hangingPunct="1">
              <a:buNone/>
            </a:pPr>
            <a:endParaRPr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i="1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Определения </a:t>
            </a:r>
            <a:br>
              <a:rPr sz="32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428750"/>
            <a:ext cx="7500937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??? – это совокупность негосударственных социальных связей и отношений, выражающих разнообразные частные интересы граждан в различных сферах жизни, развивающихся без вмешательства государства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4. Экологическое право 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21507" name="TextBox 2"/>
          <p:cNvSpPr txBox="1"/>
          <p:nvPr/>
        </p:nvSpPr>
        <p:spPr>
          <a:xfrm>
            <a:off x="928688" y="1785938"/>
            <a:ext cx="7286625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Какая задача у экологического права?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4. Экологическое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6013" y="847725"/>
            <a:ext cx="7429500" cy="6832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sz="2800" b="1" i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</a:t>
            </a:r>
            <a:endParaRPr sz="2800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Выберите верный ответ.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охраны окружающей среды являются: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земли, недра, почвы, а также поверхностные и грунтовые воды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только атмосферный воздух, животные и леса</a:t>
            </a: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животные и другие организмы и их генетический фонд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памятники, заводы и другие сооружения</a:t>
            </a: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None/>
            </a:pPr>
            <a:endParaRPr b="1" dirty="0">
              <a:solidFill>
                <a:srgbClr val="00B0F0"/>
              </a:solidFill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 раунд</a:t>
            </a:r>
          </a:p>
        </p:txBody>
      </p:sp>
      <p:graphicFrame>
        <p:nvGraphicFramePr>
          <p:cNvPr id="5123" name="Таблица 5122"/>
          <p:cNvGraphicFramePr/>
          <p:nvPr/>
        </p:nvGraphicFramePr>
        <p:xfrm>
          <a:off x="714375" y="1397000"/>
          <a:ext cx="7429500" cy="2968625"/>
        </p:xfrm>
        <a:graphic>
          <a:graphicData uri="http://schemas.openxmlformats.org/drawingml/2006/table">
            <a:tbl>
              <a:tblPr/>
              <a:tblGrid>
                <a:gridCol w="3279775"/>
                <a:gridCol w="869950"/>
                <a:gridCol w="871538"/>
                <a:gridCol w="782637"/>
                <a:gridCol w="784225"/>
                <a:gridCol w="841375"/>
              </a:tblGrid>
              <a:tr h="669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</a:rPr>
                        <a:t>тема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</a:rPr>
                        <a:t>вопросы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79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 1. Ребусы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2" action="ppaction://hlinksldjump"/>
                        </a:rPr>
                        <a:t>10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3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4" action="ppaction://hlinksldjump"/>
                        </a:rPr>
                        <a:t>30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5" action="ppaction://hlinksldjump"/>
                        </a:rPr>
                        <a:t>50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6" action="ppaction://hlinksldjump"/>
                        </a:rPr>
                        <a:t>70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2. Музыкальные вопросы 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7" action="ppaction://hlinksldjump"/>
                        </a:rPr>
                        <a:t>10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8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9" action="ppaction://hlinksldjump"/>
                        </a:rPr>
                        <a:t>30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0" action="ppaction://hlinksldjump"/>
                        </a:rPr>
                        <a:t>50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1" action="ppaction://hlinksldjump"/>
                        </a:rPr>
                        <a:t>70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3. Определения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2" action="ppaction://hlinksldjump"/>
                        </a:rPr>
                        <a:t>10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3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4" action="ppaction://hlinksldjump"/>
                        </a:rPr>
                        <a:t>30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5" action="ppaction://hlinksldjump"/>
                        </a:rPr>
                        <a:t>50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6" action="ppaction://hlinksldjump"/>
                        </a:rPr>
                        <a:t>70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</a:rPr>
                        <a:t>4. Экологическое право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7" action="ppaction://hlinksldjump"/>
                        </a:rPr>
                        <a:t>10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8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19" action="ppaction://hlinksldjump"/>
                        </a:rPr>
                        <a:t>30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20" action="ppaction://hlinksldjump"/>
                        </a:rPr>
                        <a:t>50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Garamond" panose="02020404030301010803" pitchFamily="18" charset="0"/>
                          <a:hlinkClick r:id="rId21" action="ppaction://hlinksldjump"/>
                        </a:rPr>
                        <a:t>70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rId22" action="ppaction://hlinksldjump" highlightClick="1"/>
          </p:cNvPr>
          <p:cNvSpPr/>
          <p:nvPr/>
        </p:nvSpPr>
        <p:spPr>
          <a:xfrm>
            <a:off x="642938" y="6286500"/>
            <a:ext cx="357188" cy="285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4. Экологическое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8" y="1125538"/>
            <a:ext cx="7358063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баллов.</a:t>
            </a:r>
          </a:p>
          <a:p>
            <a:pPr eaLnBrk="1" hangingPunct="1">
              <a:buNone/>
            </a:pPr>
            <a:endParaRPr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права граждан РФ в сфере экологических правоотношений: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право на вывоз леса в количестве до пяти деревьев в неделю для отопления помещения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право на возмещение ущерба, причиненного здоровью или имуществу экологическим правонарушением</a:t>
            </a: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право на достоверную информацию о состоянии окружающей среды</a:t>
            </a:r>
            <a:b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право на убийство дикого животного ради питания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самозащиты</a:t>
            </a:r>
          </a:p>
          <a:p>
            <a:pPr algn="r" eaLnBrk="1" hangingPunct="1">
              <a:buNone/>
            </a:pPr>
            <a:r>
              <a:rPr sz="2800" dirty="0">
                <a:solidFill>
                  <a:srgbClr val="95B3D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4. Экологическое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88" y="908050"/>
            <a:ext cx="6143625" cy="6986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Укажите обязанности граждан РФ в сфере экологических правоотношений: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бережно относиться к природе и природным богатствам, а также их сохранять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принимать участия в собраниях, митингах, сборе подписей под петициями по вопросам охраны окружающей среды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платить налог с охоты на диких животных в размере 5% от массы добычи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4. Экологическое право 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" y="2000250"/>
            <a:ext cx="7715250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баллов.</a:t>
            </a:r>
          </a:p>
          <a:p>
            <a:pPr algn="ctr" eaLnBrk="1" hangingPunct="1">
              <a:buNone/>
            </a:pPr>
            <a:endParaRPr sz="2800" b="1" i="1" dirty="0">
              <a:solidFill>
                <a:srgbClr val="9537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??? – это противоправное, как правило, виновное деяние, совершаемое дееспособным субъектом, причиняющее экологический вред или создающее реальную угрозу причинения такого вреда, либо нарушающее иные права и законные интересы субъектов экологического права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None/>
            </a:pP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40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 раунд</a:t>
            </a:r>
          </a:p>
        </p:txBody>
      </p:sp>
      <p:graphicFrame>
        <p:nvGraphicFramePr>
          <p:cNvPr id="26627" name="Таблица 26626"/>
          <p:cNvGraphicFramePr/>
          <p:nvPr/>
        </p:nvGraphicFramePr>
        <p:xfrm>
          <a:off x="714375" y="1397000"/>
          <a:ext cx="7429500" cy="2501900"/>
        </p:xfrm>
        <a:graphic>
          <a:graphicData uri="http://schemas.openxmlformats.org/drawingml/2006/table">
            <a:tbl>
              <a:tblPr/>
              <a:tblGrid>
                <a:gridCol w="3279775"/>
                <a:gridCol w="869950"/>
                <a:gridCol w="871538"/>
                <a:gridCol w="782637"/>
                <a:gridCol w="784225"/>
                <a:gridCol w="841375"/>
              </a:tblGrid>
              <a:tr h="690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</a:rPr>
                        <a:t>тема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aramond" panose="02020404030301010803" pitchFamily="18" charset="0"/>
                        </a:rPr>
                        <a:t>вопросы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91439" marR="91439"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1. Политика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2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3" action="ppaction://hlinksldjump"/>
                        </a:rPr>
                        <a:t>40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4" action="ppaction://hlinksldjump"/>
                        </a:rPr>
                        <a:t>60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5" action="ppaction://hlinksldjump"/>
                        </a:rPr>
                        <a:t>80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6" action="ppaction://hlinksldjump"/>
                        </a:rPr>
                        <a:t>100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556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727075" algn="l"/>
                        </a:tabLst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2. Экономика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7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8" action="ppaction://hlinksldjump"/>
                        </a:rPr>
                        <a:t>40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9" action="ppaction://hlinksldjump"/>
                        </a:rPr>
                        <a:t>60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0" action="ppaction://hlinksldjump"/>
                        </a:rPr>
                        <a:t>80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1" action="ppaction://hlinksldjump"/>
                        </a:rPr>
                        <a:t>100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3. Право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2" action="ppaction://hlinksldjump"/>
                        </a:rPr>
                        <a:t>20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3" action="ppaction://hlinksldjump"/>
                        </a:rPr>
                        <a:t>40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4" action="ppaction://hlinksldjump"/>
                        </a:rPr>
                        <a:t>60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5" action="ppaction://hlinksldjump"/>
                        </a:rPr>
                        <a:t>80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  <a:hlinkClick r:id="rId16" action="ppaction://hlinksldjump"/>
                        </a:rPr>
                        <a:t>100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в конец 3">
            <a:hlinkClick r:id="" action="ppaction://noaction" highlightClick="1"/>
          </p:cNvPr>
          <p:cNvSpPr/>
          <p:nvPr/>
        </p:nvSpPr>
        <p:spPr>
          <a:xfrm>
            <a:off x="642938" y="6215063"/>
            <a:ext cx="428625" cy="3571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Политика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714500"/>
            <a:ext cx="8072437" cy="2524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ветви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Политика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857375"/>
            <a:ext cx="7858125" cy="510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этого является принципами демократии?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а)власть большинства при гарантии соблюдения прав меньшинства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б)политический плюрализм и многопартийность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в)власть меньшинства при гарантии соблюдения прав большинства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г)отсутствие разделения властей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Политика 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857375"/>
            <a:ext cx="800100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 – это добровольный союз, основанный на общности политический идей и нацеленный на завоевание государственной власти (или участие в ней) для реализации интересов определенных социальных групп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1800" b="1" i="1" dirty="0">
              <a:solidFill>
                <a:srgbClr val="00B0F0"/>
              </a:solidFill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Политика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0723" name="TextBox 2"/>
          <p:cNvSpPr txBox="1"/>
          <p:nvPr/>
        </p:nvSpPr>
        <p:spPr>
          <a:xfrm>
            <a:off x="1143000" y="1785938"/>
            <a:ext cx="6215063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виды избирательных систем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Политика </a:t>
            </a: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642938" y="1628775"/>
            <a:ext cx="7858125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признаки правового государства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Экономика</a:t>
            </a:r>
          </a:p>
        </p:txBody>
      </p:sp>
      <p:sp>
        <p:nvSpPr>
          <p:cNvPr id="32771" name="TextBox 2"/>
          <p:cNvSpPr txBox="1"/>
          <p:nvPr/>
        </p:nvSpPr>
        <p:spPr>
          <a:xfrm>
            <a:off x="857250" y="1500188"/>
            <a:ext cx="7572375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 – это совокупность экономических отношений между субъектами, складывающихся по поводу движения товаров, услуг и денег и основанных на эквивалентности и конкуренции </a:t>
            </a: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Ребусы</a:t>
            </a:r>
            <a: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5" y="1785938"/>
            <a:ext cx="7500938" cy="2432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altLang="ru-RU" sz="2800" b="1" dirty="0">
              <a:solidFill>
                <a:srgbClr val="00B0F0"/>
              </a:solidFill>
              <a:latin typeface="Tahom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9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55900"/>
            <a:ext cx="8383588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Экономика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3795" name="TextBox 2"/>
          <p:cNvSpPr txBox="1"/>
          <p:nvPr/>
        </p:nvSpPr>
        <p:spPr>
          <a:xfrm>
            <a:off x="785813" y="1714500"/>
            <a:ext cx="7929562" cy="1662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факторы прозводства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Экономика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4819" name="TextBox 2"/>
          <p:cNvSpPr txBox="1"/>
          <p:nvPr/>
        </p:nvSpPr>
        <p:spPr>
          <a:xfrm>
            <a:off x="1214438" y="1857375"/>
            <a:ext cx="6786562" cy="4246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верный цикл производства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производство, обмен, распределение, потребление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б)производство, потребление, обмен, распределение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в)производство, распределение, обмен, потребление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Экономика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5" y="1785938"/>
            <a:ext cx="8001000" cy="2954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с помощью математических знаков объясните виды бюджета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(сбалансированный, дефицитный, профицитный)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Экономика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857375"/>
            <a:ext cx="828675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чем различия монополии и монопсонии?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Право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857375"/>
            <a:ext cx="7715250" cy="3816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??? – общеобязательное правило поведения, установленное и санкционируемое государством в строго определенной форме и охраняемое от нарушений его принудительной силой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8915" name="TextBox 2"/>
          <p:cNvSpPr txBox="1"/>
          <p:nvPr/>
        </p:nvSpPr>
        <p:spPr>
          <a:xfrm>
            <a:off x="455613" y="1911350"/>
            <a:ext cx="8358187" cy="4678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Выберите обстоятельства, смягчающие наказание по УК РФ: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а)беременность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б)необходимая оборона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в)рецидив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г)преступление совершено в силу стечения тяжелых жизненных обстоятельств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Право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9939" name="TextBox 2"/>
          <p:cNvSpPr txBox="1"/>
          <p:nvPr/>
        </p:nvSpPr>
        <p:spPr>
          <a:xfrm>
            <a:off x="500063" y="1714500"/>
            <a:ext cx="8286750" cy="3816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баллов.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обстоятельства, исключающие наказание по УК РФ: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а)преступление с особой жестокостью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б)исполнение приказа или распоряжения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в)наличие малолетних детей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г)невменяемость лица, совершившего деяние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00B0F0"/>
              </a:solidFill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0963" name="TextBox 2"/>
          <p:cNvSpPr txBox="1"/>
          <p:nvPr/>
        </p:nvSpPr>
        <p:spPr>
          <a:xfrm>
            <a:off x="428625" y="1714500"/>
            <a:ext cx="8286750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 – отрасль права, регулирующая общественные отношения в сфере управленческой деятельности государственных органов и должностных лиц по исполнению публичных функций государства в процессе осуществления исполнительной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3. Право </a:t>
            </a: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1987" name="TextBox 2"/>
          <p:cNvSpPr txBox="1"/>
          <p:nvPr/>
        </p:nvSpPr>
        <p:spPr>
          <a:xfrm>
            <a:off x="836613" y="1989138"/>
            <a:ext cx="8001000" cy="209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виды наказаний вам известны?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28625" y="6215063"/>
            <a:ext cx="428625" cy="3571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785938"/>
            <a:ext cx="8643938" cy="1162050"/>
          </a:xfrm>
        </p:spPr>
        <p:txBody>
          <a:bodyPr wrap="square" lIns="91440" tIns="45720" rIns="91440" bIns="45720" numCol="1" anchor="ctr" anchorCtr="0" compatLnSpc="1"/>
          <a:lstStyle/>
          <a:p>
            <a:pPr eaLnBrk="1" hangingPunct="1"/>
            <a:r>
              <a:rPr sz="4000" u="sng" dirty="0">
                <a:solidFill>
                  <a:srgbClr val="92D05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Подведение итогов викторины</a:t>
            </a:r>
            <a:r>
              <a:rPr sz="2600" u="sng" dirty="0">
                <a:solidFill>
                  <a:srgbClr val="92D05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2600" u="sng" dirty="0">
                <a:solidFill>
                  <a:srgbClr val="92D05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2600" u="sng" dirty="0">
              <a:solidFill>
                <a:srgbClr val="92D05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43011" name="Рисунок 4" descr="cas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786063"/>
            <a:ext cx="2990850" cy="284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Ребусы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2000250"/>
            <a:ext cx="8215313" cy="2432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altLang="ru-RU" sz="2800" b="1" dirty="0">
              <a:solidFill>
                <a:srgbClr val="00B0F0"/>
              </a:solidFill>
              <a:latin typeface="Tahom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8" y="3068638"/>
            <a:ext cx="7413625" cy="292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Использованные интернет-ресурсы: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1643063"/>
            <a:ext cx="8072438" cy="59391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1600" dirty="0">
                <a:latin typeface="Tahoma" panose="020B0604030504040204" pitchFamily="34" charset="0"/>
              </a:rPr>
              <a:t>Картинка на титульном слайде: </a:t>
            </a:r>
          </a:p>
          <a:p>
            <a:pPr eaLnBrk="1" hangingPunct="1">
              <a:buNone/>
            </a:pPr>
            <a:endParaRPr sz="1600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sz="1600" dirty="0">
                <a:latin typeface="Tahoma" panose="020B0604030504040204" pitchFamily="34" charset="0"/>
                <a:hlinkClick r:id="rId2"/>
              </a:rPr>
              <a:t>http://images.yandex.ru/yandsearch?text=%D1%81%D0%B2%D0%BE%D1%8F%20%D0%B8%D0%B3%D1%80%D0%B0&amp;noreask=1&amp;pos=1&amp;rpt=simage&amp;lr=9&amp;img_url=http%3A%2F%2Fcs4463.userapi.com%2Fg16000362%2Fa_4b2c76ec.jpg</a:t>
            </a:r>
            <a:r>
              <a:rPr sz="1600" dirty="0">
                <a:latin typeface="Tahoma" panose="020B0604030504040204" pitchFamily="34" charset="0"/>
              </a:rPr>
              <a:t>  </a:t>
            </a:r>
          </a:p>
          <a:p>
            <a:pPr eaLnBrk="1" hangingPunct="1">
              <a:buNone/>
            </a:pPr>
            <a:r>
              <a:rPr lang="ru-RU" sz="1600" dirty="0">
                <a:latin typeface="Tahoma" panose="020B0604030504040204" pitchFamily="34" charset="0"/>
              </a:rPr>
              <a:t>К</a:t>
            </a:r>
            <a:r>
              <a:rPr sz="1600" dirty="0">
                <a:latin typeface="Tahoma" panose="020B0604030504040204" pitchFamily="34" charset="0"/>
              </a:rPr>
              <a:t>убок: </a:t>
            </a:r>
          </a:p>
          <a:p>
            <a:pPr eaLnBrk="1" hangingPunct="1">
              <a:buNone/>
            </a:pPr>
            <a:r>
              <a:rPr lang="en-US" altLang="x-none" sz="1600" dirty="0">
                <a:latin typeface="Tahoma" panose="020B0604030504040204" pitchFamily="34" charset="0"/>
              </a:rPr>
              <a:t>http://images.yandex.ru/yandsearch?p=5&amp;text=%D0%BF%D0%BE%D0%B4%D0%B2%D0%B5%D0%B4%D0%B5%D0%BD%D0%B8%D0%B5%20%D0%B8%D1%82%D0%BE%D0%B3%D0%BE%D0%B2%20%D0%B8%D0%B3%D1%80%D1%8B%20%D0%BA%D0%B0%D1%80%D1%82%D0%B8%D0%BD%D0%BA%D0%B0&amp;noreask=1&amp;pos=158&amp;rpt=simage&amp;lr=9&amp;img_url</a:t>
            </a:r>
            <a:r>
              <a:rPr lang="en-US" altLang="x-none" sz="1600" dirty="0">
                <a:latin typeface="Tahoma" panose="020B0604030504040204" pitchFamily="34" charset="0"/>
                <a:hlinkClick r:id="rId3" action="ppaction://hlinkfile"/>
              </a:rPr>
              <a:t>=http%3A%2F%2Flestroismousquetons.free.fr%2Fimages%2Ftrophy.png</a:t>
            </a:r>
            <a:endParaRPr sz="1600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r>
              <a:rPr sz="2000" dirty="0">
                <a:solidFill>
                  <a:srgbClr val="BFBFBF"/>
                </a:solidFill>
                <a:latin typeface="Tahoma" panose="020B0604030504040204" pitchFamily="34" charset="0"/>
              </a:rPr>
              <a:t>Музыка – ПК ЕГЭ</a:t>
            </a:r>
            <a:r>
              <a:rPr lang="en-US" altLang="x-none" sz="2000" dirty="0">
                <a:solidFill>
                  <a:srgbClr val="BFBFBF"/>
                </a:solidFill>
                <a:latin typeface="Tahoma" panose="020B0604030504040204" pitchFamily="34" charset="0"/>
              </a:rPr>
              <a:t>LAND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Ребусы: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https://avatars.mds.yandex.net/i?id=cafb38f67dfad7b788da3702601d03294ff7ecb7-7992926-images-thumbs&amp;n=13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https://ruslantrader.ru/invest-strahovanie-zizni.html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https://vk.com/wall-51063941_1084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https://cf.ppt-online.org/files/slide/k/K9sltx7eZ3Luzkbj6TymIYDJA2Vf0vqP1UndWQ/slide-10.jpg</a:t>
            </a:r>
          </a:p>
          <a:p>
            <a:pPr eaLnBrk="1" hangingPunct="1">
              <a:buNone/>
            </a:pPr>
            <a:r>
              <a:rPr lang="ru-RU" sz="1200" dirty="0">
                <a:latin typeface="Tahoma" panose="020B0604030504040204" pitchFamily="34" charset="0"/>
              </a:rPr>
              <a:t>https://multiurok.ru/index.php/files/rebusy-po-temam-obshchestvoznaniia.html</a:t>
            </a:r>
          </a:p>
          <a:p>
            <a:pPr eaLnBrk="1" hangingPunct="1">
              <a:buNone/>
            </a:pPr>
            <a:endParaRPr lang="ru-RU" sz="1200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lang="ru-RU" sz="1200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lang="ru-RU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lang="ru-RU"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  <a:p>
            <a:pPr eaLnBrk="1" hangingPunct="1">
              <a:buNone/>
            </a:pPr>
            <a:endParaRPr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Ребусы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88" y="1785938"/>
            <a:ext cx="7786687" cy="215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         </a:t>
            </a: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ru-RU" altLang="ru-RU" sz="2800" b="1" i="1" dirty="0">
              <a:solidFill>
                <a:srgbClr val="00B0F0"/>
              </a:solidFill>
              <a:latin typeface="Tahom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997200"/>
            <a:ext cx="6475413" cy="2268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Ребусы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9219" name="TextBox 4"/>
          <p:cNvSpPr txBox="1"/>
          <p:nvPr/>
        </p:nvSpPr>
        <p:spPr>
          <a:xfrm>
            <a:off x="1042988" y="1484313"/>
            <a:ext cx="7215187" cy="215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50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1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2636838"/>
            <a:ext cx="8361362" cy="319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sz="3600" dirty="0">
                <a:effectLst>
                  <a:outerShdw blurRad="38100" dist="38100" dir="2700000">
                    <a:srgbClr val="000000"/>
                  </a:outerShdw>
                </a:effectLst>
              </a:rPr>
            </a:b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1. Ребусы </a:t>
            </a: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/>
            </a:r>
            <a:b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6147" name="TextBox 3"/>
          <p:cNvSpPr txBox="1"/>
          <p:nvPr/>
        </p:nvSpPr>
        <p:spPr>
          <a:xfrm>
            <a:off x="646113" y="1628775"/>
            <a:ext cx="8072437" cy="2586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solidFill>
                  <a:srgbClr val="92D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70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altLang="ru-RU" sz="2800" b="1" dirty="0">
              <a:solidFill>
                <a:srgbClr val="00B0F0"/>
              </a:solidFill>
              <a:latin typeface="Tahoma" panose="020B060403050404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5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5" y="2636838"/>
            <a:ext cx="7415213" cy="2981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Музыкальные вопросы</a:t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36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8" y="1285875"/>
            <a:ext cx="7572375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sz="2800" b="1" i="1" dirty="0">
              <a:solidFill>
                <a:srgbClr val="D99694"/>
              </a:solidFill>
              <a:latin typeface="Tahoma" panose="020B0604030504040204" pitchFamily="34" charset="0"/>
            </a:endParaRPr>
          </a:p>
          <a:p>
            <a:pPr algn="ctr" eaLnBrk="1" hangingPunct="1">
              <a:buNone/>
            </a:pPr>
            <a:r>
              <a:rPr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баллов. </a:t>
            </a:r>
          </a:p>
          <a:p>
            <a:pPr eaLnBrk="1" hangingPunct="1">
              <a:buNone/>
            </a:pPr>
            <a:endParaRPr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Вопрос:  </a:t>
            </a: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buNone/>
            </a:pPr>
            <a:r>
              <a:rPr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algn="r" eaLnBrk="1" hangingPunct="1">
              <a:buNone/>
            </a:pPr>
            <a:endParaRPr b="1" dirty="0">
              <a:solidFill>
                <a:srgbClr val="00B0F0"/>
              </a:solidFill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740" y="336994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2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2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2. Музыкальные вопросы</a:t>
            </a:r>
            <a:br>
              <a:rPr sz="36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</a:br>
            <a:endParaRPr sz="3600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25" y="1571625"/>
            <a:ext cx="7286625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баллов.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Вопрос: 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642938" y="6357938"/>
            <a:ext cx="285750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авыаывд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40" y="31464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2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28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Экран (4:3)</PresentationFormat>
  <Paragraphs>273</Paragraphs>
  <Slides>40</Slides>
  <Notes>0</Notes>
  <HiddenSlides>1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Течение</vt:lpstr>
      <vt:lpstr>1_Течение</vt:lpstr>
      <vt:lpstr> </vt:lpstr>
      <vt:lpstr>1 раунд</vt:lpstr>
      <vt:lpstr> 1. Ребусы </vt:lpstr>
      <vt:lpstr> 1. Ребусы </vt:lpstr>
      <vt:lpstr> 1. Ребусы  </vt:lpstr>
      <vt:lpstr> 1. Ребусы </vt:lpstr>
      <vt:lpstr> 1. Ребусы  </vt:lpstr>
      <vt:lpstr>2. Музыкальные вопросы </vt:lpstr>
      <vt:lpstr>2. Музыкальные вопросы </vt:lpstr>
      <vt:lpstr>2. Музыкальные вопросы </vt:lpstr>
      <vt:lpstr>2. Музыкальные вопросы </vt:lpstr>
      <vt:lpstr>2. Музыкальные вопросы </vt:lpstr>
      <vt:lpstr>3. Определения  </vt:lpstr>
      <vt:lpstr> 3. Определения </vt:lpstr>
      <vt:lpstr>3. Определения    </vt:lpstr>
      <vt:lpstr>3. Определения   </vt:lpstr>
      <vt:lpstr>3. Определения   </vt:lpstr>
      <vt:lpstr> 4. Экологическое право  </vt:lpstr>
      <vt:lpstr>4. Экологическое право </vt:lpstr>
      <vt:lpstr>4. Экологическое право </vt:lpstr>
      <vt:lpstr>4. Экологическое право </vt:lpstr>
      <vt:lpstr>4. Экологическое право  </vt:lpstr>
      <vt:lpstr>2 раунд</vt:lpstr>
      <vt:lpstr>1. Политика </vt:lpstr>
      <vt:lpstr>1. Политика </vt:lpstr>
      <vt:lpstr>1. Политика  </vt:lpstr>
      <vt:lpstr>1. Политика </vt:lpstr>
      <vt:lpstr>1. Политика </vt:lpstr>
      <vt:lpstr>2. Экономика</vt:lpstr>
      <vt:lpstr>2. Экономика</vt:lpstr>
      <vt:lpstr>2. Экономика</vt:lpstr>
      <vt:lpstr>2. Экономика</vt:lpstr>
      <vt:lpstr>2. Экономика</vt:lpstr>
      <vt:lpstr>3. Право</vt:lpstr>
      <vt:lpstr>3. Право </vt:lpstr>
      <vt:lpstr>3. Право</vt:lpstr>
      <vt:lpstr>3. Право </vt:lpstr>
      <vt:lpstr>3. Право </vt:lpstr>
      <vt:lpstr>Подведение итогов викторины </vt:lpstr>
      <vt:lpstr>Использованные 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Правовой калейдоскоп</dc:title>
  <dc:creator>Римма</dc:creator>
  <cp:lastModifiedBy>Надежда Пронская</cp:lastModifiedBy>
  <cp:revision>140</cp:revision>
  <dcterms:created xsi:type="dcterms:W3CDTF">2010-10-11T15:20:00Z</dcterms:created>
  <dcterms:modified xsi:type="dcterms:W3CDTF">2024-03-20T11:27:17Z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000800ba2c0000000000010250300207f7000400038000</vt:lpwstr>
  </property>
  <property fmtid="{D5CDD505-2E9C-101B-9397-08002B2CF9AE}" pid="3" name="ICV">
    <vt:lpwstr>92DD254F8AA04034A9D21C4C84896C46_13</vt:lpwstr>
  </property>
  <property fmtid="{D5CDD505-2E9C-101B-9397-08002B2CF9AE}" pid="4" name="KSOProductBuildVer">
    <vt:lpwstr>1049-12.2.0.13431</vt:lpwstr>
  </property>
</Properties>
</file>