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60" r:id="rId3"/>
    <p:sldMasterId id="2147483656" r:id="rId4"/>
    <p:sldMasterId id="2147483662" r:id="rId5"/>
    <p:sldMasterId id="2147483672" r:id="rId6"/>
    <p:sldMasterId id="2147483674" r:id="rId7"/>
  </p:sldMasterIdLst>
  <p:notesMasterIdLst>
    <p:notesMasterId r:id="rId24"/>
  </p:notesMasterIdLst>
  <p:sldIdLst>
    <p:sldId id="266" r:id="rId8"/>
    <p:sldId id="306" r:id="rId9"/>
    <p:sldId id="304" r:id="rId10"/>
    <p:sldId id="305" r:id="rId11"/>
    <p:sldId id="303" r:id="rId12"/>
    <p:sldId id="307" r:id="rId13"/>
    <p:sldId id="302" r:id="rId14"/>
    <p:sldId id="308" r:id="rId15"/>
    <p:sldId id="309" r:id="rId16"/>
    <p:sldId id="310" r:id="rId17"/>
    <p:sldId id="315" r:id="rId18"/>
    <p:sldId id="314" r:id="rId19"/>
    <p:sldId id="311" r:id="rId20"/>
    <p:sldId id="312" r:id="rId21"/>
    <p:sldId id="313" r:id="rId22"/>
    <p:sldId id="279" r:id="rId2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9338-D4C0-431E-9CF2-9AAFBD9B041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5B94-D3D5-43D2-9F9A-B0C88409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2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2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3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16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6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5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8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0E12-9161-4C9B-8C29-C42D2FA037A3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1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7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0E12-9161-4C9B-8C29-C42D2FA037A3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06769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Введение новых ФГОС НОО и ФГОС ООО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386789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Струкова Елена Анатольевна</a:t>
            </a:r>
          </a:p>
          <a:p>
            <a:r>
              <a:rPr lang="ru-RU" dirty="0">
                <a:solidFill>
                  <a:schemeClr val="bg1"/>
                </a:solidFill>
              </a:rPr>
              <a:t>Коновалова Ирина Александровна</a:t>
            </a:r>
          </a:p>
          <a:p>
            <a:r>
              <a:rPr lang="ru-RU" dirty="0">
                <a:solidFill>
                  <a:schemeClr val="bg1"/>
                </a:solidFill>
              </a:rPr>
              <a:t>МБОУ лицей № 8 г. Солнечногорск МО</a:t>
            </a:r>
          </a:p>
        </p:txBody>
      </p:sp>
    </p:spTree>
    <p:extLst>
      <p:ext uri="{BB962C8B-B14F-4D97-AF65-F5344CB8AC3E}">
        <p14:creationId xmlns:p14="http://schemas.microsoft.com/office/powerpoint/2010/main" val="428452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9DE3B1-E4D6-4499-A883-E109EE8A15DA}"/>
              </a:ext>
            </a:extLst>
          </p:cNvPr>
          <p:cNvSpPr/>
          <p:nvPr/>
        </p:nvSpPr>
        <p:spPr>
          <a:xfrm>
            <a:off x="1187624" y="843558"/>
            <a:ext cx="6336704" cy="315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Метод «6 шляп»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БЕЛАЯ ШЛЯПА. Сколько? Факты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КРАСНАЯ ШЛЯПА. Что понравилось?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ЧЕРНАЯ ШЛЯПА. Что не понравилось?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ЖЕЛТАЯ ШЛЯПА. Что хорошо?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СИНЯЯ ШЛЯПА. Почему? Цели. 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ЗЕЛЕНАЯ ШЛЯПА. Задания. Повестка дня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F9402-719E-4C14-BA3A-B4ECEB368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98" y="3414037"/>
            <a:ext cx="1945054" cy="14587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2F269-926C-4CA2-B318-DE4130BDD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701407"/>
            <a:ext cx="1472768" cy="11980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D99BD6-7132-418E-95F4-B50D25786B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53" y="1664545"/>
            <a:ext cx="1913411" cy="12756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69AFAE-DD95-4CD2-A140-02873F33F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3" y="205755"/>
            <a:ext cx="2050081" cy="12756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AFE45B-840B-4483-B07F-9A6148C712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807"/>
            <a:ext cx="1913411" cy="11316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C153EC-5FB1-4662-B437-DAB8A7962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61" y="862700"/>
            <a:ext cx="1909591" cy="12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ECF71E-3B21-4D7D-9BB6-B2D4B4E86EBA}"/>
              </a:ext>
            </a:extLst>
          </p:cNvPr>
          <p:cNvSpPr/>
          <p:nvPr/>
        </p:nvSpPr>
        <p:spPr>
          <a:xfrm>
            <a:off x="827584" y="792288"/>
            <a:ext cx="7128792" cy="400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Примерный ожидаемый ответ: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БЕЛАЯ ШЛЯПА. </a:t>
            </a: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Naturel habitats are in danger. People build zoos. 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КРАСНАЯ ШЛЯПА</a:t>
            </a: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A lot of zoos are educational. We can learn how to protect the animals. I feel exiting.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ЧЕРНАЯ ШЛЯПА. </a:t>
            </a: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Animals can be unhappy in cages. Zoos can’t recreate a natural habitat.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ЖЕЛТАЯ ШЛЯПА</a:t>
            </a: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People do their best to protect animals. Animals can survive in the zoo and continue to live in the natural habitat. It’s great.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СИНЯЯ ШЛЯПА</a:t>
            </a: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We must protect animals and make their lives better.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ЗЕЛЕНАЯ ШЛЯПА</a:t>
            </a: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Составить кластер по тексту эссе.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1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F1FB3FC-D472-4A45-8D9A-BC752B96C1E8}"/>
              </a:ext>
            </a:extLst>
          </p:cNvPr>
          <p:cNvCxnSpPr/>
          <p:nvPr/>
        </p:nvCxnSpPr>
        <p:spPr>
          <a:xfrm>
            <a:off x="2714625" y="2990850"/>
            <a:ext cx="1144270" cy="1410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Часть круга 2">
            <a:extLst>
              <a:ext uri="{FF2B5EF4-FFF2-40B4-BE49-F238E27FC236}">
                <a16:creationId xmlns:a16="http://schemas.microsoft.com/office/drawing/2014/main" id="{B68D10CF-7EF6-4F9E-B6BD-05F17BAEBC29}"/>
              </a:ext>
            </a:extLst>
          </p:cNvPr>
          <p:cNvSpPr/>
          <p:nvPr/>
        </p:nvSpPr>
        <p:spPr>
          <a:xfrm>
            <a:off x="696595" y="1943100"/>
            <a:ext cx="2064385" cy="2000250"/>
          </a:xfrm>
          <a:prstGeom prst="pie">
            <a:avLst>
              <a:gd name="adj1" fmla="val 153280"/>
              <a:gd name="adj2" fmla="val 19424768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420000" rev="960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4821DF9F-1F66-4DCD-B8BA-553EA236757A}"/>
              </a:ext>
            </a:extLst>
          </p:cNvPr>
          <p:cNvSpPr/>
          <p:nvPr/>
        </p:nvSpPr>
        <p:spPr>
          <a:xfrm>
            <a:off x="1639570" y="2381250"/>
            <a:ext cx="209550" cy="276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C4015FB-D350-424D-9216-E9B6B5247A7B}"/>
              </a:ext>
            </a:extLst>
          </p:cNvPr>
          <p:cNvCxnSpPr/>
          <p:nvPr/>
        </p:nvCxnSpPr>
        <p:spPr>
          <a:xfrm>
            <a:off x="2591435" y="2943225"/>
            <a:ext cx="3571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71B5043-B4A9-49A7-9FF1-CD3EAF8CA229}"/>
              </a:ext>
            </a:extLst>
          </p:cNvPr>
          <p:cNvCxnSpPr/>
          <p:nvPr/>
        </p:nvCxnSpPr>
        <p:spPr>
          <a:xfrm flipV="1">
            <a:off x="2715260" y="1009650"/>
            <a:ext cx="1304925" cy="193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3505A62-D2A7-448D-B28E-F74CE2C4A743}"/>
              </a:ext>
            </a:extLst>
          </p:cNvPr>
          <p:cNvCxnSpPr/>
          <p:nvPr/>
        </p:nvCxnSpPr>
        <p:spPr>
          <a:xfrm flipV="1">
            <a:off x="3944620" y="1152525"/>
            <a:ext cx="1085850" cy="179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965BE6A-96D2-4E4E-B9C1-5A7A1FB103E9}"/>
              </a:ext>
            </a:extLst>
          </p:cNvPr>
          <p:cNvCxnSpPr/>
          <p:nvPr/>
        </p:nvCxnSpPr>
        <p:spPr>
          <a:xfrm flipV="1">
            <a:off x="5230495" y="1219200"/>
            <a:ext cx="1047750" cy="1724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9D2A581-C72B-42FD-88FD-7A0C97D50423}"/>
              </a:ext>
            </a:extLst>
          </p:cNvPr>
          <p:cNvCxnSpPr/>
          <p:nvPr/>
        </p:nvCxnSpPr>
        <p:spPr>
          <a:xfrm flipV="1">
            <a:off x="6163945" y="1476375"/>
            <a:ext cx="1333500" cy="146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565A91-8577-493C-B78C-B52D0DE9930F}"/>
              </a:ext>
            </a:extLst>
          </p:cNvPr>
          <p:cNvCxnSpPr/>
          <p:nvPr/>
        </p:nvCxnSpPr>
        <p:spPr>
          <a:xfrm>
            <a:off x="6163945" y="2943225"/>
            <a:ext cx="1390650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B2EBF1C-881C-4F57-92B3-1A372A9A817A}"/>
              </a:ext>
            </a:extLst>
          </p:cNvPr>
          <p:cNvCxnSpPr/>
          <p:nvPr/>
        </p:nvCxnSpPr>
        <p:spPr>
          <a:xfrm>
            <a:off x="3943985" y="2942590"/>
            <a:ext cx="1019175" cy="145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F15CFC7-7669-4782-9226-ABF69BB7536C}"/>
              </a:ext>
            </a:extLst>
          </p:cNvPr>
          <p:cNvCxnSpPr/>
          <p:nvPr/>
        </p:nvCxnSpPr>
        <p:spPr>
          <a:xfrm>
            <a:off x="5287645" y="2990850"/>
            <a:ext cx="1190625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E3F271BB-B2CB-4BF7-97AD-ACE000114296}"/>
              </a:ext>
            </a:extLst>
          </p:cNvPr>
          <p:cNvSpPr/>
          <p:nvPr/>
        </p:nvSpPr>
        <p:spPr>
          <a:xfrm>
            <a:off x="5782945" y="2276475"/>
            <a:ext cx="2114550" cy="1209675"/>
          </a:xfrm>
          <a:prstGeom prst="triangle">
            <a:avLst>
              <a:gd name="adj" fmla="val 46846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Надпись 2">
            <a:extLst>
              <a:ext uri="{FF2B5EF4-FFF2-40B4-BE49-F238E27FC236}">
                <a16:creationId xmlns:a16="http://schemas.microsoft.com/office/drawing/2014/main" id="{6C4105B3-2439-413D-BAA4-293DED9F2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55" y="1131129"/>
            <a:ext cx="1047750" cy="8119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Загрязнение воздуха,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Выхлопные </a:t>
            </a:r>
            <a:r>
              <a:rPr lang="ru-RU" alt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газы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80C1FA97-B736-47FB-B77D-1BA7D864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63" y="1086655"/>
            <a:ext cx="9810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Загрязнение воды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1439D06C-C645-4FD1-A4DC-7E9E8E40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908" y="1102223"/>
            <a:ext cx="9429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Загрязнение почвы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">
            <a:extLst>
              <a:ext uri="{FF2B5EF4-FFF2-40B4-BE49-F238E27FC236}">
                <a16:creationId xmlns:a16="http://schemas.microsoft.com/office/drawing/2014/main" id="{616D3AB7-48AF-47CF-B109-2F4843FDB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363" y="3703139"/>
            <a:ext cx="1197563" cy="88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Образование кислотного дождя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AF245FFC-0803-4267-BB0F-0D681270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883" y="3685539"/>
            <a:ext cx="9525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Гибель видов рыб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69A9661F-29AD-46D8-B676-75FB460CA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654" y="3571875"/>
            <a:ext cx="933450" cy="871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Отравление деревьев и растений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9FB1B846-A5BC-4750-82D0-0E49AE09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595" y="2311401"/>
            <a:ext cx="1762125" cy="117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Уменьшить выбросы газов, меньше использовать машины, использовать энергию солнца и ветра.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A0D2936-CAB3-43FF-8987-B5996866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68" y="2295082"/>
            <a:ext cx="619125" cy="1076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кислотного дождя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68C9FF-A768-4ABC-BF47-564C1B301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A242C7E1-4D95-44EF-B34E-7BF863DC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1114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8589034C-6F83-4715-B6B3-A4907B57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89" y="6995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584C9DE4-2B9E-4F02-A5AB-A3753B6C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68" y="6995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693078-B1A9-44E2-93F4-269282EC3C50}"/>
              </a:ext>
            </a:extLst>
          </p:cNvPr>
          <p:cNvSpPr txBox="1"/>
          <p:nvPr/>
        </p:nvSpPr>
        <p:spPr>
          <a:xfrm>
            <a:off x="467544" y="699542"/>
            <a:ext cx="183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Фишбоун</a:t>
            </a: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83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990CEF-0319-47CD-A301-F23AA9820D05}"/>
              </a:ext>
            </a:extLst>
          </p:cNvPr>
          <p:cNvSpPr/>
          <p:nvPr/>
        </p:nvSpPr>
        <p:spPr>
          <a:xfrm>
            <a:off x="1187624" y="915566"/>
            <a:ext cx="2376264" cy="407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Карта-задание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Ecosystem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9E184A-DF74-4293-95B1-BE2F0610F9F8}"/>
              </a:ext>
            </a:extLst>
          </p:cNvPr>
          <p:cNvSpPr/>
          <p:nvPr/>
        </p:nvSpPr>
        <p:spPr>
          <a:xfrm>
            <a:off x="4499992" y="987574"/>
            <a:ext cx="4104456" cy="407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Карта-предполагаемый ответ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Woods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Ecosystem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Tropical rainforest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Lakes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Areal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Nature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Desert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Savannah</a:t>
            </a:r>
            <a:endParaRPr lang="ru-RU" dirty="0">
              <a:solidFill>
                <a:srgbClr val="24406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B3B1E-C481-47C8-B265-9FA980060A47}"/>
              </a:ext>
            </a:extLst>
          </p:cNvPr>
          <p:cNvSpPr txBox="1"/>
          <p:nvPr/>
        </p:nvSpPr>
        <p:spPr>
          <a:xfrm>
            <a:off x="539552" y="55552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«Круги по воде»</a:t>
            </a:r>
          </a:p>
        </p:txBody>
      </p:sp>
    </p:spTree>
    <p:extLst>
      <p:ext uri="{BB962C8B-B14F-4D97-AF65-F5344CB8AC3E}">
        <p14:creationId xmlns:p14="http://schemas.microsoft.com/office/powerpoint/2010/main" val="71114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260FB2-6241-4276-8350-BD0F519BA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82706"/>
              </p:ext>
            </p:extLst>
          </p:nvPr>
        </p:nvGraphicFramePr>
        <p:xfrm>
          <a:off x="323528" y="987574"/>
          <a:ext cx="8136904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4068452">
                  <a:extLst>
                    <a:ext uri="{9D8B030D-6E8A-4147-A177-3AD203B41FA5}">
                      <a16:colId xmlns:a16="http://schemas.microsoft.com/office/drawing/2014/main" val="3176287932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506931430"/>
                    </a:ext>
                  </a:extLst>
                </a:gridCol>
              </a:tblGrid>
              <a:tr h="338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Пищевая цепочка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kern="1200" dirty="0">
                        <a:solidFill>
                          <a:srgbClr val="244061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Энергетическая природная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Поедать создавать обрываться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Травоядные Хищники Всеядные Грибы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                  Выживать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 FOOD CHAIN</a:t>
                      </a:r>
                      <a:endParaRPr lang="ru-RU" sz="1800" kern="1200" dirty="0">
                        <a:solidFill>
                          <a:srgbClr val="244061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kern="1200" dirty="0">
                        <a:solidFill>
                          <a:srgbClr val="244061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Energetic natural</a:t>
                      </a:r>
                      <a:endParaRPr lang="ru-RU" sz="1800" kern="1200" dirty="0">
                        <a:solidFill>
                          <a:srgbClr val="244061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Eat  create cut</a:t>
                      </a:r>
                      <a:endParaRPr lang="ru-RU" sz="1800" kern="1200" dirty="0">
                        <a:solidFill>
                          <a:srgbClr val="244061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Herbivores carnivores omnivores fungi</a:t>
                      </a:r>
                      <a:endParaRPr lang="ru-RU" sz="1800" kern="1200" dirty="0">
                        <a:solidFill>
                          <a:srgbClr val="244061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kern="1200" dirty="0">
                          <a:solidFill>
                            <a:srgbClr val="24406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Survive</a:t>
                      </a:r>
                      <a:endParaRPr lang="ru-RU" sz="1800" kern="1200" dirty="0">
                        <a:solidFill>
                          <a:srgbClr val="244061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191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F204B4D-855E-47C6-873A-682DC69483E4}"/>
              </a:ext>
            </a:extLst>
          </p:cNvPr>
          <p:cNvSpPr txBox="1"/>
          <p:nvPr/>
        </p:nvSpPr>
        <p:spPr>
          <a:xfrm>
            <a:off x="2195736" y="4428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1618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C7CE2A-5738-4658-B637-9862E7E52F9E}"/>
              </a:ext>
            </a:extLst>
          </p:cNvPr>
          <p:cNvSpPr/>
          <p:nvPr/>
        </p:nvSpPr>
        <p:spPr>
          <a:xfrm>
            <a:off x="1403648" y="1046716"/>
            <a:ext cx="5454352" cy="315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Памятка написания письма.</a:t>
            </a:r>
            <a:endParaRPr lang="ru-RU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 Я прочитал(а) рассказ…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 Больше всего запомнилось…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 Понравилось…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4. Не понравилось…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5. Мое эмоциональное состояние…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 Этот рассказ учит меня</a:t>
            </a:r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33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5550" y="221171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3982" y="170765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97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AE8E2A-7CC6-48E9-847F-902A670D253E}"/>
              </a:ext>
            </a:extLst>
          </p:cNvPr>
          <p:cNvSpPr/>
          <p:nvPr/>
        </p:nvSpPr>
        <p:spPr>
          <a:xfrm>
            <a:off x="539552" y="958488"/>
            <a:ext cx="6624736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ФГОС НОО и ФГОС ООО    2021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УУД: 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• Базовые логические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• Базовые исследовательские 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• Работа с информацией.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41.1.7 ФГОС Ценности научного познания: 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познавательные интересы,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активность, инициативность,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любознательность и самостоятельность в познании</a:t>
            </a:r>
          </a:p>
        </p:txBody>
      </p:sp>
    </p:spTree>
    <p:extLst>
      <p:ext uri="{BB962C8B-B14F-4D97-AF65-F5344CB8AC3E}">
        <p14:creationId xmlns:p14="http://schemas.microsoft.com/office/powerpoint/2010/main" val="337298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C12475-D209-435A-B7AD-065BD60C211E}"/>
              </a:ext>
            </a:extLst>
          </p:cNvPr>
          <p:cNvSpPr/>
          <p:nvPr/>
        </p:nvSpPr>
        <p:spPr>
          <a:xfrm>
            <a:off x="395536" y="825374"/>
            <a:ext cx="8568952" cy="363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Критическое мышление имеет семь важнейших характеристик: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Любознательность и любопытство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Открытость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Способность мыслить систематически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Аналитический подход 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Упорство в истине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Уверенность в мышлении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Зрелость.</a:t>
            </a:r>
          </a:p>
        </p:txBody>
      </p:sp>
    </p:spTree>
    <p:extLst>
      <p:ext uri="{BB962C8B-B14F-4D97-AF65-F5344CB8AC3E}">
        <p14:creationId xmlns:p14="http://schemas.microsoft.com/office/powerpoint/2010/main" val="408442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9ABA1-9954-4E9B-A7E1-8355A629E7A6}"/>
              </a:ext>
            </a:extLst>
          </p:cNvPr>
          <p:cNvSpPr/>
          <p:nvPr/>
        </p:nvSpPr>
        <p:spPr>
          <a:xfrm>
            <a:off x="755576" y="771550"/>
            <a:ext cx="7632848" cy="322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Человек с критическим мышлением способен:</a:t>
            </a:r>
            <a:endParaRPr lang="ru-RU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понимать логические связи;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анализировать и оценивать суждения окружающих;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грамотно составлять свои аргументы;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замечать несоответствия и ошибки в логике и аргументации;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отмечать важность и релевантность идей общему контексту;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рефлексивно оценивать собственные мнения.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6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30356E-EEE3-4700-9D85-388BB03AC8C6}"/>
              </a:ext>
            </a:extLst>
          </p:cNvPr>
          <p:cNvSpPr/>
          <p:nvPr/>
        </p:nvSpPr>
        <p:spPr>
          <a:xfrm>
            <a:off x="2286000" y="1046717"/>
            <a:ext cx="4572000" cy="3580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Методика проверки информации 5W+H: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ru-RU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?” — «Что случилось?».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ru-RU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?” — «Почему?».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ru-RU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Who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?” — «Кто об этом рассказал?».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ru-RU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Where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?” — «Где это произошло?».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ru-RU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When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?” — «Когда?».</a:t>
            </a:r>
          </a:p>
          <a:p>
            <a:pPr algn="ctr"/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ru-RU" dirty="0" err="1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How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?” — «Как?».</a:t>
            </a:r>
          </a:p>
        </p:txBody>
      </p:sp>
    </p:spTree>
    <p:extLst>
      <p:ext uri="{BB962C8B-B14F-4D97-AF65-F5344CB8AC3E}">
        <p14:creationId xmlns:p14="http://schemas.microsoft.com/office/powerpoint/2010/main" val="78732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580BC7-2E8B-46AC-AAD2-4CC222332ABC}"/>
              </a:ext>
            </a:extLst>
          </p:cNvPr>
          <p:cNvSpPr/>
          <p:nvPr/>
        </p:nvSpPr>
        <p:spPr>
          <a:xfrm>
            <a:off x="1475656" y="1059582"/>
            <a:ext cx="5976664" cy="2967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Анализ текста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Цель, мысль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Проблема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Точка зрения автора, аргументы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Факты или интерпретация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Скрытый смысл, подтекст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Ваше отношение к проблеме</a:t>
            </a:r>
          </a:p>
        </p:txBody>
      </p:sp>
    </p:spTree>
    <p:extLst>
      <p:ext uri="{BB962C8B-B14F-4D97-AF65-F5344CB8AC3E}">
        <p14:creationId xmlns:p14="http://schemas.microsoft.com/office/powerpoint/2010/main" val="155958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1">
            <a:extLst>
              <a:ext uri="{FF2B5EF4-FFF2-40B4-BE49-F238E27FC236}">
                <a16:creationId xmlns:a16="http://schemas.microsoft.com/office/drawing/2014/main" id="{3712C06A-434E-4E73-B03D-FCE172ED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97397"/>
            <a:ext cx="234315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A37E608-2422-4A11-B3E5-58D7B271046B}"/>
              </a:ext>
            </a:extLst>
          </p:cNvPr>
          <p:cNvCxnSpPr>
            <a:cxnSpLocks/>
          </p:cNvCxnSpPr>
          <p:nvPr/>
        </p:nvCxnSpPr>
        <p:spPr>
          <a:xfrm>
            <a:off x="5844274" y="739785"/>
            <a:ext cx="664208" cy="622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E6B3197-188C-4644-B696-F42D93AA5D42}"/>
              </a:ext>
            </a:extLst>
          </p:cNvPr>
          <p:cNvCxnSpPr>
            <a:cxnSpLocks/>
          </p:cNvCxnSpPr>
          <p:nvPr/>
        </p:nvCxnSpPr>
        <p:spPr>
          <a:xfrm>
            <a:off x="4572000" y="1059582"/>
            <a:ext cx="0" cy="409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7833F49-AE87-4154-9CE6-46051204382E}"/>
              </a:ext>
            </a:extLst>
          </p:cNvPr>
          <p:cNvCxnSpPr>
            <a:cxnSpLocks/>
          </p:cNvCxnSpPr>
          <p:nvPr/>
        </p:nvCxnSpPr>
        <p:spPr>
          <a:xfrm flipH="1">
            <a:off x="2501204" y="785763"/>
            <a:ext cx="685355" cy="494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19B4520F-A04B-4081-B8D0-F6A6BE75CE94}"/>
              </a:ext>
            </a:extLst>
          </p:cNvPr>
          <p:cNvSpPr>
            <a:spLocks/>
          </p:cNvSpPr>
          <p:nvPr/>
        </p:nvSpPr>
        <p:spPr bwMode="auto">
          <a:xfrm>
            <a:off x="834492" y="1180398"/>
            <a:ext cx="1590675" cy="1057275"/>
          </a:xfrm>
          <a:custGeom>
            <a:avLst/>
            <a:gdLst>
              <a:gd name="T0" fmla="*/ 176216 w 1590675"/>
              <a:gd name="T1" fmla="*/ 0 h 1057275"/>
              <a:gd name="T2" fmla="*/ 1590675 w 1590675"/>
              <a:gd name="T3" fmla="*/ 0 h 1057275"/>
              <a:gd name="T4" fmla="*/ 1590675 w 1590675"/>
              <a:gd name="T5" fmla="*/ 0 h 1057275"/>
              <a:gd name="T6" fmla="*/ 1590675 w 1590675"/>
              <a:gd name="T7" fmla="*/ 881059 h 1057275"/>
              <a:gd name="T8" fmla="*/ 1414459 w 1590675"/>
              <a:gd name="T9" fmla="*/ 1057275 h 1057275"/>
              <a:gd name="T10" fmla="*/ 0 w 1590675"/>
              <a:gd name="T11" fmla="*/ 1057275 h 1057275"/>
              <a:gd name="T12" fmla="*/ 0 w 1590675"/>
              <a:gd name="T13" fmla="*/ 1057275 h 1057275"/>
              <a:gd name="T14" fmla="*/ 0 w 1590675"/>
              <a:gd name="T15" fmla="*/ 176216 h 1057275"/>
              <a:gd name="T16" fmla="*/ 176216 w 1590675"/>
              <a:gd name="T17" fmla="*/ 0 h 10572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0675"/>
              <a:gd name="T28" fmla="*/ 0 h 1057275"/>
              <a:gd name="T29" fmla="*/ 1590675 w 1590675"/>
              <a:gd name="T30" fmla="*/ 1057275 h 10572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0675" h="1057275">
                <a:moveTo>
                  <a:pt x="176216" y="0"/>
                </a:moveTo>
                <a:lnTo>
                  <a:pt x="1590675" y="0"/>
                </a:lnTo>
                <a:lnTo>
                  <a:pt x="1590675" y="881059"/>
                </a:lnTo>
                <a:cubicBezTo>
                  <a:pt x="1590675" y="978380"/>
                  <a:pt x="1511780" y="1057275"/>
                  <a:pt x="1414459" y="1057275"/>
                </a:cubicBezTo>
                <a:lnTo>
                  <a:pt x="0" y="1057275"/>
                </a:lnTo>
                <a:lnTo>
                  <a:pt x="0" y="176216"/>
                </a:lnTo>
                <a:cubicBezTo>
                  <a:pt x="0" y="78895"/>
                  <a:pt x="78895" y="0"/>
                  <a:pt x="176216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Агата Кристи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1890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E20F003B-038C-41B6-971F-F5C65232D5BA}"/>
              </a:ext>
            </a:extLst>
          </p:cNvPr>
          <p:cNvSpPr>
            <a:spLocks/>
          </p:cNvSpPr>
          <p:nvPr/>
        </p:nvSpPr>
        <p:spPr bwMode="auto">
          <a:xfrm>
            <a:off x="3826142" y="1484022"/>
            <a:ext cx="1819275" cy="962025"/>
          </a:xfrm>
          <a:custGeom>
            <a:avLst/>
            <a:gdLst>
              <a:gd name="T0" fmla="*/ 160341 w 1819275"/>
              <a:gd name="T1" fmla="*/ 0 h 962025"/>
              <a:gd name="T2" fmla="*/ 1819275 w 1819275"/>
              <a:gd name="T3" fmla="*/ 0 h 962025"/>
              <a:gd name="T4" fmla="*/ 1819275 w 1819275"/>
              <a:gd name="T5" fmla="*/ 0 h 962025"/>
              <a:gd name="T6" fmla="*/ 1819275 w 1819275"/>
              <a:gd name="T7" fmla="*/ 801684 h 962025"/>
              <a:gd name="T8" fmla="*/ 1658934 w 1819275"/>
              <a:gd name="T9" fmla="*/ 962025 h 962025"/>
              <a:gd name="T10" fmla="*/ 0 w 1819275"/>
              <a:gd name="T11" fmla="*/ 962025 h 962025"/>
              <a:gd name="T12" fmla="*/ 0 w 1819275"/>
              <a:gd name="T13" fmla="*/ 962025 h 962025"/>
              <a:gd name="T14" fmla="*/ 0 w 1819275"/>
              <a:gd name="T15" fmla="*/ 160341 h 962025"/>
              <a:gd name="T16" fmla="*/ 160341 w 1819275"/>
              <a:gd name="T17" fmla="*/ 0 h 9620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9275"/>
              <a:gd name="T28" fmla="*/ 0 h 962025"/>
              <a:gd name="T29" fmla="*/ 1819275 w 1819275"/>
              <a:gd name="T30" fmla="*/ 962025 h 9620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9275" h="962025">
                <a:moveTo>
                  <a:pt x="160341" y="0"/>
                </a:moveTo>
                <a:lnTo>
                  <a:pt x="1819275" y="0"/>
                </a:lnTo>
                <a:lnTo>
                  <a:pt x="1819275" y="801684"/>
                </a:lnTo>
                <a:cubicBezTo>
                  <a:pt x="1819275" y="890238"/>
                  <a:pt x="1747488" y="962025"/>
                  <a:pt x="1658934" y="962025"/>
                </a:cubicBezTo>
                <a:lnTo>
                  <a:pt x="0" y="962025"/>
                </a:lnTo>
                <a:lnTo>
                  <a:pt x="0" y="160341"/>
                </a:lnTo>
                <a:cubicBezTo>
                  <a:pt x="0" y="71787"/>
                  <a:pt x="71787" y="0"/>
                  <a:pt x="160341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Артур Конан Дойль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1859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4084C33E-3F77-4E58-82C3-9820314938C1}"/>
              </a:ext>
            </a:extLst>
          </p:cNvPr>
          <p:cNvSpPr>
            <a:spLocks/>
          </p:cNvSpPr>
          <p:nvPr/>
        </p:nvSpPr>
        <p:spPr bwMode="auto">
          <a:xfrm>
            <a:off x="6718833" y="1059582"/>
            <a:ext cx="1590675" cy="962025"/>
          </a:xfrm>
          <a:custGeom>
            <a:avLst/>
            <a:gdLst>
              <a:gd name="T0" fmla="*/ 160341 w 1590675"/>
              <a:gd name="T1" fmla="*/ 0 h 962025"/>
              <a:gd name="T2" fmla="*/ 1590675 w 1590675"/>
              <a:gd name="T3" fmla="*/ 0 h 962025"/>
              <a:gd name="T4" fmla="*/ 1590675 w 1590675"/>
              <a:gd name="T5" fmla="*/ 0 h 962025"/>
              <a:gd name="T6" fmla="*/ 1590675 w 1590675"/>
              <a:gd name="T7" fmla="*/ 801684 h 962025"/>
              <a:gd name="T8" fmla="*/ 1430334 w 1590675"/>
              <a:gd name="T9" fmla="*/ 962025 h 962025"/>
              <a:gd name="T10" fmla="*/ 0 w 1590675"/>
              <a:gd name="T11" fmla="*/ 962025 h 962025"/>
              <a:gd name="T12" fmla="*/ 0 w 1590675"/>
              <a:gd name="T13" fmla="*/ 962025 h 962025"/>
              <a:gd name="T14" fmla="*/ 0 w 1590675"/>
              <a:gd name="T15" fmla="*/ 160341 h 962025"/>
              <a:gd name="T16" fmla="*/ 160341 w 1590675"/>
              <a:gd name="T17" fmla="*/ 0 h 9620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0675"/>
              <a:gd name="T28" fmla="*/ 0 h 962025"/>
              <a:gd name="T29" fmla="*/ 1590675 w 1590675"/>
              <a:gd name="T30" fmla="*/ 962025 h 9620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0675" h="962025">
                <a:moveTo>
                  <a:pt x="160341" y="0"/>
                </a:moveTo>
                <a:lnTo>
                  <a:pt x="1590675" y="0"/>
                </a:lnTo>
                <a:lnTo>
                  <a:pt x="1590675" y="801684"/>
                </a:lnTo>
                <a:cubicBezTo>
                  <a:pt x="1590675" y="890238"/>
                  <a:pt x="1518888" y="962025"/>
                  <a:pt x="1430334" y="962025"/>
                </a:cubicBezTo>
                <a:lnTo>
                  <a:pt x="0" y="962025"/>
                </a:lnTo>
                <a:lnTo>
                  <a:pt x="0" y="160341"/>
                </a:lnTo>
                <a:cubicBezTo>
                  <a:pt x="0" y="71787"/>
                  <a:pt x="71787" y="0"/>
                  <a:pt x="160341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Жюль Верн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Овал 9">
            <a:extLst>
              <a:ext uri="{FF2B5EF4-FFF2-40B4-BE49-F238E27FC236}">
                <a16:creationId xmlns:a16="http://schemas.microsoft.com/office/drawing/2014/main" id="{2186BFB6-ABA4-4C0D-8BE2-4E59D0ED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54" y="2878245"/>
            <a:ext cx="2076450" cy="206977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 Марпл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Эркюль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Пуаро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472A4E92-4C15-43A6-A4C0-90BF07E0B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43" y="3737678"/>
            <a:ext cx="2219325" cy="1498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Шерлок Холмс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Ватсон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Овал 11">
            <a:extLst>
              <a:ext uri="{FF2B5EF4-FFF2-40B4-BE49-F238E27FC236}">
                <a16:creationId xmlns:a16="http://schemas.microsoft.com/office/drawing/2014/main" id="{C54AF4A4-B722-4FB4-B9C2-F8352D62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134" y="3121894"/>
            <a:ext cx="1790700" cy="202160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Капитан Немо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Выноска: стрелка вниз 12">
            <a:extLst>
              <a:ext uri="{FF2B5EF4-FFF2-40B4-BE49-F238E27FC236}">
                <a16:creationId xmlns:a16="http://schemas.microsoft.com/office/drawing/2014/main" id="{9982074A-FF44-461D-8232-2002F90A9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791" y="2533612"/>
            <a:ext cx="4371975" cy="1204066"/>
          </a:xfrm>
          <a:prstGeom prst="downArrowCallout">
            <a:avLst>
              <a:gd name="adj1" fmla="val 25005"/>
              <a:gd name="adj2" fmla="val 25005"/>
              <a:gd name="adj3" fmla="val 25000"/>
              <a:gd name="adj4" fmla="val 6497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Персонажи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B3C7CD3-C674-4550-A716-77D36C6FF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6EBD4-2137-4C70-8602-D5BE9C7570FC}"/>
              </a:ext>
            </a:extLst>
          </p:cNvPr>
          <p:cNvSpPr txBox="1"/>
          <p:nvPr/>
        </p:nvSpPr>
        <p:spPr>
          <a:xfrm>
            <a:off x="424754" y="627534"/>
            <a:ext cx="186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«Кластер»</a:t>
            </a:r>
          </a:p>
        </p:txBody>
      </p:sp>
    </p:spTree>
    <p:extLst>
      <p:ext uri="{BB962C8B-B14F-4D97-AF65-F5344CB8AC3E}">
        <p14:creationId xmlns:p14="http://schemas.microsoft.com/office/powerpoint/2010/main" val="294802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5EFA6A-24BB-48E5-8CCB-E1AD00FFBEF3}"/>
              </a:ext>
            </a:extLst>
          </p:cNvPr>
          <p:cNvSpPr/>
          <p:nvPr/>
        </p:nvSpPr>
        <p:spPr>
          <a:xfrm>
            <a:off x="611560" y="915566"/>
            <a:ext cx="7128792" cy="315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Типы вопросов технологии «Чтение с остановками»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Простые вопросы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факты, воспроизведение информации.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Уточняющие вопросы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«Если я правильно понял, то ...?».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Объясняющие вопросы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«Почему?».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ru-RU" b="1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Творческие вопросы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«Что бы изменилось …, если бы…?»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ru-RU" b="1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Оценочные вопросы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 «Чем один герой отличается от другого?»</a:t>
            </a:r>
          </a:p>
          <a:p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ru-RU" b="1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Практические вопросы</a:t>
            </a:r>
            <a:r>
              <a:rPr lang="ru-RU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«Как бы вы поступили на месте героя?»</a:t>
            </a:r>
          </a:p>
        </p:txBody>
      </p:sp>
    </p:spTree>
    <p:extLst>
      <p:ext uri="{BB962C8B-B14F-4D97-AF65-F5344CB8AC3E}">
        <p14:creationId xmlns:p14="http://schemas.microsoft.com/office/powerpoint/2010/main" val="387007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6">
            <a:extLst>
              <a:ext uri="{FF2B5EF4-FFF2-40B4-BE49-F238E27FC236}">
                <a16:creationId xmlns:a16="http://schemas.microsoft.com/office/drawing/2014/main" id="{B7CBA60B-3F23-44FD-897A-D3589F83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536" y="165166"/>
            <a:ext cx="2019300" cy="139995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Выключился свет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узырек для мыслей: облако 7">
            <a:extLst>
              <a:ext uri="{FF2B5EF4-FFF2-40B4-BE49-F238E27FC236}">
                <a16:creationId xmlns:a16="http://schemas.microsoft.com/office/drawing/2014/main" id="{78E1AF9D-4D13-4F62-89B1-A0078BD63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894685"/>
            <a:ext cx="2019300" cy="17240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1F386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Дети ходят вокруг дома, зовут мальчика</a:t>
            </a:r>
          </a:p>
        </p:txBody>
      </p:sp>
      <p:sp>
        <p:nvSpPr>
          <p:cNvPr id="4" name="Пузырек для мыслей: облако 8">
            <a:extLst>
              <a:ext uri="{FF2B5EF4-FFF2-40B4-BE49-F238E27FC236}">
                <a16:creationId xmlns:a16="http://schemas.microsoft.com/office/drawing/2014/main" id="{59874A3E-8C4B-4928-9533-124A87866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06" y="1182036"/>
            <a:ext cx="2183892" cy="1724025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2700">
            <a:solidFill>
              <a:srgbClr val="70AD47"/>
            </a:solidFill>
            <a:miter lim="800000"/>
            <a:headEnd/>
            <a:tailEnd/>
          </a:ln>
          <a:effectLst>
            <a:outerShdw dist="127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1F386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Дети продолжают смеяться и рассказывать истории</a:t>
            </a:r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65531A20-0743-4598-9CA4-A1D3D2577823}"/>
              </a:ext>
            </a:extLst>
          </p:cNvPr>
          <p:cNvSpPr/>
          <p:nvPr/>
        </p:nvSpPr>
        <p:spPr>
          <a:xfrm>
            <a:off x="3684449" y="1970981"/>
            <a:ext cx="1895475" cy="2905025"/>
          </a:xfrm>
          <a:prstGeom prst="trapezoid">
            <a:avLst>
              <a:gd name="adj" fmla="val 40578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Диагональная полоса 5">
            <a:extLst>
              <a:ext uri="{FF2B5EF4-FFF2-40B4-BE49-F238E27FC236}">
                <a16:creationId xmlns:a16="http://schemas.microsoft.com/office/drawing/2014/main" id="{C69DA0FA-88D4-42A7-B22B-5964A3EA0849}"/>
              </a:ext>
            </a:extLst>
          </p:cNvPr>
          <p:cNvSpPr/>
          <p:nvPr/>
        </p:nvSpPr>
        <p:spPr>
          <a:xfrm>
            <a:off x="2156920" y="2618710"/>
            <a:ext cx="1692597" cy="1809750"/>
          </a:xfrm>
          <a:prstGeom prst="diagStripe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Диагональная полоса 6">
            <a:extLst>
              <a:ext uri="{FF2B5EF4-FFF2-40B4-BE49-F238E27FC236}">
                <a16:creationId xmlns:a16="http://schemas.microsoft.com/office/drawing/2014/main" id="{F4315F7D-3958-451E-8609-0F6531B9CA50}"/>
              </a:ext>
            </a:extLst>
          </p:cNvPr>
          <p:cNvSpPr/>
          <p:nvPr/>
        </p:nvSpPr>
        <p:spPr>
          <a:xfrm>
            <a:off x="5434331" y="2475835"/>
            <a:ext cx="1809750" cy="1952625"/>
          </a:xfrm>
          <a:prstGeom prst="diagStripe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00BE16-83A0-4E30-9084-2AC04D8F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059A1FF-2E18-4897-9D88-7EF976410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76"/>
            <a:ext cx="4060727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8575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8575" algn="l"/>
              </a:tabLst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8575" algn="l"/>
              </a:tabLst>
            </a:pPr>
            <a:r>
              <a:rPr lang="ru-RU" altLang="ru-RU" sz="2400" dirty="0">
                <a:solidFill>
                  <a:srgbClr val="24406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«Дерево предсказаний»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8575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48A4E2-9881-438A-8060-981246B75B4A}"/>
              </a:ext>
            </a:extLst>
          </p:cNvPr>
          <p:cNvSpPr/>
          <p:nvPr/>
        </p:nvSpPr>
        <p:spPr>
          <a:xfrm>
            <a:off x="1899919" y="2906061"/>
            <a:ext cx="1784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8575" algn="l"/>
              </a:tabLst>
            </a:pPr>
            <a:r>
              <a:rPr lang="ru-RU" altLang="ru-RU" sz="12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не будут никого искать</a:t>
            </a:r>
            <a:endParaRPr lang="ru-RU" altLang="ru-RU" sz="1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33AEF30-E3C8-4A5F-9AD2-F4A8670DA0AD}"/>
              </a:ext>
            </a:extLst>
          </p:cNvPr>
          <p:cNvSpPr/>
          <p:nvPr/>
        </p:nvSpPr>
        <p:spPr>
          <a:xfrm>
            <a:off x="5244943" y="2898259"/>
            <a:ext cx="1692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rgbClr val="1F386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Дети найдут Энди</a:t>
            </a:r>
            <a:endParaRPr lang="ru-RU" sz="1200" dirty="0">
              <a:solidFill>
                <a:srgbClr val="1F386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1FCEFF-980F-433D-8ECD-858D94C4F0D3}"/>
              </a:ext>
            </a:extLst>
          </p:cNvPr>
          <p:cNvSpPr/>
          <p:nvPr/>
        </p:nvSpPr>
        <p:spPr>
          <a:xfrm>
            <a:off x="4060727" y="1615737"/>
            <a:ext cx="136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rgbClr val="1F386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Кто-то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1F386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потеряется</a:t>
            </a:r>
            <a:endParaRPr lang="ru-RU" sz="1200" dirty="0">
              <a:solidFill>
                <a:srgbClr val="1F386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071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144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643</Words>
  <Application>Microsoft Office PowerPoint</Application>
  <PresentationFormat>Экран (16:9)</PresentationFormat>
  <Paragraphs>162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Презентация144</vt:lpstr>
      <vt:lpstr>Тема Office</vt:lpstr>
      <vt:lpstr>3_Специальное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User</cp:lastModifiedBy>
  <cp:revision>123</cp:revision>
  <cp:lastPrinted>2020-11-23T12:54:33Z</cp:lastPrinted>
  <dcterms:created xsi:type="dcterms:W3CDTF">2020-05-23T21:18:15Z</dcterms:created>
  <dcterms:modified xsi:type="dcterms:W3CDTF">2024-01-21T13:00:41Z</dcterms:modified>
</cp:coreProperties>
</file>