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64" r:id="rId1"/>
  </p:sldMasterIdLst>
  <p:notesMasterIdLst>
    <p:notesMasterId r:id="rId15"/>
  </p:notesMasterIdLst>
  <p:sldIdLst>
    <p:sldId id="306" r:id="rId2"/>
    <p:sldId id="268" r:id="rId3"/>
    <p:sldId id="308" r:id="rId4"/>
    <p:sldId id="262" r:id="rId5"/>
    <p:sldId id="271" r:id="rId6"/>
    <p:sldId id="283" r:id="rId7"/>
    <p:sldId id="303" r:id="rId8"/>
    <p:sldId id="302" r:id="rId9"/>
    <p:sldId id="265" r:id="rId10"/>
    <p:sldId id="296" r:id="rId11"/>
    <p:sldId id="293" r:id="rId12"/>
    <p:sldId id="305" r:id="rId13"/>
    <p:sldId id="309" r:id="rId1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0000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21635B-E92C-4FBA-9EFF-BB0FDF3373EB}" type="datetimeFigureOut">
              <a:rPr lang="ru-RU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D1CDC3-70E5-47EC-AD6C-BB5AB4BC0F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9"/>
          <p:cNvSpPr/>
          <p:nvPr/>
        </p:nvSpPr>
        <p:spPr>
          <a:xfrm>
            <a:off x="4763" y="0"/>
            <a:ext cx="9139237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3391C00-2B37-4235-965D-1B695424240C}" type="datetimeFigureOut">
              <a:rPr lang="ru-RU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79C33-0A62-4E22-A3F2-D7839F4754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8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6D7CE-2D22-47E3-8749-A10402605283}" type="datetimeFigureOut">
              <a:rPr lang="ru-RU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FC4D0-177B-4F52-A0D5-052490A7AF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810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 flipV="1">
            <a:off x="7543800" y="173038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F25CE-07FF-43E8-A8B0-F6AD75DF6896}" type="datetimeFigureOut">
              <a:rPr lang="ru-RU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1CAD8-91CA-4B94-810D-F7CBDBCEAB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023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E4E32-212F-44ED-98A2-8E2F24E4C1F6}" type="datetimeFigureOut">
              <a:rPr lang="ru-RU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143C6-D0C8-461A-8DDA-6F07995C84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839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10"/>
          <p:cNvSpPr/>
          <p:nvPr/>
        </p:nvSpPr>
        <p:spPr>
          <a:xfrm>
            <a:off x="4763" y="0"/>
            <a:ext cx="9139237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7540B-10DC-47E7-B11C-EC47FE9E69D7}" type="datetimeFigureOut">
              <a:rPr lang="ru-RU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9EA3E-046E-46B1-96F0-DDEED09951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228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ECF9D-C1EB-46EB-8A19-1584B1B6FF52}" type="datetimeFigureOut">
              <a:rPr lang="ru-RU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AC6BF-C2A5-4D83-B30B-6D02BC473C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001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0166D-A543-44A5-AF7E-4A024D014BAC}" type="datetimeFigureOut">
              <a:rPr lang="ru-RU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5EB0D-B9EB-420C-9B29-8140C12A93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731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C3C9E-6E75-43CD-B8FE-0563F1E63E85}" type="datetimeFigureOut">
              <a:rPr lang="ru-RU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A1AB7-97A4-465A-8699-E33CCC217D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459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915A9-1439-4C8C-92F0-D886A9A9955A}" type="datetimeFigureOut">
              <a:rPr lang="ru-RU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48678-F7DB-4325-9372-B4C009EEB9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661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D6E5C-7AA5-4121-8865-44C6151CE921}" type="datetimeFigureOut">
              <a:rPr lang="ru-RU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E8D72-FBA7-449E-9866-CFA93F17AD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224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2CE27-2144-4902-BDAB-45F684C3EC53}" type="datetimeFigureOut">
              <a:rPr lang="ru-RU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E086-73C3-462D-A5CA-17A1B4C0A0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910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2E9C1158-2E99-4FFA-9536-98804FFC0C23}" type="datetimeFigureOut">
              <a:rPr lang="ru-RU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A1E0D616-9BD9-4299-86AA-7D7A928397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51" r:id="rId1"/>
    <p:sldLayoutId id="2147485645" r:id="rId2"/>
    <p:sldLayoutId id="2147485652" r:id="rId3"/>
    <p:sldLayoutId id="2147485646" r:id="rId4"/>
    <p:sldLayoutId id="2147485647" r:id="rId5"/>
    <p:sldLayoutId id="2147485648" r:id="rId6"/>
    <p:sldLayoutId id="2147485653" r:id="rId7"/>
    <p:sldLayoutId id="2147485649" r:id="rId8"/>
    <p:sldLayoutId id="2147485654" r:id="rId9"/>
    <p:sldLayoutId id="2147485650" r:id="rId10"/>
    <p:sldLayoutId id="2147485655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" r="374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250825" y="765175"/>
            <a:ext cx="8569325" cy="50927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ru-RU" altLang="ru-RU" b="1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ИЗДАТЕЛЬСКИЙ ДОМ Первое сентября</a:t>
            </a:r>
            <a:br>
              <a:rPr lang="ru-RU" altLang="ru-RU" b="1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</a:br>
            <a:r>
              <a:rPr lang="ru-RU" altLang="ru-RU" b="1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Фестиваль «Открытый урок»</a:t>
            </a:r>
            <a:r>
              <a:rPr lang="en-US" altLang="ru-RU" b="1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/>
            </a:r>
            <a:br>
              <a:rPr lang="en-US" altLang="ru-RU" b="1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</a:br>
            <a:r>
              <a:rPr lang="ru-RU" altLang="ru-RU" b="1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Конкурс «Учим детей рисовать»</a:t>
            </a:r>
            <a:endParaRPr lang="en-US" altLang="ru-RU" b="1" smtClean="0">
              <a:latin typeface="Times New Roman" panose="02020603050405020304" pitchFamily="18" charset="0"/>
              <a:ea typeface="Merriweather"/>
              <a:cs typeface="Times New Roman" panose="02020603050405020304" pitchFamily="18" charset="0"/>
              <a:sym typeface="Merriweather"/>
            </a:endParaRPr>
          </a:p>
          <a:p>
            <a:pPr algn="ctr" eaLnBrk="1" hangingPunct="1">
              <a:lnSpc>
                <a:spcPct val="150000"/>
              </a:lnSpc>
              <a:buFont typeface="Tw Cen MT" panose="020B0602020104020603" pitchFamily="34" charset="0"/>
              <a:buNone/>
            </a:pPr>
            <a:r>
              <a:rPr lang="ru-RU" altLang="ru-RU" b="1" i="1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«Техника песочного рисования в работе педагога-психолога ДОУ.</a:t>
            </a:r>
          </a:p>
          <a:p>
            <a:pPr algn="ctr" eaLnBrk="1" hangingPunct="1">
              <a:lnSpc>
                <a:spcPct val="150000"/>
              </a:lnSpc>
              <a:buFont typeface="Tw Cen MT" panose="020B0602020104020603" pitchFamily="34" charset="0"/>
              <a:buNone/>
            </a:pPr>
            <a:r>
              <a:rPr lang="ru-RU" altLang="ru-RU" b="1" i="1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Арт-терапия как методика развития ребенка при помощи художественного творчества».</a:t>
            </a:r>
          </a:p>
          <a:p>
            <a:pPr algn="ctr" eaLnBrk="1" hangingPunct="1"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altLang="ru-RU" sz="1400" b="1" smtClean="0">
              <a:latin typeface="Times New Roman" panose="02020603050405020304" pitchFamily="18" charset="0"/>
              <a:ea typeface="Merriweather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altLang="ru-RU" sz="1400" b="1" smtClean="0">
              <a:latin typeface="Times New Roman" panose="02020603050405020304" pitchFamily="18" charset="0"/>
              <a:ea typeface="Merriweather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altLang="ru-RU" sz="1600" b="1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</a:rPr>
              <a:t>педагог-психолог  Талыгина А.Ю. </a:t>
            </a:r>
            <a:endParaRPr lang="ru-RU" altLang="ru-RU" sz="1600" b="1" smtClean="0">
              <a:latin typeface="Times New Roman" panose="02020603050405020304" pitchFamily="18" charset="0"/>
              <a:ea typeface="Merriweather"/>
              <a:cs typeface="Times New Roman" panose="02020603050405020304" pitchFamily="18" charset="0"/>
              <a:sym typeface="Merriweather"/>
            </a:endParaRPr>
          </a:p>
          <a:p>
            <a:pPr algn="ctr" eaLnBrk="1" hangingPunct="1"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altLang="ru-RU" sz="1600" b="1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ГБОУ Школа № 1317 </a:t>
            </a:r>
            <a:br>
              <a:rPr lang="ru-RU" altLang="ru-RU" sz="1600" b="1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</a:br>
            <a:r>
              <a:rPr lang="ru-RU" altLang="ru-RU" sz="1600" b="1" smtClean="0">
                <a:latin typeface="Times New Roman" panose="02020603050405020304" pitchFamily="18" charset="0"/>
                <a:ea typeface="Merriweather"/>
                <a:cs typeface="Times New Roman" panose="02020603050405020304" pitchFamily="18" charset="0"/>
                <a:sym typeface="Merriweather"/>
              </a:rPr>
              <a:t>город Москва </a:t>
            </a:r>
          </a:p>
          <a:p>
            <a:pPr algn="ctr" eaLnBrk="1" hangingPunct="1">
              <a:lnSpc>
                <a:spcPct val="100000"/>
              </a:lnSpc>
            </a:pPr>
            <a:endParaRPr lang="ru-RU" altLang="ru-RU" smtClean="0">
              <a:latin typeface="Times New Roman" panose="02020603050405020304" pitchFamily="18" charset="0"/>
              <a:ea typeface="Merriweather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" r="374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1000125" y="115888"/>
            <a:ext cx="7675563" cy="1241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243888" y="6021388"/>
            <a:ext cx="865187" cy="723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162439-62EF-4174-BFB9-D2F84CC9FD66}" type="slidenum">
              <a:rPr lang="ru-RU" altLang="ru-RU" sz="4800" smtClean="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 sz="4800" smtClean="0">
              <a:solidFill>
                <a:srgbClr val="045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3" name="Прямоугольник 1"/>
          <p:cNvSpPr>
            <a:spLocks noChangeArrowheads="1"/>
          </p:cNvSpPr>
          <p:nvPr/>
        </p:nvSpPr>
        <p:spPr bwMode="auto">
          <a:xfrm>
            <a:off x="684213" y="404813"/>
            <a:ext cx="799147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Заключительная часть занятия предполагает анализ детьми своих работ и рисунков товарищей, раскрытие творческого замысла.</a:t>
            </a:r>
            <a:endParaRPr lang="ru-RU" alt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 r="-400" b="12201"/>
          <a:stretch/>
        </p:blipFill>
        <p:spPr>
          <a:xfrm>
            <a:off x="755576" y="1506174"/>
            <a:ext cx="3528349" cy="2952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r="-400" b="19551"/>
          <a:stretch/>
        </p:blipFill>
        <p:spPr>
          <a:xfrm>
            <a:off x="4499992" y="1308596"/>
            <a:ext cx="4063812" cy="3060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7416" name="Прямоугольник 6"/>
          <p:cNvSpPr>
            <a:spLocks noChangeArrowheads="1"/>
          </p:cNvSpPr>
          <p:nvPr/>
        </p:nvSpPr>
        <p:spPr bwMode="auto">
          <a:xfrm>
            <a:off x="684213" y="4606925"/>
            <a:ext cx="799147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Создание картины песком – увлекательный процесс, дети чувствуют себя настоящими художниками, испытывают чувство удовлетворения от результата своего труда, что в свою очередь повышает самооценку и уверенность в своих силах. </a:t>
            </a:r>
            <a:endParaRPr lang="ru-RU" alt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" r="374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843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237288"/>
            <a:ext cx="863600" cy="50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FA6A61-4D9F-43ED-BE58-59E7400E3D58}" type="slidenum">
              <a:rPr lang="ru-RU" altLang="ru-RU" sz="4800" smtClean="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 sz="4800" smtClean="0">
              <a:solidFill>
                <a:srgbClr val="045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Прямоугольник 1"/>
          <p:cNvSpPr>
            <a:spLocks noChangeArrowheads="1"/>
          </p:cNvSpPr>
          <p:nvPr/>
        </p:nvSpPr>
        <p:spPr bwMode="auto">
          <a:xfrm>
            <a:off x="755650" y="404813"/>
            <a:ext cx="7777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    Рисунки, выполненные песком, получаются очень оригинальными, реалистичными, объемными и красивыми!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51097" y="1996741"/>
            <a:ext cx="3552000" cy="26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9" t="2394" r="13901" b="2316"/>
          <a:stretch/>
        </p:blipFill>
        <p:spPr>
          <a:xfrm rot="5400000">
            <a:off x="-114601" y="1858644"/>
            <a:ext cx="3482389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1381" y="2835288"/>
            <a:ext cx="3888000" cy="291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sz="half" idx="1"/>
          </p:nvPr>
        </p:nvSpPr>
        <p:spPr>
          <a:xfrm>
            <a:off x="714375" y="285750"/>
            <a:ext cx="5715000" cy="616743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ru-RU" alt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ru-RU" altLang="ru-RU" sz="180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" r="374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946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239125" y="5949950"/>
            <a:ext cx="796925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B8EFD5-D729-44A1-A89C-837C6A44C381}" type="slidenum">
              <a:rPr lang="ru-RU" altLang="ru-RU" sz="4800" smtClean="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 sz="4800" smtClean="0">
              <a:solidFill>
                <a:srgbClr val="045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-447" r="12201" b="1"/>
          <a:stretch/>
        </p:blipFill>
        <p:spPr>
          <a:xfrm rot="5400000">
            <a:off x="9179" y="746840"/>
            <a:ext cx="3326736" cy="248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t="-399" r="6950" b="5200"/>
          <a:stretch/>
        </p:blipFill>
        <p:spPr>
          <a:xfrm rot="5400000">
            <a:off x="5917352" y="712025"/>
            <a:ext cx="3290817" cy="26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r="14490"/>
          <a:stretch/>
        </p:blipFill>
        <p:spPr>
          <a:xfrm>
            <a:off x="3198375" y="638839"/>
            <a:ext cx="2721238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250" r="-447" b="12200"/>
          <a:stretch/>
        </p:blipFill>
        <p:spPr>
          <a:xfrm rot="892477">
            <a:off x="6408561" y="3775781"/>
            <a:ext cx="1908119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" t="616" r="6982" b="-1"/>
          <a:stretch/>
        </p:blipFill>
        <p:spPr>
          <a:xfrm>
            <a:off x="218261" y="4017039"/>
            <a:ext cx="3492000" cy="2197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1" t="-446" r="18500" b="3289"/>
          <a:stretch/>
        </p:blipFill>
        <p:spPr>
          <a:xfrm rot="5400000">
            <a:off x="3663020" y="3909903"/>
            <a:ext cx="2655003" cy="21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" r="37400"/>
          <a:stretch/>
        </p:blipFill>
        <p:spPr>
          <a:xfrm>
            <a:off x="107504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0483" name="Прямоугольник 1"/>
          <p:cNvSpPr>
            <a:spLocks noChangeArrowheads="1"/>
          </p:cNvSpPr>
          <p:nvPr/>
        </p:nvSpPr>
        <p:spPr bwMode="auto">
          <a:xfrm>
            <a:off x="827088" y="549275"/>
            <a:ext cx="74168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    Надеюсь, что мой практический опыт будет полезен педагогам, работающим с детьми дошкольного возраста, в том числе, и с детьми с ограниченными возможностями здоровья.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7955" y="4509120"/>
            <a:ext cx="8158708" cy="936104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i="1" dirty="0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>
              <a:defRPr/>
            </a:pPr>
            <a:r>
              <a:rPr lang="ru-RU" sz="5400" b="1" i="1" dirty="0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algn="ctr">
              <a:defRPr/>
            </a:pPr>
            <a:r>
              <a:rPr lang="ru-RU" sz="5400" b="1" i="1" dirty="0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2048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239125" y="5949950"/>
            <a:ext cx="796925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9DE858-C1F7-463F-9916-05E3A1EE475A}" type="slidenum">
              <a:rPr lang="ru-RU" altLang="ru-RU" sz="4800" smtClean="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 sz="4800" smtClean="0">
              <a:solidFill>
                <a:srgbClr val="045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" r="374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1116013" y="577850"/>
            <a:ext cx="6985000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занятий:</a:t>
            </a:r>
            <a:endParaRPr lang="ru-RU" altLang="ru-RU" sz="14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развитию творческого потенциала, познавательных процессов и мелкой моторики рук у детей старшего дошкольного возраста (включая детей с ОВЗ) путем применения в коррекционно-развивающей работе песочной арт-терапии</a:t>
            </a:r>
            <a:endParaRPr lang="ru-RU" alt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</a:t>
            </a:r>
            <a:r>
              <a:rPr lang="ru-RU" altLang="ru-RU" sz="14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Обучать детей способам изображения с использованием песка;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Развивать познавательную активность детей и психические процессы;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alt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Развивать мелкую моторику пальцев рук;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Развивать интерес к изобразительной деятельности у детей через         использование художественного материала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</a:t>
            </a:r>
            <a:r>
              <a:rPr lang="ru-RU" alt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</a:p>
          <a:p>
            <a:pPr marL="0" lvl="1" indent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знакомство детей с основными свойствами песка, </a:t>
            </a:r>
          </a:p>
          <a:p>
            <a:pPr marL="0" lvl="1" indent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правилами работы с песком, способами работы; </a:t>
            </a:r>
          </a:p>
          <a:p>
            <a:pPr marL="0" lvl="1" indent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у детей творческих способностей: </a:t>
            </a:r>
          </a:p>
          <a:p>
            <a:pPr marL="0" lvl="1" indent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креативности и оригинальности мышления, воображения, фантазии; 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мелкой и крупной моторики рук, улучшение координации; 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эмоционально-волевой сферы; 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произвольности; 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пространственных представлений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22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6237288"/>
            <a:ext cx="431800" cy="50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207A6C-B141-425B-BA93-8090E750D7F5}" type="slidenum">
              <a:rPr lang="ru-RU" altLang="ru-RU" sz="4800" smtClean="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 sz="4800" smtClean="0">
              <a:solidFill>
                <a:srgbClr val="045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34" r="388"/>
          <a:stretch/>
        </p:blipFill>
        <p:spPr>
          <a:xfrm>
            <a:off x="0" y="1052736"/>
            <a:ext cx="9144000" cy="580526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0243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675688" y="6237288"/>
            <a:ext cx="360362" cy="50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C7FC7-FB9D-4B5D-82D3-1C938C4E95FD}" type="slidenum">
              <a:rPr lang="ru-RU" altLang="ru-RU" sz="4800" smtClean="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 sz="4800" smtClean="0">
              <a:solidFill>
                <a:srgbClr val="045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827088" y="476673"/>
            <a:ext cx="7848600" cy="2807866"/>
          </a:xfrm>
        </p:spPr>
        <p:txBody>
          <a:bodyPr rtlCol="0">
            <a:normAutofit/>
          </a:bodyPr>
          <a:lstStyle/>
          <a:p>
            <a:pPr marL="0" indent="0" defTabSz="45720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w Cen MT" panose="020B0602020104020603" pitchFamily="34" charset="0"/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эффективных способов формирования творчески–развитой личности являются занятия с применением 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арт-терапевтических техник.</a:t>
            </a:r>
            <a:endParaRPr lang="ru-RU" alt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buFont typeface="Tw Cen MT" panose="020B0602020104020603" pitchFamily="34" charset="0"/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Сегодня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созданное оборудование, такое как световой стол и песочные планшеты, позволяет применять в детском саду нетрадиционные методы рисования – рисование цветным кварцевым песком.</a:t>
            </a:r>
          </a:p>
          <a:p>
            <a:pPr marL="91440" indent="-91440" eaLnBrk="1" fontAlgn="auto" hangingPunct="1"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34" r="388"/>
          <a:stretch/>
        </p:blipFill>
        <p:spPr>
          <a:xfrm flipH="1">
            <a:off x="1451018" y="3784646"/>
            <a:ext cx="7560394" cy="293332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34" r="388"/>
          <a:stretch/>
        </p:blipFill>
        <p:spPr>
          <a:xfrm flipH="1">
            <a:off x="467544" y="2754129"/>
            <a:ext cx="7313115" cy="373715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82318"/>
            <a:ext cx="2916000" cy="1638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99" r="31100" b="1"/>
          <a:stretch/>
        </p:blipFill>
        <p:spPr>
          <a:xfrm rot="4181803">
            <a:off x="1044310" y="3157772"/>
            <a:ext cx="2866025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" t="2909"/>
          <a:stretch/>
        </p:blipFill>
        <p:spPr>
          <a:xfrm>
            <a:off x="4487101" y="4469931"/>
            <a:ext cx="3384000" cy="19556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675688" y="6092825"/>
            <a:ext cx="468312" cy="652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A3D113-C5A0-4521-9A48-37A83C50023D}" type="slidenum">
              <a:rPr lang="ru-RU" altLang="ru-RU" sz="4800" smtClean="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 sz="4800" smtClean="0">
              <a:solidFill>
                <a:srgbClr val="045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15888"/>
            <a:ext cx="8159750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2413338"/>
            <a:ext cx="396044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ln w="0">
                  <a:solidFill>
                    <a:srgbClr val="A5002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Цветной кварцевый песок - это и замечательный сенсорный материал, и предметно-игровая среда, и материал для изобразительной творческой деятельности детей, и средство для развития речи и познавательных процессов, мелкой моторики рук, глазомера и координации.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" r="374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229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75688" y="6237288"/>
            <a:ext cx="360362" cy="50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BE4B4F-DFEB-4470-B150-CEBF50623538}" type="slidenum">
              <a:rPr lang="ru-RU" altLang="ru-RU" sz="4800" smtClean="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 sz="4800" smtClean="0">
              <a:solidFill>
                <a:srgbClr val="045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Прямоугольник 7"/>
          <p:cNvSpPr>
            <a:spLocks noChangeArrowheads="1"/>
          </p:cNvSpPr>
          <p:nvPr/>
        </p:nvSpPr>
        <p:spPr bwMode="auto">
          <a:xfrm>
            <a:off x="827088" y="620713"/>
            <a:ext cx="7848600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ru-RU" altLang="ru-RU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Я в своей коррекционно-развивающей работе активно использую технику песочного рисования с детьми старшего дошкольного возраста (включая детей с ОВЗ). </a:t>
            </a:r>
          </a:p>
          <a:p>
            <a:pPr algn="just">
              <a:lnSpc>
                <a:spcPct val="115000"/>
              </a:lnSpc>
            </a:pPr>
            <a:r>
              <a:rPr lang="ru-RU" altLang="ru-RU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Перед началом занятия подготавливаются необходимые материалы и оборудование: световой стол, листы с контурами отдельных предметов или пейзажей, стеклянные планшеты, емкости с кварцевым песком разного цвета, пластмассовые ложки, песочные карандаши, клей ПВА, влажные салфетки.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7" y="4209776"/>
            <a:ext cx="3960000" cy="2225355"/>
          </a:xfrm>
          <a:prstGeom prst="rect">
            <a:avLst/>
          </a:prstGeom>
          <a:effectLst>
            <a:softEdge rad="635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688" y="3257706"/>
            <a:ext cx="3960000" cy="2225391"/>
          </a:xfrm>
          <a:prstGeom prst="rect">
            <a:avLst/>
          </a:prstGeom>
          <a:effectLst>
            <a:softEdge rad="635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" r="374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331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6308725"/>
            <a:ext cx="431800" cy="436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6A0F8B-3929-4B0F-9B5F-B5DFEE15EA73}" type="slidenum">
              <a:rPr lang="ru-RU" altLang="ru-RU" sz="4800" smtClean="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 sz="4800" smtClean="0">
              <a:solidFill>
                <a:srgbClr val="045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K:\Коррекционные программы\Волшебные обводилки\волшебные обводилки\Фото. Волшебные обводилки\Изображение 1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5494" y="3270259"/>
            <a:ext cx="2772000" cy="157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318" name="Прямоугольник 3"/>
          <p:cNvSpPr>
            <a:spLocks noChangeArrowheads="1"/>
          </p:cNvSpPr>
          <p:nvPr/>
        </p:nvSpPr>
        <p:spPr bwMode="auto">
          <a:xfrm>
            <a:off x="539750" y="534988"/>
            <a:ext cx="8064500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Занятия начинаем с приветствия (упражнение «Ручеек радости» или игры «Мое звонкое имя», «Давайте, поздороваемся» и др.). Такого рода игры раскрепощают детей, создают положительный эмоциональный настрой.</a:t>
            </a:r>
            <a:endParaRPr lang="ru-RU" alt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Затем подвожу детей к теме и цели занятия с использованием художественного слова, беседы, презентаций, иллюстраций и т.д., а также провожу пальчиковую гимнастику для подготовки руки к работе с песочными карандашами.</a:t>
            </a:r>
            <a:endParaRPr lang="ru-RU" alt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 t="-1299" r="13053" b="19761"/>
          <a:stretch/>
        </p:blipFill>
        <p:spPr>
          <a:xfrm>
            <a:off x="4672996" y="3326691"/>
            <a:ext cx="3420000" cy="28303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8" r="-4093" b="13905"/>
          <a:stretch/>
        </p:blipFill>
        <p:spPr>
          <a:xfrm>
            <a:off x="741992" y="4941168"/>
            <a:ext cx="2880000" cy="14964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sz="half" idx="1"/>
          </p:nvPr>
        </p:nvSpPr>
        <p:spPr>
          <a:xfrm>
            <a:off x="555625" y="333375"/>
            <a:ext cx="8032750" cy="1643063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" r="374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4340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588375" y="6237288"/>
            <a:ext cx="447675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31573A-F1FC-4E14-BADD-46CB92E125AA}" type="slidenum">
              <a:rPr lang="ru-RU" altLang="ru-RU" sz="4800" smtClean="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 sz="4800" smtClean="0">
              <a:solidFill>
                <a:srgbClr val="045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Прямоугольник 2"/>
          <p:cNvSpPr>
            <a:spLocks noChangeArrowheads="1"/>
          </p:cNvSpPr>
          <p:nvPr/>
        </p:nvSpPr>
        <p:spPr bwMode="auto">
          <a:xfrm>
            <a:off x="755650" y="692150"/>
            <a:ext cx="79930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/>
            <a:r>
              <a:rPr lang="ru-RU" altLang="ru-RU" b="1">
                <a:latin typeface="Times New Roman" panose="02020603050405020304" pitchFamily="18" charset="0"/>
                <a:cs typeface="Calibri" panose="020F0502020204030204" pitchFamily="34" charset="0"/>
              </a:rPr>
              <a:t>     Сначала приступаем к обводке рисунков на световом столе. </a:t>
            </a:r>
          </a:p>
          <a:p>
            <a:pPr algn="just"/>
            <a:r>
              <a:rPr lang="ru-RU" altLang="ru-RU" b="1">
                <a:latin typeface="Times New Roman" panose="02020603050405020304" pitchFamily="18" charset="0"/>
                <a:cs typeface="Calibri" panose="020F0502020204030204" pitchFamily="34" charset="0"/>
              </a:rPr>
              <a:t>Под стеклянным планшетом на световом столе располагаются листы с контурами предметов. Дети насыпают ложками песок нужного цвета в песочные карандаши и обводят силуэты предметов, затем лист убирается и на планшете остается цветной рисунок предмета. Красивое маленькое чудо! </a:t>
            </a:r>
            <a:endParaRPr lang="ru-RU" altLang="ru-RU" b="1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0" r="39500"/>
          <a:stretch/>
        </p:blipFill>
        <p:spPr>
          <a:xfrm rot="5400000">
            <a:off x="5926470" y="2047433"/>
            <a:ext cx="2371809" cy="2952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0" r="22700"/>
          <a:stretch/>
        </p:blipFill>
        <p:spPr>
          <a:xfrm rot="5400000">
            <a:off x="2934538" y="3559777"/>
            <a:ext cx="2808687" cy="2736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" r="21651"/>
          <a:stretch/>
        </p:blipFill>
        <p:spPr>
          <a:xfrm rot="5400000">
            <a:off x="344609" y="2513760"/>
            <a:ext cx="2697141" cy="2556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sz="half" idx="1"/>
          </p:nvPr>
        </p:nvSpPr>
        <p:spPr>
          <a:xfrm>
            <a:off x="642938" y="428625"/>
            <a:ext cx="8143875" cy="785813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" r="374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536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532813" y="6165850"/>
            <a:ext cx="503237" cy="579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71BB3E-9CAB-4F49-AC24-232591033ABD}" type="slidenum">
              <a:rPr lang="ru-RU" altLang="ru-RU" sz="4800" smtClean="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 sz="4800" smtClean="0">
              <a:solidFill>
                <a:srgbClr val="045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5" name="Прямоугольник 1"/>
          <p:cNvSpPr>
            <a:spLocks noChangeArrowheads="1"/>
          </p:cNvSpPr>
          <p:nvPr/>
        </p:nvSpPr>
        <p:spPr bwMode="auto">
          <a:xfrm>
            <a:off x="642938" y="260350"/>
            <a:ext cx="80327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/>
            <a:r>
              <a:rPr lang="ru-RU" altLang="ru-RU" b="1">
                <a:latin typeface="Times New Roman" panose="02020603050405020304" pitchFamily="18" charset="0"/>
                <a:cs typeface="Calibri" panose="020F0502020204030204" pitchFamily="34" charset="0"/>
              </a:rPr>
              <a:t>     На первых занятиях используются простые рисунки, затем изображения усложняются и детализируются. Темы занятий переплетаются с жизнью детей, с той деятельностью, которую они осуществляют на других занятиях (по ознакомлению с окружающим миром и природой, развитию речи и т. д.) Темы могут меняться, дополняться в зависимости от воображения и творческого замысла детей.</a:t>
            </a:r>
            <a:r>
              <a:rPr lang="ru-RU" altLang="ru-RU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b="1"/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2"/>
          <a:stretch/>
        </p:blipFill>
        <p:spPr bwMode="auto">
          <a:xfrm>
            <a:off x="470395" y="2026008"/>
            <a:ext cx="3923971" cy="2340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9" t="46253" r="18633" b="1"/>
          <a:stretch/>
        </p:blipFill>
        <p:spPr bwMode="auto">
          <a:xfrm>
            <a:off x="4640552" y="2153370"/>
            <a:ext cx="3636000" cy="216944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540250"/>
            <a:ext cx="1439862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999"/>
          <a:stretch>
            <a:fillRect/>
          </a:stretch>
        </p:blipFill>
        <p:spPr bwMode="auto">
          <a:xfrm rot="6095986">
            <a:off x="2142331" y="4768057"/>
            <a:ext cx="193992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648200"/>
            <a:ext cx="187166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4670425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285750" y="142875"/>
            <a:ext cx="871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endParaRPr lang="ru-RU" altLang="ru-RU" b="1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" r="374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638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6165850"/>
            <a:ext cx="396875" cy="579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B9A9AB-2976-443D-9912-FF6802DDBDBA}" type="slidenum">
              <a:rPr lang="ru-RU" altLang="ru-RU" sz="4800" smtClean="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sz="4800" smtClean="0">
              <a:solidFill>
                <a:srgbClr val="045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Прямоугольник 1"/>
          <p:cNvSpPr>
            <a:spLocks noChangeArrowheads="1"/>
          </p:cNvSpPr>
          <p:nvPr/>
        </p:nvSpPr>
        <p:spPr bwMode="auto">
          <a:xfrm>
            <a:off x="395288" y="404813"/>
            <a:ext cx="84248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    Аналогично выполняются работы на бумаге, только песок насыпается на контуры, обведенные клеем. Нанесение клея и песка происходит поэтапно. Лишний песок периодически стряхивается в корзинку.</a:t>
            </a:r>
          </a:p>
        </p:txBody>
      </p:sp>
      <p:pic>
        <p:nvPicPr>
          <p:cNvPr id="16390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01775"/>
            <a:ext cx="3348038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8" t="1268" r="9422"/>
          <a:stretch>
            <a:fillRect/>
          </a:stretch>
        </p:blipFill>
        <p:spPr bwMode="auto">
          <a:xfrm>
            <a:off x="6421438" y="1428750"/>
            <a:ext cx="2376487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-447" r="17712"/>
          <a:stretch>
            <a:fillRect/>
          </a:stretch>
        </p:blipFill>
        <p:spPr bwMode="auto">
          <a:xfrm>
            <a:off x="3851275" y="1452563"/>
            <a:ext cx="2155825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636963"/>
            <a:ext cx="37084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5" t="-1015" b="2"/>
          <a:stretch>
            <a:fillRect/>
          </a:stretch>
        </p:blipFill>
        <p:spPr bwMode="auto">
          <a:xfrm>
            <a:off x="4414838" y="3636963"/>
            <a:ext cx="3983037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7229</TotalTime>
  <Words>666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Merriweather</vt:lpstr>
      <vt:lpstr>Times New Roman</vt:lpstr>
      <vt:lpstr>Tw Cen MT</vt:lpstr>
      <vt:lpstr>Tw Cen MT Condensed</vt:lpstr>
      <vt:lpstr>Wingdings 2</vt:lpstr>
      <vt:lpstr>Wingdings 3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Талыгина</dc:creator>
  <cp:lastModifiedBy>Пользователь Windows</cp:lastModifiedBy>
  <cp:revision>585</cp:revision>
  <dcterms:created xsi:type="dcterms:W3CDTF">2014-11-22T08:43:40Z</dcterms:created>
  <dcterms:modified xsi:type="dcterms:W3CDTF">2023-12-13T10:02:41Z</dcterms:modified>
</cp:coreProperties>
</file>