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336" r:id="rId4"/>
    <p:sldId id="331" r:id="rId5"/>
    <p:sldId id="332" r:id="rId6"/>
    <p:sldId id="351" r:id="rId7"/>
    <p:sldId id="352" r:id="rId8"/>
    <p:sldId id="334" r:id="rId9"/>
    <p:sldId id="308" r:id="rId10"/>
    <p:sldId id="309" r:id="rId11"/>
    <p:sldId id="337" r:id="rId12"/>
    <p:sldId id="311" r:id="rId13"/>
    <p:sldId id="312" r:id="rId14"/>
    <p:sldId id="342" r:id="rId15"/>
    <p:sldId id="321" r:id="rId16"/>
    <p:sldId id="313" r:id="rId17"/>
    <p:sldId id="310" r:id="rId18"/>
    <p:sldId id="328" r:id="rId19"/>
    <p:sldId id="329" r:id="rId20"/>
    <p:sldId id="324" r:id="rId21"/>
    <p:sldId id="343" r:id="rId22"/>
    <p:sldId id="344" r:id="rId23"/>
    <p:sldId id="326" r:id="rId24"/>
    <p:sldId id="338" r:id="rId25"/>
    <p:sldId id="345" r:id="rId26"/>
    <p:sldId id="353" r:id="rId27"/>
    <p:sldId id="346" r:id="rId28"/>
    <p:sldId id="349" r:id="rId29"/>
    <p:sldId id="347" r:id="rId30"/>
    <p:sldId id="348" r:id="rId31"/>
    <p:sldId id="314" r:id="rId32"/>
    <p:sldId id="341" r:id="rId33"/>
    <p:sldId id="350" r:id="rId34"/>
    <p:sldId id="316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7" autoAdjust="0"/>
    <p:restoredTop sz="97439" autoAdjust="0"/>
  </p:normalViewPr>
  <p:slideViewPr>
    <p:cSldViewPr>
      <p:cViewPr varScale="1">
        <p:scale>
          <a:sx n="103" d="100"/>
          <a:sy n="103" d="100"/>
        </p:scale>
        <p:origin x="50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785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 panose="05020102010507070707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50" indent="-228600" algn="l" rtl="0" eaLnBrk="1" latinLnBrk="0" hangingPunct="1">
        <a:spcBef>
          <a:spcPct val="20000"/>
        </a:spcBef>
        <a:buClr>
          <a:schemeClr val="accent3"/>
        </a:buClr>
        <a:buFont typeface="Arial" panose="020B0604020202020204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1" latinLnBrk="0" hangingPunct="1">
        <a:spcBef>
          <a:spcPct val="20000"/>
        </a:spcBef>
        <a:buClr>
          <a:schemeClr val="accent4"/>
        </a:buClr>
        <a:buFont typeface="Arial" panose="020B0604020202020204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10" indent="-182880" algn="l" rtl="0" eaLnBrk="1" latinLnBrk="0" hangingPunct="1">
        <a:spcBef>
          <a:spcPct val="20000"/>
        </a:spcBef>
        <a:buClr>
          <a:schemeClr val="accent5"/>
        </a:buClr>
        <a:buFont typeface="Wingdings 3" panose="05040102010807070707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file:///C:\Documents%20and%20Settings\2\&#1056;&#1072;&#1073;&#1086;&#1095;&#1080;&#1081;%20&#1089;&#1090;&#1086;&#1083;\&#1055;&#1077;&#1088;&#1077;&#1085;&#1086;&#1089;%20&#1089;&#1083;&#1086;&#1074;\Luntik_%5btfile.ru%5d\1101.&#1051;&#1091;&#1085;&#1085;&#1099;&#1081;%20&#1075;&#1086;&#1089;&#1090;&#1100;.avi" TargetMode="External"/><Relationship Id="rId1" Type="http://schemas.openxmlformats.org/officeDocument/2006/relationships/video" Target="file:///C:\Documents%20and%20Settings\2\&#1056;&#1072;&#1073;&#1086;&#1095;&#1080;&#1081;%20&#1089;&#1090;&#1086;&#1083;\&#1055;&#1077;&#1088;&#1077;&#1085;&#1086;&#1089;%20&#1089;&#1083;&#1086;&#1074;\Luntik_%5btfile.ru%5d\1101.&#1051;&#1091;&#1085;&#1085;&#1099;&#1081;%20&#1075;&#1086;&#1089;&#1090;&#1100;.avi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microsoft.com/office/2007/relationships/media" Target="../media/audio3.wav"/><Relationship Id="rId2" Type="http://schemas.openxmlformats.org/officeDocument/2006/relationships/audio" Target="../media/audio3.wav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395764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УРОК РУССКОГО ЯЗЫКА</a:t>
            </a:r>
            <a:br>
              <a:rPr lang="ru-RU" sz="5400" dirty="0" smtClean="0"/>
            </a:br>
            <a:r>
              <a:rPr lang="ru-RU" sz="5400" dirty="0" smtClean="0"/>
              <a:t>1 КЛАСС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95250"/>
            <a:ext cx="8286808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tik4.jpg"/>
          <p:cNvPicPr>
            <a:picLocks noChangeAspect="1"/>
          </p:cNvPicPr>
          <p:nvPr/>
        </p:nvPicPr>
        <p:blipFill>
          <a:blip r:embed="rId1"/>
          <a:srcRect t="24219" b="3906"/>
          <a:stretch>
            <a:fillRect/>
          </a:stretch>
        </p:blipFill>
        <p:spPr>
          <a:xfrm>
            <a:off x="1" y="0"/>
            <a:ext cx="9144030" cy="5143500"/>
          </a:xfrm>
          <a:prstGeom prst="rect">
            <a:avLst/>
          </a:prstGeom>
        </p:spPr>
      </p:pic>
      <p:sp>
        <p:nvSpPr>
          <p:cNvPr id="3" name="Заголовок 2"/>
          <p:cNvSpPr txBox="1"/>
          <p:nvPr/>
        </p:nvSpPr>
        <p:spPr>
          <a:xfrm>
            <a:off x="285720" y="214296"/>
            <a:ext cx="8572560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 синему  небу плывут об 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84"/>
            <a:ext cx="8429684" cy="2714644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 СЛОВ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48"/>
            <a:ext cx="8262966" cy="142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 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 СЛОВ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596" y="1214428"/>
            <a:ext cx="6858048" cy="3754959"/>
          </a:xfrm>
        </p:spPr>
        <p:txBody>
          <a:bodyPr>
            <a:normAutofit fontScale="92500" lnSpcReduction="2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Узнаем правила переноса.</a:t>
            </a:r>
            <a:endParaRPr lang="ru-RU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Будем учиться применять новые знания при письме.</a:t>
            </a:r>
            <a:endParaRPr lang="ru-RU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16" y="1500180"/>
            <a:ext cx="1928826" cy="242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801"/>
            <a:ext cx="7286676" cy="3643338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ост|ры|е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Бро|дит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ста|до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лу|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гам.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32"/>
            <a:ext cx="8072494" cy="30777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порядок очень строгий.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Делим все слова на слоги,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Переносим по слогам: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Бро-дит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ста-до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  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лу-гам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715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Слово переносится по слогам.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785800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 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- 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ru-RU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5929322" y="1285866"/>
            <a:ext cx="1357322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4429124" y="1357304"/>
            <a:ext cx="1357322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9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58" y="642924"/>
            <a:ext cx="3105411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5857884" y="2500312"/>
            <a:ext cx="2214578" cy="8572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2145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По  синему  небу плывут  об-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лака.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357290" y="2714626"/>
            <a:ext cx="1928826" cy="7858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3286116" y="2928940"/>
            <a:ext cx="3571900" cy="15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32.jpg"/>
          <p:cNvPicPr>
            <a:picLocks noChangeAspect="1"/>
          </p:cNvPicPr>
          <p:nvPr/>
        </p:nvPicPr>
        <p:blipFill>
          <a:blip r:embed="rId1"/>
          <a:srcRect l="3125" r="3125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10"/>
            <a:ext cx="2396223" cy="2795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5959 C 0.01563 -0.06792 0.03473 -0.08089 0.05174 -0.08305 C 0.09375 -0.08799 0.13594 -0.09077 0.17795 -0.09448 C 0.47952 -0.09015 0.3099 -0.13492 0.39427 -0.0741 C 0.40122 -0.06175 0.40851 -0.05094 0.41407 -0.03643 C 0.41667 -0.02161 0.41424 -0.0318 0.42049 -0.01606 C 0.42275 -0.01019 0.42709 0.00154 0.42709 0.00185 C 0.42761 0.00648 0.42795 0.01142 0.42882 0.01605 C 0.42969 0.02007 0.4316 0.02346 0.43212 0.02778 C 0.43368 0.03921 0.43368 0.05125 0.43525 0.06267 C 0.43473 0.08799 0.43594 0.11361 0.43368 0.13862 C 0.43177 0.15962 0.41424 0.17166 0.40573 0.17937 C 0.4007 0.19358 0.39306 0.19512 0.38611 0.20562 C 0.3783 0.21735 0.37136 0.23371 0.3632 0.24359 C 0.36111 0.25409 0.35816 0.26181 0.3566 0.27261 C 0.35556 0.28033 0.3533 0.29608 0.3533 0.29639 C 0.35486 0.31707 0.3566 0.33652 0.3632 0.35443 C 0.36771 0.3782 0.36823 0.38314 0.38282 0.38932 C 0.39462 0.4029 0.41198 0.40815 0.42552 0.41556 C 0.46493 0.41463 0.50417 0.41463 0.54358 0.41278 C 0.55 0.41247 0.5566 0.40475 0.5632 0.40383 C 0.5757 0.40228 0.58837 0.40197 0.60087 0.40105 C 0.61007 0.39518 0.6191 0.38962 0.62882 0.38654 C 0.63924 0.37697 0.64879 0.37264 0.65834 0.36029 C 0.66025 0.34949 0.6599 0.35443 0.6599 0.34547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тик 3.jpg"/>
          <p:cNvPicPr>
            <a:picLocks noChangeAspect="1"/>
          </p:cNvPicPr>
          <p:nvPr/>
        </p:nvPicPr>
        <p:blipFill>
          <a:blip r:embed="rId1"/>
          <a:srcRect t="9624" b="1098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357436"/>
            <a:ext cx="7143800" cy="1846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в  слове  один  слог, Не  дели  его,  дружок!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386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Слова из одного слога не переносятся.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01.Лунный гость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41973" y="0"/>
            <a:ext cx="6656412" cy="51435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0)">
                                      <p:cBhvr>
                                        <p:cTn id="6" dur="254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V32292-27AS19-(48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468314" y="0"/>
            <a:ext cx="2332037" cy="2213373"/>
          </a:xfrm>
          <a:prstGeom prst="rect">
            <a:avLst/>
          </a:prstGeom>
          <a:noFill/>
        </p:spPr>
      </p:pic>
      <p:pic>
        <p:nvPicPr>
          <p:cNvPr id="9220" name="Picture 4" descr="V32292-27AS19-(48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516689" y="2714627"/>
            <a:ext cx="2332037" cy="2252662"/>
          </a:xfrm>
          <a:prstGeom prst="rect">
            <a:avLst/>
          </a:prstGeom>
          <a:noFill/>
        </p:spPr>
      </p:pic>
      <p:pic>
        <p:nvPicPr>
          <p:cNvPr id="9221" name="Picture 5" descr="V32292-27AS19-(48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516689" y="1"/>
            <a:ext cx="2332037" cy="2159794"/>
          </a:xfrm>
          <a:prstGeom prst="rect">
            <a:avLst/>
          </a:prstGeom>
          <a:noFill/>
        </p:spPr>
      </p:pic>
      <p:pic>
        <p:nvPicPr>
          <p:cNvPr id="9222" name="Picture 6" descr="V32292-27AS19-(48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468314" y="2571751"/>
            <a:ext cx="2332037" cy="2288382"/>
          </a:xfrm>
          <a:prstGeom prst="rect">
            <a:avLst/>
          </a:prstGeom>
          <a:noFill/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619251" y="2031206"/>
            <a:ext cx="1152525" cy="810816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4786313"/>
            <a:ext cx="304800" cy="228600"/>
          </a:xfrm>
          <a:prstGeom prst="rect">
            <a:avLst/>
          </a:prstGeom>
          <a:noFill/>
        </p:spPr>
      </p:pic>
      <p:pic>
        <p:nvPicPr>
          <p:cNvPr id="9225" name="Picture 9" descr="j04325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514600" cy="235862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11188" y="1383507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8243888" y="1437085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843213" y="250032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5292725" y="250032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771775" y="16537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5795963" y="16537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79388" y="23014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8316913" y="2356247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34" name="Picture 18" descr="bluemarble2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5" t="3896" r="4340" b="61507"/>
          <a:stretch>
            <a:fillRect/>
          </a:stretch>
        </p:blipFill>
        <p:spPr bwMode="auto">
          <a:xfrm>
            <a:off x="684214" y="3143254"/>
            <a:ext cx="7920037" cy="2000247"/>
          </a:xfrm>
          <a:prstGeom prst="rect">
            <a:avLst/>
          </a:prstGeom>
          <a:noFill/>
        </p:spPr>
      </p:pic>
      <p:pic>
        <p:nvPicPr>
          <p:cNvPr id="9235" name="Picture 19" descr="V32292-27AS19-(48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3635375" y="2625328"/>
            <a:ext cx="2332038" cy="2518172"/>
          </a:xfrm>
          <a:prstGeom prst="rect">
            <a:avLst/>
          </a:prstGeom>
          <a:noFill/>
        </p:spPr>
      </p:pic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5940426" y="1977629"/>
            <a:ext cx="1152525" cy="81081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924301" y="573881"/>
            <a:ext cx="1152525" cy="810816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51837" y="4731544"/>
            <a:ext cx="792163" cy="411956"/>
          </a:xfrm>
          <a:prstGeom prst="leftArrow">
            <a:avLst>
              <a:gd name="adj1" fmla="val 50000"/>
              <a:gd name="adj2" fmla="val 36055"/>
            </a:avLst>
          </a:prstGeom>
          <a:gradFill rotWithShape="1">
            <a:gsLst>
              <a:gs pos="0">
                <a:srgbClr val="CC00FF"/>
              </a:gs>
              <a:gs pos="50000">
                <a:srgbClr val="CC3399"/>
              </a:gs>
              <a:gs pos="100000">
                <a:srgbClr val="CC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91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139 -0.2171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0717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18 L -0.00278 -0.20324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175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18 L -0.00278 -0.20324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071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  <p:bldLst>
      <p:bldP spid="9218" grpId="0" animBg="1"/>
      <p:bldP spid="9223" grpId="0" animBg="1"/>
      <p:bldP spid="9223" grpId="1" animBg="1"/>
      <p:bldP spid="9223" grpId="2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6" grpId="0" animBg="1"/>
      <p:bldP spid="9236" grpId="1" animBg="1"/>
      <p:bldP spid="9236" grpId="2" animBg="1"/>
      <p:bldP spid="9237" grpId="0" animBg="1"/>
      <p:bldP spid="9237" grpId="1" animBg="1"/>
      <p:bldP spid="9237" grpId="2" animBg="1"/>
      <p:bldP spid="92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зя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34" y="571486"/>
            <a:ext cx="3086122" cy="3857652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000496" y="714362"/>
            <a:ext cx="4714908" cy="2714644"/>
          </a:xfrm>
          <a:prstGeom prst="cloudCallout">
            <a:avLst>
              <a:gd name="adj1" fmla="val -73184"/>
              <a:gd name="adj2" fmla="val 37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1428742"/>
            <a:ext cx="4357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как вы думаете,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ли ещё правила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переноса слов?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Правила работы в группе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071552"/>
            <a:ext cx="5829312" cy="3714776"/>
          </a:xfr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убедись, что в разговоре участвует каждый;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 спокойно и ясно;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 только по делу;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говорить  всем сразу;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обращаться друг к другу по имени.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7950" y="1357304"/>
            <a:ext cx="2571768" cy="2464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500034" y="714362"/>
            <a:ext cx="8286808" cy="4429138"/>
          </a:xfrm>
          <a:prstGeom prst="horizont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1214428"/>
            <a:ext cx="7572428" cy="35838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Прочитать слова.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Обратить внимание на выделенные буквы.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Посмотреть, где стоит знак переноса.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 вывод.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0"/>
            <a:ext cx="59584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 РАБОТЫ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21537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21537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а,ру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кий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21537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й-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ка,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571750"/>
            <a:ext cx="6715172" cy="1600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 знак и букву Й</a:t>
            </a:r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слога отрывать не смей.</a:t>
            </a:r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472518" cy="20288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Буквы  Ь,Й нельзя отрывать от предыдущего слога.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928676"/>
            <a:ext cx="671517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о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бед,        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 </a:t>
            </a:r>
            <a:endParaRPr lang="ru-R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714362"/>
            <a:ext cx="657229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бель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лини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" y="0"/>
            <a:ext cx="9144032" cy="51435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071684"/>
            <a:ext cx="6000792" cy="28315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слове Аня слога два,               Переносить его нельзя.           Одну букву оторвёшь-                    И в ловушку попадешь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386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Одну букву нельзя оставлять на строчке или переносить на другую строку.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Пчелёнок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282" y="1785932"/>
            <a:ext cx="2500331" cy="3125414"/>
          </a:xfrm>
          <a:prstGeom prst="rect">
            <a:avLst/>
          </a:prstGeom>
        </p:spPr>
      </p:pic>
      <p:sp>
        <p:nvSpPr>
          <p:cNvPr id="88" name="Выноска-облако 87"/>
          <p:cNvSpPr/>
          <p:nvPr/>
        </p:nvSpPr>
        <p:spPr>
          <a:xfrm>
            <a:off x="1643042" y="214296"/>
            <a:ext cx="3786214" cy="1857388"/>
          </a:xfrm>
          <a:prstGeom prst="cloudCallout">
            <a:avLst>
              <a:gd name="adj1" fmla="val -37224"/>
              <a:gd name="adj2" fmla="val 69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1" name="Line 77"/>
          <p:cNvSpPr>
            <a:spLocks noChangeShapeType="1"/>
          </p:cNvSpPr>
          <p:nvPr/>
        </p:nvSpPr>
        <p:spPr bwMode="auto">
          <a:xfrm flipH="1">
            <a:off x="3214678" y="642924"/>
            <a:ext cx="1447800" cy="742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3857620" y="1000114"/>
            <a:ext cx="6096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dirty="0">
                <a:solidFill>
                  <a:srgbClr val="FF0000"/>
                </a:solidFill>
                <a:latin typeface="Albertus Extra Bold" pitchFamily="34" charset="0"/>
              </a:rPr>
              <a:t>2</a:t>
            </a:r>
            <a:endParaRPr lang="ru-RU" sz="5400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2143108" y="357172"/>
            <a:ext cx="121920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Е-два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89" name="Выноска-облако 88"/>
          <p:cNvSpPr/>
          <p:nvPr/>
        </p:nvSpPr>
        <p:spPr>
          <a:xfrm>
            <a:off x="4429124" y="2643188"/>
            <a:ext cx="3857652" cy="2000264"/>
          </a:xfrm>
          <a:prstGeom prst="cloudCallout">
            <a:avLst>
              <a:gd name="adj1" fmla="val -100882"/>
              <a:gd name="adj2" fmla="val -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Выноска-облако 89"/>
          <p:cNvSpPr/>
          <p:nvPr/>
        </p:nvSpPr>
        <p:spPr>
          <a:xfrm>
            <a:off x="5072034" y="857238"/>
            <a:ext cx="4071966" cy="1714512"/>
          </a:xfrm>
          <a:prstGeom prst="cloudCallout">
            <a:avLst>
              <a:gd name="adj1" fmla="val -113234"/>
              <a:gd name="adj2" fmla="val 7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5857884" y="785800"/>
            <a:ext cx="1981200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у-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кол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 flipH="1">
            <a:off x="6215074" y="3143254"/>
            <a:ext cx="1295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7786710" y="1428742"/>
            <a:ext cx="6096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FF0000"/>
                </a:solidFill>
                <a:latin typeface="Albertus Extra Bold" pitchFamily="34" charset="0"/>
              </a:rPr>
              <a:t>1</a:t>
            </a:r>
            <a:endParaRPr lang="ru-RU" sz="4800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6227" name="Line 83"/>
          <p:cNvSpPr>
            <a:spLocks noChangeShapeType="1"/>
          </p:cNvSpPr>
          <p:nvPr/>
        </p:nvSpPr>
        <p:spPr bwMode="auto">
          <a:xfrm flipH="1">
            <a:off x="7072330" y="1071552"/>
            <a:ext cx="1214446" cy="8858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4929190" y="2928940"/>
            <a:ext cx="1524000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Albertus Extra Bold" pitchFamily="34" charset="0"/>
              </a:rPr>
              <a:t>о-</a:t>
            </a:r>
            <a:endParaRPr lang="ru-RU" sz="3600" b="1" dirty="0">
              <a:latin typeface="Albertus Extra Bold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3600" b="1" dirty="0">
                <a:latin typeface="Albertus Extra Bold" pitchFamily="34" charset="0"/>
              </a:rPr>
              <a:t>пять</a:t>
            </a:r>
            <a:endParaRPr lang="ru-RU" sz="3600" b="1" dirty="0">
              <a:latin typeface="Albertus Extra Bold" pitchFamily="34" charset="0"/>
            </a:endParaRPr>
          </a:p>
        </p:txBody>
      </p:sp>
      <p:sp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7000892" y="3357568"/>
            <a:ext cx="5334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dirty="0">
                <a:solidFill>
                  <a:srgbClr val="FF0000"/>
                </a:solidFill>
                <a:latin typeface="Albertus Extra Bold" pitchFamily="34" charset="0"/>
              </a:rPr>
              <a:t>?</a:t>
            </a:r>
            <a:endParaRPr lang="ru-RU" sz="6000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6221" grpId="0" animBg="1"/>
      <p:bldP spid="6222" grpId="0"/>
      <p:bldP spid="6229" grpId="0"/>
      <p:bldP spid="89" grpId="0" animBg="1"/>
      <p:bldP spid="90" grpId="0" animBg="1"/>
      <p:bldP spid="6223" grpId="0"/>
      <p:bldP spid="6224" grpId="0" animBg="1"/>
      <p:bldP spid="6225" grpId="0"/>
      <p:bldP spid="6227" grpId="0" animBg="1"/>
      <p:bldP spid="6226" grpId="0"/>
      <p:bldP spid="62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982398"/>
          </a:xfrm>
        </p:spPr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85866"/>
            <a:ext cx="9144000" cy="3322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Задание:</a:t>
            </a:r>
            <a:r>
              <a:rPr lang="ru-RU" sz="3200" dirty="0" smtClean="0"/>
              <a:t> 1 вариант – выписать слова, которые нельзя делить;</a:t>
            </a:r>
            <a:endParaRPr lang="ru-RU" sz="3200" dirty="0" smtClean="0"/>
          </a:p>
          <a:p>
            <a:pPr algn="ctr"/>
            <a:r>
              <a:rPr lang="ru-RU" sz="3200" dirty="0" smtClean="0"/>
              <a:t>2 вариант – выписать слова, разделить черточкой для переноса.</a:t>
            </a:r>
            <a:endParaRPr lang="ru-RU" sz="3200" dirty="0" smtClean="0"/>
          </a:p>
          <a:p>
            <a:pPr algn="ctr"/>
            <a:r>
              <a:rPr lang="ru-RU" sz="3200" b="1" i="1" dirty="0" smtClean="0"/>
              <a:t>болото, оса, рак, жук, дуб, паук, пчела, жаба, пень. </a:t>
            </a:r>
            <a:endParaRPr lang="ru-RU" sz="32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20" y="2714626"/>
            <a:ext cx="2092761" cy="2214562"/>
          </a:xfrm>
          <a:prstGeom prst="rect">
            <a:avLst/>
          </a:prstGeom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 rot="21186414">
            <a:off x="1394584" y="1703787"/>
            <a:ext cx="5832475" cy="972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53" name="WordArt 5"/>
          <p:cNvSpPr>
            <a:spLocks noChangeArrowheads="1" noChangeShapeType="1" noTextEdit="1"/>
          </p:cNvSpPr>
          <p:nvPr/>
        </p:nvSpPr>
        <p:spPr bwMode="auto">
          <a:xfrm rot="21218396">
            <a:off x="1882776" y="1166813"/>
            <a:ext cx="4786313" cy="1908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19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 panose="03010101010201010101"/>
              </a:rPr>
              <a:t>молодцы</a:t>
            </a:r>
            <a:endParaRPr lang="ru-RU" sz="3600" b="1" kern="10" dirty="0">
              <a:ln w="9525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onotype Corsiva" panose="03010101010201010101"/>
            </a:endParaRPr>
          </a:p>
        </p:txBody>
      </p:sp>
      <p:pic>
        <p:nvPicPr>
          <p:cNvPr id="206851" name="Picture 3" descr="SNOWBR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6357939" y="0"/>
            <a:ext cx="2528887" cy="2083594"/>
          </a:xfrm>
          <a:noFill/>
        </p:spPr>
      </p:pic>
      <p:pic>
        <p:nvPicPr>
          <p:cNvPr id="206850" name="Picture 2" descr="SNOWBR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28625"/>
            <a:ext cx="2413000" cy="2083594"/>
          </a:xfrm>
          <a:noFill/>
        </p:spPr>
      </p:pic>
      <p:pic>
        <p:nvPicPr>
          <p:cNvPr id="7" name="Рисунок 6" descr="2125_72f81b035743b24147fd991256f606a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857370"/>
            <a:ext cx="3000396" cy="3044184"/>
          </a:xfrm>
          <a:prstGeom prst="rect">
            <a:avLst/>
          </a:prstGeom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2068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2068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1" grpId="0" build="p"/>
      <p:bldP spid="2068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21.jpg"/>
          <p:cNvPicPr>
            <a:picLocks noChangeAspect="1"/>
          </p:cNvPicPr>
          <p:nvPr/>
        </p:nvPicPr>
        <p:blipFill>
          <a:blip r:embed="rId1"/>
          <a:srcRect t="10257" b="769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929058" y="785800"/>
            <a:ext cx="1214446" cy="13573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08" y="500048"/>
            <a:ext cx="4643470" cy="19389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l="37402" t="50000" r="32678"/>
          <a:stretch>
            <a:fillRect/>
          </a:stretch>
        </p:blipFill>
        <p:spPr>
          <a:xfrm>
            <a:off x="3461456" y="1923678"/>
            <a:ext cx="1368153" cy="1286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4088" y="195486"/>
            <a:ext cx="2805335" cy="2283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654206"/>
            <a:ext cx="3931929" cy="2211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486"/>
            <a:ext cx="2459433" cy="1862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1" y="2510190"/>
            <a:ext cx="2355726" cy="235572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9542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рона,л</a:t>
            </a:r>
            <a:r>
              <a:rPr lang="ru-RU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ru-RU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сица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endParaRPr lang="ru-RU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</a:t>
            </a:r>
            <a:r>
              <a:rPr lang="ru-RU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нал, в</a:t>
            </a:r>
            <a:r>
              <a:rPr lang="ru-RU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lang="ru-RU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бей.</a:t>
            </a:r>
            <a:endParaRPr lang="ru-RU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tik4.jpg"/>
          <p:cNvPicPr>
            <a:picLocks noChangeAspect="1"/>
          </p:cNvPicPr>
          <p:nvPr/>
        </p:nvPicPr>
        <p:blipFill>
          <a:blip r:embed="rId1"/>
          <a:srcRect t="24760" b="5555"/>
          <a:stretch>
            <a:fillRect/>
          </a:stretch>
        </p:blipFill>
        <p:spPr>
          <a:xfrm>
            <a:off x="0" y="214296"/>
            <a:ext cx="9144000" cy="492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лако 3"/>
          <p:cNvSpPr/>
          <p:nvPr/>
        </p:nvSpPr>
        <p:spPr>
          <a:xfrm>
            <a:off x="4643438" y="0"/>
            <a:ext cx="3571900" cy="15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357422" y="500048"/>
            <a:ext cx="1928826" cy="7858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6286512" y="785800"/>
            <a:ext cx="2214578" cy="8572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6"/>
            <a:ext cx="9144000" cy="350046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ПЛЫВУТ, НЕБУ, СИНЕМУ, ПО, ОБЛАКА</a:t>
            </a:r>
            <a:endParaRPr lang="ru-RU" sz="8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6"/>
            <a:ext cx="9144000" cy="350046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ПО  СИНЕМУ  НЕБУ ПЛЫВУТ  ОБЛАКА</a:t>
            </a:r>
            <a:endParaRPr lang="ru-RU" sz="8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1647</Words>
  <Application>WPS Presentation</Application>
  <PresentationFormat>Экран (16:9)</PresentationFormat>
  <Paragraphs>117</Paragraphs>
  <Slides>33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SimSun</vt:lpstr>
      <vt:lpstr>Wingdings</vt:lpstr>
      <vt:lpstr>Wingdings 2</vt:lpstr>
      <vt:lpstr>Wingdings</vt:lpstr>
      <vt:lpstr>Arial</vt:lpstr>
      <vt:lpstr>Wingdings 3</vt:lpstr>
      <vt:lpstr>Wingdings 2</vt:lpstr>
      <vt:lpstr>Corbel</vt:lpstr>
      <vt:lpstr>Microsoft YaHei</vt:lpstr>
      <vt:lpstr>Arial Unicode MS</vt:lpstr>
      <vt:lpstr>Calibri</vt:lpstr>
      <vt:lpstr>Albertus Extra Bold</vt:lpstr>
      <vt:lpstr>Segoe Print</vt:lpstr>
      <vt:lpstr>Impact</vt:lpstr>
      <vt:lpstr>Bookman Old Style</vt:lpstr>
      <vt:lpstr>Monotype Corsiva</vt:lpstr>
      <vt:lpstr>Модульная</vt:lpstr>
      <vt:lpstr>УРОК РУССКОГО ЯЗЫКА 1 КЛАСС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ПЛЫВУТ, НЕБУ, СИНЕМУ, ПО, ОБЛАКА</vt:lpstr>
      <vt:lpstr>ПО  СИНЕМУ  НЕБУ ПЛЫВУТ  ОБЛАКА</vt:lpstr>
      <vt:lpstr>PowerPoint 演示文稿</vt:lpstr>
      <vt:lpstr>ПЕРЕНОС  СЛОВ </vt:lpstr>
      <vt:lpstr>ПЕРЕНОС  СЛОВ </vt:lpstr>
      <vt:lpstr>PowerPoint 演示文稿</vt:lpstr>
      <vt:lpstr>1 правило. Слово переносится по слогам. </vt:lpstr>
      <vt:lpstr>PowerPoint 演示文稿</vt:lpstr>
      <vt:lpstr>По  синему  небу плывут  об- лака.</vt:lpstr>
      <vt:lpstr>PowerPoint 演示文稿</vt:lpstr>
      <vt:lpstr>PowerPoint 演示文稿</vt:lpstr>
      <vt:lpstr>2 правило. Слова из одного слога не переносятся. </vt:lpstr>
      <vt:lpstr>PowerPoint 演示文稿</vt:lpstr>
      <vt:lpstr>PowerPoint 演示文稿</vt:lpstr>
      <vt:lpstr>Правила работы в группе</vt:lpstr>
      <vt:lpstr>PowerPoint 演示文稿</vt:lpstr>
      <vt:lpstr>PowerPoint 演示文稿</vt:lpstr>
      <vt:lpstr>PowerPoint 演示文稿</vt:lpstr>
      <vt:lpstr>PowerPoint 演示文稿</vt:lpstr>
      <vt:lpstr>3 правило. Буквы  Ь,Й нельзя отрывать от предыдущего слога.</vt:lpstr>
      <vt:lpstr>PowerPoint 演示文稿</vt:lpstr>
      <vt:lpstr>PowerPoint 演示文稿</vt:lpstr>
      <vt:lpstr>3 правило. Одну букву нельзя оставлять на строчке или переносить на другую строку.  </vt:lpstr>
      <vt:lpstr>PowerPoint 演示文稿</vt:lpstr>
      <vt:lpstr>РАБОТА В ПАРАХ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natal</cp:lastModifiedBy>
  <cp:revision>162</cp:revision>
  <dcterms:created xsi:type="dcterms:W3CDTF">2009-07-24T22:36:00Z</dcterms:created>
  <dcterms:modified xsi:type="dcterms:W3CDTF">2023-03-13T04:17:38Z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166830AE81CF406F9E9627E1903E835F</vt:lpwstr>
  </property>
  <property fmtid="{D5CDD505-2E9C-101B-9397-08002B2CF9AE}" pid="3" name="KSOProductBuildVer">
    <vt:lpwstr>1049-11.2.0.11486</vt:lpwstr>
  </property>
</Properties>
</file>