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256" r:id="rId2"/>
    <p:sldId id="293" r:id="rId3"/>
    <p:sldId id="257" r:id="rId4"/>
    <p:sldId id="282" r:id="rId5"/>
    <p:sldId id="258" r:id="rId6"/>
    <p:sldId id="276" r:id="rId7"/>
    <p:sldId id="274" r:id="rId8"/>
    <p:sldId id="277" r:id="rId9"/>
    <p:sldId id="269" r:id="rId10"/>
    <p:sldId id="278" r:id="rId11"/>
    <p:sldId id="266" r:id="rId12"/>
    <p:sldId id="262" r:id="rId13"/>
    <p:sldId id="280" r:id="rId14"/>
    <p:sldId id="289" r:id="rId15"/>
    <p:sldId id="290" r:id="rId16"/>
    <p:sldId id="267" r:id="rId17"/>
    <p:sldId id="259" r:id="rId18"/>
    <p:sldId id="270" r:id="rId19"/>
    <p:sldId id="283" r:id="rId20"/>
    <p:sldId id="265" r:id="rId21"/>
    <p:sldId id="279" r:id="rId22"/>
    <p:sldId id="264" r:id="rId23"/>
    <p:sldId id="284" r:id="rId24"/>
    <p:sldId id="291" r:id="rId25"/>
    <p:sldId id="285" r:id="rId26"/>
    <p:sldId id="292" r:id="rId27"/>
    <p:sldId id="260" r:id="rId28"/>
    <p:sldId id="281" r:id="rId29"/>
    <p:sldId id="263" r:id="rId30"/>
    <p:sldId id="286" r:id="rId31"/>
    <p:sldId id="261" r:id="rId32"/>
    <p:sldId id="271" r:id="rId33"/>
    <p:sldId id="287" r:id="rId34"/>
    <p:sldId id="273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9F9"/>
    <a:srgbClr val="FCFB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>
      <p:cViewPr varScale="1">
        <p:scale>
          <a:sx n="114" d="100"/>
          <a:sy n="114" d="100"/>
        </p:scale>
        <p:origin x="1272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83E4F6-36BA-42DB-B358-34CA71F7099D}" type="datetimeFigureOut">
              <a:rPr lang="ru-RU" smtClean="0"/>
              <a:pPr/>
              <a:t>20.11.2023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B9BA7D-7430-46DF-AF65-750A1DBA85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76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B9BA7D-7430-46DF-AF65-750A1DBA851D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5282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39835-F608-40A1-9EE2-49CC214DE00F}" type="datetimeFigureOut">
              <a:rPr lang="ru-RU" smtClean="0"/>
              <a:pPr/>
              <a:t>20.11.2023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F2E38-D8B8-4CC0-8990-731D713348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39835-F608-40A1-9EE2-49CC214DE00F}" type="datetimeFigureOut">
              <a:rPr lang="ru-RU" smtClean="0"/>
              <a:pPr/>
              <a:t>20.11.2023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F2E38-D8B8-4CC0-8990-731D713348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39835-F608-40A1-9EE2-49CC214DE00F}" type="datetimeFigureOut">
              <a:rPr lang="ru-RU" smtClean="0"/>
              <a:pPr/>
              <a:t>20.11.2023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F2E38-D8B8-4CC0-8990-731D713348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39835-F608-40A1-9EE2-49CC214DE00F}" type="datetimeFigureOut">
              <a:rPr lang="ru-RU" smtClean="0"/>
              <a:pPr/>
              <a:t>20.11.2023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F2E38-D8B8-4CC0-8990-731D713348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39835-F608-40A1-9EE2-49CC214DE00F}" type="datetimeFigureOut">
              <a:rPr lang="ru-RU" smtClean="0"/>
              <a:pPr/>
              <a:t>20.11.2023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F2E38-D8B8-4CC0-8990-731D713348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39835-F608-40A1-9EE2-49CC214DE00F}" type="datetimeFigureOut">
              <a:rPr lang="ru-RU" smtClean="0"/>
              <a:pPr/>
              <a:t>20.11.2023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F2E38-D8B8-4CC0-8990-731D713348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39835-F608-40A1-9EE2-49CC214DE00F}" type="datetimeFigureOut">
              <a:rPr lang="ru-RU" smtClean="0"/>
              <a:pPr/>
              <a:t>20.11.2023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F2E38-D8B8-4CC0-8990-731D713348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39835-F608-40A1-9EE2-49CC214DE00F}" type="datetimeFigureOut">
              <a:rPr lang="ru-RU" smtClean="0"/>
              <a:pPr/>
              <a:t>20.11.2023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F2E38-D8B8-4CC0-8990-731D713348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39835-F608-40A1-9EE2-49CC214DE00F}" type="datetimeFigureOut">
              <a:rPr lang="ru-RU" smtClean="0"/>
              <a:pPr/>
              <a:t>20.11.2023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F2E38-D8B8-4CC0-8990-731D713348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39835-F608-40A1-9EE2-49CC214DE00F}" type="datetimeFigureOut">
              <a:rPr lang="ru-RU" smtClean="0"/>
              <a:pPr/>
              <a:t>20.11.2023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F2E38-D8B8-4CC0-8990-731D713348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39835-F608-40A1-9EE2-49CC214DE00F}" type="datetimeFigureOut">
              <a:rPr lang="ru-RU" smtClean="0"/>
              <a:pPr/>
              <a:t>20.11.2023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F2E38-D8B8-4CC0-8990-731D7133482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2A639835-F608-40A1-9EE2-49CC214DE00F}" type="datetimeFigureOut">
              <a:rPr lang="ru-RU" smtClean="0"/>
              <a:pPr/>
              <a:t>20.11.2023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450F2E38-D8B8-4CC0-8990-731D7133482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3" Type="http://schemas.openxmlformats.org/officeDocument/2006/relationships/slide" Target="slide3.xml"/><Relationship Id="rId7" Type="http://schemas.openxmlformats.org/officeDocument/2006/relationships/slide" Target="slide26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.xml"/><Relationship Id="rId5" Type="http://schemas.openxmlformats.org/officeDocument/2006/relationships/slide" Target="slide16.xml"/><Relationship Id="rId4" Type="http://schemas.openxmlformats.org/officeDocument/2006/relationships/slide" Target="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slide" Target="slide28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6.xml"/><Relationship Id="rId5" Type="http://schemas.openxmlformats.org/officeDocument/2006/relationships/slide" Target="slide25.xml"/><Relationship Id="rId4" Type="http://schemas.openxmlformats.org/officeDocument/2006/relationships/slide" Target="slide1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image" Target="../media/image16.jpeg"/><Relationship Id="rId7" Type="http://schemas.openxmlformats.org/officeDocument/2006/relationships/slide" Target="slide25.xml"/><Relationship Id="rId2" Type="http://schemas.openxmlformats.org/officeDocument/2006/relationships/slide" Target="slide1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5" Type="http://schemas.openxmlformats.org/officeDocument/2006/relationships/slide" Target="slide4.xml"/><Relationship Id="rId4" Type="http://schemas.openxmlformats.org/officeDocument/2006/relationships/slide" Target="slide3.xml"/><Relationship Id="rId9" Type="http://schemas.openxmlformats.org/officeDocument/2006/relationships/slide" Target="slide2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3" Type="http://schemas.openxmlformats.org/officeDocument/2006/relationships/slide" Target="slide3.xml"/><Relationship Id="rId7" Type="http://schemas.openxmlformats.org/officeDocument/2006/relationships/slide" Target="slide26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.xml"/><Relationship Id="rId5" Type="http://schemas.openxmlformats.org/officeDocument/2006/relationships/slide" Target="slide16.xml"/><Relationship Id="rId4" Type="http://schemas.openxmlformats.org/officeDocument/2006/relationships/slide" Target="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slide" Target="slide28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6.xml"/><Relationship Id="rId5" Type="http://schemas.openxmlformats.org/officeDocument/2006/relationships/slide" Target="slide25.xml"/><Relationship Id="rId4" Type="http://schemas.openxmlformats.org/officeDocument/2006/relationships/slide" Target="slide1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3" Type="http://schemas.openxmlformats.org/officeDocument/2006/relationships/slide" Target="slide3.xml"/><Relationship Id="rId7" Type="http://schemas.openxmlformats.org/officeDocument/2006/relationships/slide" Target="slide26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5.xml"/><Relationship Id="rId5" Type="http://schemas.openxmlformats.org/officeDocument/2006/relationships/slide" Target="slide16.xml"/><Relationship Id="rId4" Type="http://schemas.openxmlformats.org/officeDocument/2006/relationships/slide" Target="slide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slide" Target="slide26.xml"/><Relationship Id="rId3" Type="http://schemas.openxmlformats.org/officeDocument/2006/relationships/slide" Target="slide17.xml"/><Relationship Id="rId7" Type="http://schemas.openxmlformats.org/officeDocument/2006/relationships/slide" Target="slide24.xml"/><Relationship Id="rId12" Type="http://schemas.openxmlformats.org/officeDocument/2006/relationships/slide" Target="slide25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11" Type="http://schemas.openxmlformats.org/officeDocument/2006/relationships/slide" Target="slide16.xml"/><Relationship Id="rId5" Type="http://schemas.openxmlformats.org/officeDocument/2006/relationships/slide" Target="slide18.xml"/><Relationship Id="rId10" Type="http://schemas.openxmlformats.org/officeDocument/2006/relationships/slide" Target="slide4.xml"/><Relationship Id="rId4" Type="http://schemas.openxmlformats.org/officeDocument/2006/relationships/image" Target="../media/image20.png"/><Relationship Id="rId9" Type="http://schemas.openxmlformats.org/officeDocument/2006/relationships/slide" Target="slide3.xml"/><Relationship Id="rId14" Type="http://schemas.openxmlformats.org/officeDocument/2006/relationships/slide" Target="slide2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image" Target="../media/image22.png"/><Relationship Id="rId7" Type="http://schemas.openxmlformats.org/officeDocument/2006/relationships/slide" Target="slide25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5" Type="http://schemas.openxmlformats.org/officeDocument/2006/relationships/slide" Target="slide4.xml"/><Relationship Id="rId4" Type="http://schemas.openxmlformats.org/officeDocument/2006/relationships/slide" Target="slide3.xml"/><Relationship Id="rId9" Type="http://schemas.openxmlformats.org/officeDocument/2006/relationships/slide" Target="slide2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23.jpeg"/><Relationship Id="rId7" Type="http://schemas.openxmlformats.org/officeDocument/2006/relationships/slide" Target="slide4.xml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11" Type="http://schemas.openxmlformats.org/officeDocument/2006/relationships/slide" Target="slide28.xml"/><Relationship Id="rId5" Type="http://schemas.openxmlformats.org/officeDocument/2006/relationships/image" Target="../media/image25.gif"/><Relationship Id="rId10" Type="http://schemas.openxmlformats.org/officeDocument/2006/relationships/slide" Target="slide26.xml"/><Relationship Id="rId4" Type="http://schemas.openxmlformats.org/officeDocument/2006/relationships/image" Target="../media/image24.jpeg"/><Relationship Id="rId9" Type="http://schemas.openxmlformats.org/officeDocument/2006/relationships/slide" Target="slide2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3" Type="http://schemas.openxmlformats.org/officeDocument/2006/relationships/slide" Target="slide3.xml"/><Relationship Id="rId7" Type="http://schemas.openxmlformats.org/officeDocument/2006/relationships/slide" Target="slide26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.xml"/><Relationship Id="rId5" Type="http://schemas.openxmlformats.org/officeDocument/2006/relationships/slide" Target="slide16.xml"/><Relationship Id="rId4" Type="http://schemas.openxmlformats.org/officeDocument/2006/relationships/slide" Target="slide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28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6.xml"/><Relationship Id="rId5" Type="http://schemas.openxmlformats.org/officeDocument/2006/relationships/slide" Target="slide25.xml"/><Relationship Id="rId4" Type="http://schemas.openxmlformats.org/officeDocument/2006/relationships/slide" Target="slide16.xml"/><Relationship Id="rId9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openxmlformats.org/officeDocument/2006/relationships/image" Target="../media/image27.png"/><Relationship Id="rId7" Type="http://schemas.openxmlformats.org/officeDocument/2006/relationships/slide" Target="slide16.xml"/><Relationship Id="rId2" Type="http://schemas.openxmlformats.org/officeDocument/2006/relationships/slide" Target="slide2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slide" Target="slide3.xml"/><Relationship Id="rId10" Type="http://schemas.openxmlformats.org/officeDocument/2006/relationships/slide" Target="slide28.xml"/><Relationship Id="rId4" Type="http://schemas.microsoft.com/office/2007/relationships/hdphoto" Target="../media/hdphoto1.wdp"/><Relationship Id="rId9" Type="http://schemas.openxmlformats.org/officeDocument/2006/relationships/slide" Target="slide2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3" Type="http://schemas.openxmlformats.org/officeDocument/2006/relationships/slide" Target="slide3.xml"/><Relationship Id="rId7" Type="http://schemas.openxmlformats.org/officeDocument/2006/relationships/slide" Target="slide26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.xml"/><Relationship Id="rId5" Type="http://schemas.openxmlformats.org/officeDocument/2006/relationships/slide" Target="slide16.xml"/><Relationship Id="rId4" Type="http://schemas.openxmlformats.org/officeDocument/2006/relationships/slide" Target="slide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image" Target="../media/image29.png"/><Relationship Id="rId7" Type="http://schemas.openxmlformats.org/officeDocument/2006/relationships/slide" Target="slide25.xml"/><Relationship Id="rId2" Type="http://schemas.openxmlformats.org/officeDocument/2006/relationships/slide" Target="slide2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5" Type="http://schemas.openxmlformats.org/officeDocument/2006/relationships/slide" Target="slide4.xml"/><Relationship Id="rId4" Type="http://schemas.openxmlformats.org/officeDocument/2006/relationships/slide" Target="slide3.xml"/><Relationship Id="rId9" Type="http://schemas.openxmlformats.org/officeDocument/2006/relationships/slide" Target="slide2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3" Type="http://schemas.openxmlformats.org/officeDocument/2006/relationships/slide" Target="slide3.xml"/><Relationship Id="rId7" Type="http://schemas.openxmlformats.org/officeDocument/2006/relationships/slide" Target="slide26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.xml"/><Relationship Id="rId5" Type="http://schemas.openxmlformats.org/officeDocument/2006/relationships/slide" Target="slide16.xml"/><Relationship Id="rId4" Type="http://schemas.openxmlformats.org/officeDocument/2006/relationships/slide" Target="slide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3" Type="http://schemas.openxmlformats.org/officeDocument/2006/relationships/slide" Target="slide3.xml"/><Relationship Id="rId7" Type="http://schemas.openxmlformats.org/officeDocument/2006/relationships/slide" Target="slide26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5.xml"/><Relationship Id="rId5" Type="http://schemas.openxmlformats.org/officeDocument/2006/relationships/slide" Target="slide16.xml"/><Relationship Id="rId4" Type="http://schemas.openxmlformats.org/officeDocument/2006/relationships/slide" Target="slide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openxmlformats.org/officeDocument/2006/relationships/slide" Target="slide27.xml"/><Relationship Id="rId7" Type="http://schemas.openxmlformats.org/officeDocument/2006/relationships/slide" Target="slide16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slide" Target="slide3.xml"/><Relationship Id="rId10" Type="http://schemas.openxmlformats.org/officeDocument/2006/relationships/slide" Target="slide28.xml"/><Relationship Id="rId4" Type="http://schemas.openxmlformats.org/officeDocument/2006/relationships/image" Target="../media/image20.png"/><Relationship Id="rId9" Type="http://schemas.openxmlformats.org/officeDocument/2006/relationships/slide" Target="slide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slide" Target="slide28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6.xml"/><Relationship Id="rId5" Type="http://schemas.openxmlformats.org/officeDocument/2006/relationships/slide" Target="slide25.xml"/><Relationship Id="rId4" Type="http://schemas.openxmlformats.org/officeDocument/2006/relationships/slide" Target="slide1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image" Target="../media/image34.jpeg"/><Relationship Id="rId7" Type="http://schemas.openxmlformats.org/officeDocument/2006/relationships/slide" Target="slide25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5" Type="http://schemas.openxmlformats.org/officeDocument/2006/relationships/slide" Target="slide4.xml"/><Relationship Id="rId4" Type="http://schemas.openxmlformats.org/officeDocument/2006/relationships/slide" Target="slide3.xml"/><Relationship Id="rId9" Type="http://schemas.openxmlformats.org/officeDocument/2006/relationships/slide" Target="slide2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32.xml"/><Relationship Id="rId3" Type="http://schemas.openxmlformats.org/officeDocument/2006/relationships/slide" Target="slide29.xml"/><Relationship Id="rId7" Type="http://schemas.openxmlformats.org/officeDocument/2006/relationships/slide" Target="slide3.xml"/><Relationship Id="rId12" Type="http://schemas.openxmlformats.org/officeDocument/2006/relationships/slide" Target="slide28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4.xml"/><Relationship Id="rId11" Type="http://schemas.openxmlformats.org/officeDocument/2006/relationships/slide" Target="slide26.xml"/><Relationship Id="rId5" Type="http://schemas.openxmlformats.org/officeDocument/2006/relationships/slide" Target="slide31.xml"/><Relationship Id="rId10" Type="http://schemas.openxmlformats.org/officeDocument/2006/relationships/slide" Target="slide25.xml"/><Relationship Id="rId4" Type="http://schemas.openxmlformats.org/officeDocument/2006/relationships/image" Target="../media/image36.png"/><Relationship Id="rId9" Type="http://schemas.openxmlformats.org/officeDocument/2006/relationships/slide" Target="slide1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3" Type="http://schemas.openxmlformats.org/officeDocument/2006/relationships/slide" Target="slide3.xml"/><Relationship Id="rId7" Type="http://schemas.openxmlformats.org/officeDocument/2006/relationships/slide" Target="slide26.xml"/><Relationship Id="rId2" Type="http://schemas.openxmlformats.org/officeDocument/2006/relationships/slide" Target="slide3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5.xml"/><Relationship Id="rId5" Type="http://schemas.openxmlformats.org/officeDocument/2006/relationships/slide" Target="slide16.xml"/><Relationship Id="rId4" Type="http://schemas.openxmlformats.org/officeDocument/2006/relationships/slide" Target="slide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slide" Target="slide16.xml"/><Relationship Id="rId7" Type="http://schemas.openxmlformats.org/officeDocument/2006/relationships/slide" Target="slide4.xml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6" Type="http://schemas.openxmlformats.org/officeDocument/2006/relationships/slide" Target="slide28.xml"/><Relationship Id="rId5" Type="http://schemas.openxmlformats.org/officeDocument/2006/relationships/slide" Target="slide25.xml"/><Relationship Id="rId4" Type="http://schemas.openxmlformats.org/officeDocument/2006/relationships/image" Target="../media/image5.png"/><Relationship Id="rId9" Type="http://schemas.openxmlformats.org/officeDocument/2006/relationships/slide" Target="slide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3" Type="http://schemas.openxmlformats.org/officeDocument/2006/relationships/slide" Target="slide3.xml"/><Relationship Id="rId7" Type="http://schemas.openxmlformats.org/officeDocument/2006/relationships/slide" Target="slide26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.xml"/><Relationship Id="rId5" Type="http://schemas.openxmlformats.org/officeDocument/2006/relationships/slide" Target="slide16.xml"/><Relationship Id="rId4" Type="http://schemas.openxmlformats.org/officeDocument/2006/relationships/slide" Target="slide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image" Target="../media/image39.jpeg"/><Relationship Id="rId7" Type="http://schemas.openxmlformats.org/officeDocument/2006/relationships/slide" Target="slide25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5" Type="http://schemas.openxmlformats.org/officeDocument/2006/relationships/slide" Target="slide4.xml"/><Relationship Id="rId4" Type="http://schemas.openxmlformats.org/officeDocument/2006/relationships/slide" Target="slide3.xml"/><Relationship Id="rId9" Type="http://schemas.openxmlformats.org/officeDocument/2006/relationships/slide" Target="slide28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image" Target="../media/image40.png"/><Relationship Id="rId7" Type="http://schemas.openxmlformats.org/officeDocument/2006/relationships/slide" Target="slide25.xml"/><Relationship Id="rId2" Type="http://schemas.openxmlformats.org/officeDocument/2006/relationships/slide" Target="slide3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5" Type="http://schemas.openxmlformats.org/officeDocument/2006/relationships/slide" Target="slide4.xml"/><Relationship Id="rId4" Type="http://schemas.openxmlformats.org/officeDocument/2006/relationships/slide" Target="slide3.xml"/><Relationship Id="rId9" Type="http://schemas.openxmlformats.org/officeDocument/2006/relationships/slide" Target="slide2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3" Type="http://schemas.openxmlformats.org/officeDocument/2006/relationships/slide" Target="slide3.xml"/><Relationship Id="rId7" Type="http://schemas.openxmlformats.org/officeDocument/2006/relationships/slide" Target="slide26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.xml"/><Relationship Id="rId5" Type="http://schemas.openxmlformats.org/officeDocument/2006/relationships/slide" Target="slide16.xml"/><Relationship Id="rId4" Type="http://schemas.openxmlformats.org/officeDocument/2006/relationships/slide" Target="slide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3" Type="http://schemas.openxmlformats.org/officeDocument/2006/relationships/slide" Target="slide3.xml"/><Relationship Id="rId7" Type="http://schemas.openxmlformats.org/officeDocument/2006/relationships/slide" Target="slide26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.xml"/><Relationship Id="rId5" Type="http://schemas.openxmlformats.org/officeDocument/2006/relationships/slide" Target="slide16.xml"/><Relationship Id="rId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slide" Target="slide4.xml"/><Relationship Id="rId3" Type="http://schemas.openxmlformats.org/officeDocument/2006/relationships/slide" Target="slide12.xml"/><Relationship Id="rId7" Type="http://schemas.openxmlformats.org/officeDocument/2006/relationships/slide" Target="slide7.xml"/><Relationship Id="rId12" Type="http://schemas.openxmlformats.org/officeDocument/2006/relationships/slide" Target="slide3.xml"/><Relationship Id="rId17" Type="http://schemas.openxmlformats.org/officeDocument/2006/relationships/slide" Target="slide28.xml"/><Relationship Id="rId2" Type="http://schemas.openxmlformats.org/officeDocument/2006/relationships/notesSlide" Target="../notesSlides/notesSlide1.xml"/><Relationship Id="rId16" Type="http://schemas.openxmlformats.org/officeDocument/2006/relationships/slide" Target="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slide" Target="slide11.xml"/><Relationship Id="rId5" Type="http://schemas.openxmlformats.org/officeDocument/2006/relationships/slide" Target="slide5.xml"/><Relationship Id="rId15" Type="http://schemas.openxmlformats.org/officeDocument/2006/relationships/slide" Target="slide25.xml"/><Relationship Id="rId10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slide" Target="slide9.xml"/><Relationship Id="rId14" Type="http://schemas.openxmlformats.org/officeDocument/2006/relationships/slide" Target="slide1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openxmlformats.org/officeDocument/2006/relationships/image" Target="../media/image9.jpeg"/><Relationship Id="rId7" Type="http://schemas.openxmlformats.org/officeDocument/2006/relationships/slide" Target="slide16.xml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slide" Target="slide3.xml"/><Relationship Id="rId10" Type="http://schemas.openxmlformats.org/officeDocument/2006/relationships/slide" Target="slide28.xml"/><Relationship Id="rId4" Type="http://schemas.openxmlformats.org/officeDocument/2006/relationships/image" Target="../media/image10.jpeg"/><Relationship Id="rId9" Type="http://schemas.openxmlformats.org/officeDocument/2006/relationships/slide" Target="slide2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3" Type="http://schemas.openxmlformats.org/officeDocument/2006/relationships/slide" Target="slide3.xml"/><Relationship Id="rId7" Type="http://schemas.openxmlformats.org/officeDocument/2006/relationships/slide" Target="slide26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.xml"/><Relationship Id="rId5" Type="http://schemas.openxmlformats.org/officeDocument/2006/relationships/slide" Target="slide16.xml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image" Target="../media/image12.png"/><Relationship Id="rId7" Type="http://schemas.openxmlformats.org/officeDocument/2006/relationships/slide" Target="slide25.xml"/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5" Type="http://schemas.openxmlformats.org/officeDocument/2006/relationships/slide" Target="slide4.xml"/><Relationship Id="rId4" Type="http://schemas.openxmlformats.org/officeDocument/2006/relationships/slide" Target="slide3.xml"/><Relationship Id="rId9" Type="http://schemas.openxmlformats.org/officeDocument/2006/relationships/slide" Target="slide2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3" Type="http://schemas.openxmlformats.org/officeDocument/2006/relationships/slide" Target="slide3.xml"/><Relationship Id="rId7" Type="http://schemas.openxmlformats.org/officeDocument/2006/relationships/slide" Target="slide26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.xml"/><Relationship Id="rId5" Type="http://schemas.openxmlformats.org/officeDocument/2006/relationships/slide" Target="slide16.xml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image" Target="../media/image14.jpeg"/><Relationship Id="rId7" Type="http://schemas.openxmlformats.org/officeDocument/2006/relationships/slide" Target="slide25.xml"/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5" Type="http://schemas.openxmlformats.org/officeDocument/2006/relationships/slide" Target="slide4.xml"/><Relationship Id="rId4" Type="http://schemas.openxmlformats.org/officeDocument/2006/relationships/slide" Target="slide3.xml"/><Relationship Id="rId9" Type="http://schemas.openxmlformats.org/officeDocument/2006/relationships/slide" Target="slide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404664"/>
            <a:ext cx="7772400" cy="3168352"/>
          </a:xfrm>
        </p:spPr>
        <p:txBody>
          <a:bodyPr>
            <a:normAutofit/>
          </a:bodyPr>
          <a:lstStyle/>
          <a:p>
            <a:br>
              <a:rPr lang="ru-RU" dirty="0"/>
            </a:br>
            <a:r>
              <a:rPr lang="ru-RU" dirty="0"/>
              <a:t>Сибирь в час беды</a:t>
            </a:r>
            <a:br>
              <a:rPr lang="ru-RU" dirty="0"/>
            </a:br>
            <a:r>
              <a:rPr lang="ru-RU" sz="2000" dirty="0"/>
              <a:t>(обзор маршрутных перемещений промышленных предприятий оборонного значения)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4437112"/>
            <a:ext cx="8352928" cy="864096"/>
          </a:xfrm>
        </p:spPr>
        <p:txBody>
          <a:bodyPr>
            <a:normAutofit/>
          </a:bodyPr>
          <a:lstStyle/>
          <a:p>
            <a:r>
              <a:rPr lang="ru-RU" dirty="0"/>
              <a:t>Работу выполнили учащиеся МБОУ г. Иркутска  СОШ №30 </a:t>
            </a:r>
          </a:p>
          <a:p>
            <a:r>
              <a:rPr lang="ru-RU" dirty="0"/>
              <a:t>Руководитель Крепкая Наталья  Александровна</a:t>
            </a:r>
          </a:p>
          <a:p>
            <a:endParaRPr lang="ru-RU" dirty="0"/>
          </a:p>
          <a:p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39" t="38146" r="23179" b="35560"/>
          <a:stretch/>
        </p:blipFill>
        <p:spPr bwMode="auto">
          <a:xfrm>
            <a:off x="1" y="1142984"/>
            <a:ext cx="9144000" cy="5715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0" y="0"/>
          <a:ext cx="9144000" cy="11429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1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12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24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12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35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765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9773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142984">
                <a:tc>
                  <a:txBody>
                    <a:bodyPr/>
                    <a:lstStyle/>
                    <a:p>
                      <a:r>
                        <a:rPr lang="ru-RU" sz="1100" dirty="0"/>
                        <a:t>Карты: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3" action="ppaction://hlinksldjump"/>
                        </a:rPr>
                        <a:t>Иркутской области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4" action="ppaction://hlinksldjump"/>
                        </a:rPr>
                        <a:t>Г.Иркутск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5" action="ppaction://hlinksldjump"/>
                        </a:rPr>
                        <a:t>Г.Усолье-Сибирское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6" action="ppaction://hlinksldjump"/>
                        </a:rPr>
                        <a:t>Г.Свирск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7" action="ppaction://hlinksldjump"/>
                        </a:rPr>
                        <a:t>П.Мышелёвка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8" action="ppaction://hlinksldjump"/>
                        </a:rPr>
                        <a:t>Г.Черемхово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1477310"/>
      </p:ext>
    </p:extLst>
  </p:cSld>
  <p:clrMapOvr>
    <a:masterClrMapping/>
  </p:clrMapOvr>
  <p:transition advClick="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50006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/>
              <a:t>Днепропетровская обувная фабрика в Иркутске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214422"/>
            <a:ext cx="8501122" cy="485778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200" dirty="0"/>
              <a:t>   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Эвакуированная в область обувная фабрика из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Днепропетровска с 386 рабочими и 27 вагонами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оборудования была сохранена как самостоятельное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производство. Став самостоятельной обувной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Фабрикой № 9.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Фабрику разместили в недостроенном здании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пожарного депо в Ленинском районе. Уже к середине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октября 1941 г. фабрика была пущена в строй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(оборудование прибыло 5–18 сентября 1941 г.), а к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середине декабря она стала выпускать 85% своего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плана.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0" y="0"/>
          <a:ext cx="9144000" cy="5000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1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12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24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12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35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765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9773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00042">
                <a:tc>
                  <a:txBody>
                    <a:bodyPr/>
                    <a:lstStyle/>
                    <a:p>
                      <a:r>
                        <a:rPr lang="ru-RU" sz="1100" dirty="0"/>
                        <a:t>Карты: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2" action="ppaction://hlinksldjump"/>
                        </a:rPr>
                        <a:t>Иркутской области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3" action="ppaction://hlinksldjump"/>
                        </a:rPr>
                        <a:t>Г.Иркутск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4" action="ppaction://hlinksldjump"/>
                        </a:rPr>
                        <a:t>Г.Усолье-Сибирское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5" action="ppaction://hlinksldjump"/>
                        </a:rPr>
                        <a:t>Г.Свирск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6" action="ppaction://hlinksldjump"/>
                        </a:rPr>
                        <a:t>П.Мышелёвка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7" action="ppaction://hlinksldjump"/>
                        </a:rPr>
                        <a:t>Г.Черемхово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advClick="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642942"/>
          </a:xfrm>
        </p:spPr>
        <p:txBody>
          <a:bodyPr>
            <a:normAutofit/>
          </a:bodyPr>
          <a:lstStyle/>
          <a:p>
            <a:pPr algn="ctr"/>
            <a:r>
              <a:rPr lang="ru-RU" sz="3200" dirty="0"/>
              <a:t>Авиационный завод в Иркутске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785794"/>
            <a:ext cx="8501122" cy="528641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200" dirty="0"/>
              <a:t>   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Вторым крупным предприятием, эвакуированным в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ноябре 1941 г. в Иркутск, был Московский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авиационный завод № 39 им.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Менжинскго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. Его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оборудование разместилось на производственных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площадях Иркутского авиационного завода .Часть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станков установили в здании находящегося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неподалеку ремесленного училища № 2. Прибывших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с эшелонами 1700 рабочих с их семьями расселили по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квартирам в поселке завода. 8 декабря 1941 г.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Московский авиационный завод № 39 был объединен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с Иркутским авиационным  заводом № 125 им.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И. В. Сталина.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Раньше находилась по адресу:</a:t>
            </a:r>
          </a:p>
          <a:p>
            <a:pPr>
              <a:buNone/>
            </a:pP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Г.Иркутск, ул.Новаторов, д.3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(посмотреть на </a:t>
            </a:r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2" action="ppaction://hlinksldjump"/>
              </a:rPr>
              <a:t>карте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buNone/>
            </a:pPr>
            <a:endParaRPr lang="ru-RU" sz="22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2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200" dirty="0"/>
          </a:p>
          <a:p>
            <a:pPr>
              <a:buNone/>
            </a:pPr>
            <a:endParaRPr lang="ru-RU" sz="2200" dirty="0"/>
          </a:p>
        </p:txBody>
      </p:sp>
      <p:pic>
        <p:nvPicPr>
          <p:cNvPr id="6" name="Рисунок 5" descr="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42" y="4929198"/>
            <a:ext cx="3606670" cy="171448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5286380" y="5929330"/>
            <a:ext cx="35283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Один из цехов завода  в годы войны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0" y="0"/>
          <a:ext cx="9144000" cy="5000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1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12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24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12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35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765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9773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00042">
                <a:tc>
                  <a:txBody>
                    <a:bodyPr/>
                    <a:lstStyle/>
                    <a:p>
                      <a:r>
                        <a:rPr lang="ru-RU" sz="1100" dirty="0"/>
                        <a:t>Карты: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4" action="ppaction://hlinksldjump"/>
                        </a:rPr>
                        <a:t>Иркутской области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5" action="ppaction://hlinksldjump"/>
                        </a:rPr>
                        <a:t>Г.Иркутск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6" action="ppaction://hlinksldjump"/>
                        </a:rPr>
                        <a:t>Г.Усолье-Сибирское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7" action="ppaction://hlinksldjump"/>
                        </a:rPr>
                        <a:t>Г.Свирск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8" action="ppaction://hlinksldjump"/>
                        </a:rPr>
                        <a:t>П.Мышелёвка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9" action="ppaction://hlinksldjump"/>
                        </a:rPr>
                        <a:t>Г.Черемхово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advClick="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04" t="28449" r="24270" b="31465"/>
          <a:stretch/>
        </p:blipFill>
        <p:spPr bwMode="auto">
          <a:xfrm>
            <a:off x="0" y="500042"/>
            <a:ext cx="9144000" cy="6357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0" y="0"/>
          <a:ext cx="9144000" cy="5000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1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12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24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12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35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765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9773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00042">
                <a:tc>
                  <a:txBody>
                    <a:bodyPr/>
                    <a:lstStyle/>
                    <a:p>
                      <a:r>
                        <a:rPr lang="ru-RU" sz="1100" dirty="0"/>
                        <a:t>Карты: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3" action="ppaction://hlinksldjump"/>
                        </a:rPr>
                        <a:t>Иркутской области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4" action="ppaction://hlinksldjump"/>
                        </a:rPr>
                        <a:t>Г.Иркутск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5" action="ppaction://hlinksldjump"/>
                        </a:rPr>
                        <a:t>Г.Усолье-Сибирское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6" action="ppaction://hlinksldjump"/>
                        </a:rPr>
                        <a:t>Г.Свирск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7" action="ppaction://hlinksldjump"/>
                        </a:rPr>
                        <a:t>П.Мышелёвка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8" action="ppaction://hlinksldjump"/>
                        </a:rPr>
                        <a:t>Г.Черемхово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6893257"/>
      </p:ext>
    </p:extLst>
  </p:cSld>
  <p:clrMapOvr>
    <a:masterClrMapping/>
  </p:clrMapOvr>
  <p:transition advClick="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28604"/>
            <a:ext cx="9144000" cy="642942"/>
          </a:xfrm>
        </p:spPr>
        <p:txBody>
          <a:bodyPr>
            <a:noAutofit/>
          </a:bodyPr>
          <a:lstStyle/>
          <a:p>
            <a:pPr algn="ctr"/>
            <a:r>
              <a:rPr lang="ru-RU" sz="3200" dirty="0"/>
              <a:t>Предприятия легкой промышленности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928670"/>
            <a:ext cx="8284372" cy="509546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000" dirty="0"/>
              <a:t>   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Эвакуированные  швейные фабрики разместились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на родственных предприятиях.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Швейную фабрику им. Воровского, и фабрику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головных уборов им. Лозовского из Одессы, а также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Смоленскую швейную фабрику (частично, поскольку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основное оборудование ее было направлено в 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г. Пятигорск)  Все они были размещены в Иркутске на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базе местной фабрики.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Воронежская трикотажная фабрика влилась в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Иркутскую трикотажную фабрику «Пролетарий».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В годы Великой Отечественной войны (1941–1945 гг.)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фабрика выпускала обмундирование для воинов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Советской Армии.</a:t>
            </a:r>
          </a:p>
          <a:p>
            <a:pPr>
              <a:buNone/>
            </a:pPr>
            <a:endParaRPr lang="ru-RU" sz="22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endParaRPr lang="ru-RU" sz="22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364088" y="5877272"/>
            <a:ext cx="35283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Один из цехов завода  в годы войны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0" y="0"/>
          <a:ext cx="9144000" cy="5000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1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12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24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12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35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765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9773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00042">
                <a:tc>
                  <a:txBody>
                    <a:bodyPr/>
                    <a:lstStyle/>
                    <a:p>
                      <a:r>
                        <a:rPr lang="ru-RU" sz="1100" dirty="0"/>
                        <a:t>Карты: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2" action="ppaction://hlinksldjump"/>
                        </a:rPr>
                        <a:t>Иркутской области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3" action="ppaction://hlinksldjump"/>
                        </a:rPr>
                        <a:t>Г.Иркутск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4" action="ppaction://hlinksldjump"/>
                        </a:rPr>
                        <a:t>Г.Усолье-Сибирское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5" action="ppaction://hlinksldjump"/>
                        </a:rPr>
                        <a:t>Г.Свирск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6" action="ppaction://hlinksldjump"/>
                        </a:rPr>
                        <a:t>П.Мышелёвка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7" action="ppaction://hlinksldjump"/>
                        </a:rPr>
                        <a:t>Г.Черемхово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advClick="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667452"/>
          </a:xfrm>
        </p:spPr>
        <p:txBody>
          <a:bodyPr>
            <a:noAutofit/>
          </a:bodyPr>
          <a:lstStyle/>
          <a:p>
            <a:pPr algn="ctr"/>
            <a:r>
              <a:rPr lang="ru-RU" sz="3200" dirty="0"/>
              <a:t>Предприятия легкой промышленности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000108"/>
            <a:ext cx="8283802" cy="538122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   Хромовый завод из Серпухова, модельная мастерская с сырьем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из Одессы влились в Иркутские обувную и кожевенную фабрики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В годы Великой Отечественной войны (1941–1945 гг.)  фабрика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выпускала обмундирование для воинов Советской Армии. </a:t>
            </a:r>
          </a:p>
          <a:p>
            <a:pPr>
              <a:buNone/>
            </a:pPr>
            <a:endParaRPr lang="ru-RU" sz="2200" dirty="0"/>
          </a:p>
          <a:p>
            <a:pPr>
              <a:buNone/>
            </a:pP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364088" y="5877272"/>
            <a:ext cx="35283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Один из цехов завода  в годы войны</a:t>
            </a:r>
          </a:p>
        </p:txBody>
      </p:sp>
      <p:pic>
        <p:nvPicPr>
          <p:cNvPr id="21506" name="Picture 2" descr="На золоторудной фабрик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9322" y="3071810"/>
            <a:ext cx="2232248" cy="3211867"/>
          </a:xfrm>
          <a:prstGeom prst="rect">
            <a:avLst/>
          </a:prstGeom>
          <a:noFill/>
        </p:spPr>
      </p:pic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0" y="0"/>
          <a:ext cx="9144000" cy="5000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1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12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24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12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35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765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9773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00042">
                <a:tc>
                  <a:txBody>
                    <a:bodyPr/>
                    <a:lstStyle/>
                    <a:p>
                      <a:r>
                        <a:rPr lang="ru-RU" sz="1100" dirty="0"/>
                        <a:t>Карты: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3" action="ppaction://hlinksldjump"/>
                        </a:rPr>
                        <a:t>Иркутской области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4" action="ppaction://hlinksldjump"/>
                        </a:rPr>
                        <a:t>Г.Иркутск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5" action="ppaction://hlinksldjump"/>
                        </a:rPr>
                        <a:t>Г.Усолье-Сибирское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6" action="ppaction://hlinksldjump"/>
                        </a:rPr>
                        <a:t>Г.Свирск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7" action="ppaction://hlinksldjump"/>
                        </a:rPr>
                        <a:t>П.Мышелёвка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8" action="ppaction://hlinksldjump"/>
                        </a:rPr>
                        <a:t>Г.Черемхово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advClick="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Усолье-Сибирское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Картинки по запросу &quot;карта усолье сибирское&quot;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1"/>
          <a:stretch>
            <a:fillRect/>
          </a:stretch>
        </p:blipFill>
        <p:spPr bwMode="auto">
          <a:xfrm>
            <a:off x="0" y="500042"/>
            <a:ext cx="9144000" cy="6357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9" r="43270" b="40520"/>
          <a:stretch/>
        </p:blipFill>
        <p:spPr bwMode="auto">
          <a:xfrm>
            <a:off x="6013588" y="1448693"/>
            <a:ext cx="573207" cy="648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586794" y="1480649"/>
            <a:ext cx="1199915" cy="369332"/>
          </a:xfrm>
          <a:prstGeom prst="rect">
            <a:avLst/>
          </a:prstGeom>
          <a:solidFill>
            <a:srgbClr val="F9F9F9"/>
          </a:solidFill>
        </p:spPr>
        <p:txBody>
          <a:bodyPr wrap="square" rtlCol="0">
            <a:spAutoFit/>
          </a:bodyPr>
          <a:lstStyle/>
          <a:p>
            <a:r>
              <a:rPr lang="ru-RU" dirty="0" err="1">
                <a:latin typeface="Bahnschrift Light SemiCondensed" panose="020B0502040204020203" pitchFamily="34" charset="0"/>
              </a:rPr>
              <a:t>Химпром</a:t>
            </a:r>
            <a:endParaRPr lang="ru-RU" dirty="0">
              <a:latin typeface="Bahnschrift Light SemiCondensed" panose="020B0502040204020203" pitchFamily="34" charset="0"/>
            </a:endParaRPr>
          </a:p>
        </p:txBody>
      </p:sp>
      <p:pic>
        <p:nvPicPr>
          <p:cNvPr id="7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9" r="43270" b="40520"/>
          <a:stretch/>
        </p:blipFill>
        <p:spPr bwMode="auto">
          <a:xfrm>
            <a:off x="5726984" y="2097942"/>
            <a:ext cx="573207" cy="648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9" r="43270" b="40520"/>
          <a:stretch/>
        </p:blipFill>
        <p:spPr bwMode="auto">
          <a:xfrm>
            <a:off x="5440381" y="2636879"/>
            <a:ext cx="573207" cy="648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287702" y="2276872"/>
            <a:ext cx="2232249" cy="369332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dirty="0">
                <a:latin typeface="Bahnschrift Light SemiCondensed" panose="020B0502040204020203" pitchFamily="34" charset="0"/>
              </a:rPr>
              <a:t>Молотовая 103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13587" y="2961226"/>
            <a:ext cx="2506363" cy="369332"/>
          </a:xfrm>
          <a:prstGeom prst="rect">
            <a:avLst/>
          </a:prstGeom>
          <a:solidFill>
            <a:srgbClr val="F9F9F9"/>
          </a:solidFill>
        </p:spPr>
        <p:txBody>
          <a:bodyPr wrap="square" rtlCol="0">
            <a:spAutoFit/>
          </a:bodyPr>
          <a:lstStyle/>
          <a:p>
            <a:r>
              <a:rPr lang="ru-RU" dirty="0" err="1">
                <a:latin typeface="Bahnschrift Light SemiCondensed" panose="020B0502040204020203" pitchFamily="34" charset="0"/>
              </a:rPr>
              <a:t>Орждоникидзе</a:t>
            </a:r>
            <a:r>
              <a:rPr lang="ru-RU" dirty="0">
                <a:latin typeface="Bahnschrift Light SemiCondensed" panose="020B0502040204020203" pitchFamily="34" charset="0"/>
              </a:rPr>
              <a:t> 31</a:t>
            </a:r>
          </a:p>
        </p:txBody>
      </p:sp>
      <p:pic>
        <p:nvPicPr>
          <p:cNvPr id="12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9" r="43270" b="40520"/>
          <a:stretch/>
        </p:blipFill>
        <p:spPr bwMode="auto">
          <a:xfrm>
            <a:off x="7786710" y="5572140"/>
            <a:ext cx="573207" cy="648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143636" y="5214950"/>
            <a:ext cx="2643174" cy="369332"/>
          </a:xfrm>
          <a:prstGeom prst="rect">
            <a:avLst/>
          </a:prstGeom>
          <a:solidFill>
            <a:srgbClr val="F9F9F9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Швейные фабрики</a:t>
            </a:r>
          </a:p>
        </p:txBody>
      </p:sp>
      <p:pic>
        <p:nvPicPr>
          <p:cNvPr id="15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9" r="43270" b="40520"/>
          <a:stretch/>
        </p:blipFill>
        <p:spPr bwMode="auto">
          <a:xfrm>
            <a:off x="3643306" y="3286124"/>
            <a:ext cx="716083" cy="648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929058" y="3857628"/>
            <a:ext cx="1214446" cy="369332"/>
          </a:xfrm>
          <a:prstGeom prst="rect">
            <a:avLst/>
          </a:prstGeom>
          <a:solidFill>
            <a:srgbClr val="F9F9F9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Гайдара</a:t>
            </a: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0" y="0"/>
          <a:ext cx="9144000" cy="5000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1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12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24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12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35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765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9773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00042">
                <a:tc>
                  <a:txBody>
                    <a:bodyPr/>
                    <a:lstStyle/>
                    <a:p>
                      <a:r>
                        <a:rPr lang="ru-RU" sz="1100" dirty="0"/>
                        <a:t>Карты: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9" action="ppaction://hlinksldjump"/>
                        </a:rPr>
                        <a:t>Иркутской области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10" action="ppaction://hlinksldjump"/>
                        </a:rPr>
                        <a:t>Г.Иркутск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11" action="ppaction://hlinksldjump"/>
                        </a:rPr>
                        <a:t>Г.Усолье-Сибирское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12" action="ppaction://hlinksldjump"/>
                        </a:rPr>
                        <a:t>Г.Свирск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13" action="ppaction://hlinksldjump"/>
                        </a:rPr>
                        <a:t>П.Мышелёвка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14" action="ppaction://hlinksldjump"/>
                        </a:rPr>
                        <a:t>Г.Черемхово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advClick="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28604"/>
            <a:ext cx="8424936" cy="571504"/>
          </a:xfrm>
        </p:spPr>
        <p:txBody>
          <a:bodyPr>
            <a:noAutofit/>
          </a:bodyPr>
          <a:lstStyle/>
          <a:p>
            <a:pPr algn="ctr"/>
            <a:br>
              <a:rPr lang="ru-RU" sz="3200" dirty="0"/>
            </a:br>
            <a:br>
              <a:rPr lang="ru-RU" sz="3200" dirty="0"/>
            </a:br>
            <a:br>
              <a:rPr lang="ru-RU" sz="3200" dirty="0"/>
            </a:br>
            <a:br>
              <a:rPr lang="ru-RU" sz="3200" dirty="0"/>
            </a:br>
            <a:r>
              <a:rPr lang="ru-RU" sz="3200" dirty="0"/>
              <a:t> Цеха Сакского завода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857232"/>
            <a:ext cx="8466922" cy="401192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   В начале войны в Усолье из Крыма было   эвакуировано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оборудование хлорного цеха Сакского бромистый завод №96. На его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основе и при использовании в качестве сырья местных соляных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источников организовали хлорное производство, давшее в апреле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1943 года первую продукцию: хлор и каустическую соду.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0" y="4000504"/>
            <a:ext cx="2571750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4071942"/>
            <a:ext cx="3940696" cy="2178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0" y="0"/>
          <a:ext cx="9144000" cy="5000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1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12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24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12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35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765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9773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00042">
                <a:tc>
                  <a:txBody>
                    <a:bodyPr/>
                    <a:lstStyle/>
                    <a:p>
                      <a:r>
                        <a:rPr lang="ru-RU" sz="1100" dirty="0"/>
                        <a:t>Карты: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4" action="ppaction://hlinksldjump"/>
                        </a:rPr>
                        <a:t>Иркутской области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5" action="ppaction://hlinksldjump"/>
                        </a:rPr>
                        <a:t>Г.Иркутск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6" action="ppaction://hlinksldjump"/>
                        </a:rPr>
                        <a:t>Г.Усолье-Сибирское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7" action="ppaction://hlinksldjump"/>
                        </a:rPr>
                        <a:t>Г.Свирск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8" action="ppaction://hlinksldjump"/>
                        </a:rPr>
                        <a:t>П.Мышелёвка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9" action="ppaction://hlinksldjump"/>
                        </a:rPr>
                        <a:t>Г.Черемхово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advClick="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57166"/>
            <a:ext cx="8183880" cy="642942"/>
          </a:xfrm>
        </p:spPr>
        <p:txBody>
          <a:bodyPr>
            <a:normAutofit/>
          </a:bodyPr>
          <a:lstStyle/>
          <a:p>
            <a:pPr algn="ctr"/>
            <a:r>
              <a:rPr lang="ru-RU" sz="3200" dirty="0"/>
              <a:t>Спичечная фабрика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857232"/>
            <a:ext cx="8183880" cy="235574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  Из Ленинграда прибыла спичечная фабрика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«Пролетарское знамя». Она влилась в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Усольский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спичечный комбинат.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Раньше находилась по адресу:</a:t>
            </a:r>
          </a:p>
          <a:p>
            <a:pPr>
              <a:buNone/>
            </a:pP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Г.Усолье-Сибирское, ул.Молотовая, д.103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(посмотреть на </a:t>
            </a:r>
            <a:r>
              <a:rPr lang="ru-RU" sz="2200" b="1" dirty="0">
                <a:ln w="18415" cmpd="sng">
                  <a:noFill/>
                  <a:prstDash val="solid"/>
                </a:ln>
                <a:noFill/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2" action="ppaction://hlinksldjump"/>
              </a:rPr>
              <a:t>карте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73016"/>
            <a:ext cx="4032448" cy="2731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2" descr="Картинки по запросу &quot;спички  в годы войны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3643314"/>
            <a:ext cx="3697222" cy="2304256"/>
          </a:xfrm>
          <a:prstGeom prst="rect">
            <a:avLst/>
          </a:prstGeom>
          <a:noFill/>
        </p:spPr>
      </p:pic>
      <p:pic>
        <p:nvPicPr>
          <p:cNvPr id="18436" name="Picture 4" descr="Картинки по запросу &quot;спички  в годы войны&quot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0" y="928670"/>
            <a:ext cx="1905000" cy="2038350"/>
          </a:xfrm>
          <a:prstGeom prst="rect">
            <a:avLst/>
          </a:prstGeom>
          <a:noFill/>
        </p:spPr>
      </p:pic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0" y="0"/>
          <a:ext cx="9144000" cy="5000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1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12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24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12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35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765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9773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00042">
                <a:tc>
                  <a:txBody>
                    <a:bodyPr/>
                    <a:lstStyle/>
                    <a:p>
                      <a:r>
                        <a:rPr lang="ru-RU" sz="1100" dirty="0"/>
                        <a:t>Карты: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6" action="ppaction://hlinksldjump"/>
                        </a:rPr>
                        <a:t>Иркутской области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7" action="ppaction://hlinksldjump"/>
                        </a:rPr>
                        <a:t>Г.Иркутск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8" action="ppaction://hlinksldjump"/>
                        </a:rPr>
                        <a:t>Г.Усолье-Сибирское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9" action="ppaction://hlinksldjump"/>
                        </a:rPr>
                        <a:t>Г.Свирск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10" action="ppaction://hlinksldjump"/>
                        </a:rPr>
                        <a:t>П.Мышелёвка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11" action="ppaction://hlinksldjump"/>
                        </a:rPr>
                        <a:t>Г.Черемхово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advClick="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68" t="34142" r="24616" b="23321"/>
          <a:stretch/>
        </p:blipFill>
        <p:spPr bwMode="auto">
          <a:xfrm>
            <a:off x="0" y="500042"/>
            <a:ext cx="9144000" cy="6330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0" y="0"/>
          <a:ext cx="9144000" cy="5000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1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12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24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12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35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765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9773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00042">
                <a:tc>
                  <a:txBody>
                    <a:bodyPr/>
                    <a:lstStyle/>
                    <a:p>
                      <a:r>
                        <a:rPr lang="ru-RU" sz="1100" dirty="0"/>
                        <a:t>Карты: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3" action="ppaction://hlinksldjump"/>
                        </a:rPr>
                        <a:t>Иркутской области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4" action="ppaction://hlinksldjump"/>
                        </a:rPr>
                        <a:t>Г.Иркутск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5" action="ppaction://hlinksldjump"/>
                        </a:rPr>
                        <a:t>Г.Усолье-Сибирское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6" action="ppaction://hlinksldjump"/>
                        </a:rPr>
                        <a:t>Г.Свирск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7" action="ppaction://hlinksldjump"/>
                        </a:rPr>
                        <a:t>П.Мышелёвка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8" action="ppaction://hlinksldjump"/>
                        </a:rPr>
                        <a:t>Г.Черемхово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657526"/>
      </p:ext>
    </p:extLst>
  </p:cSld>
  <p:clrMapOvr>
    <a:masterClrMapping/>
  </p:clrMapOvr>
  <p:transition advClick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85918" y="3143248"/>
            <a:ext cx="7115196" cy="35753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200" dirty="0"/>
              <a:t>-  </a:t>
            </a:r>
          </a:p>
          <a:p>
            <a:pPr>
              <a:buFontTx/>
              <a:buChar char="-"/>
            </a:pPr>
            <a:endParaRPr lang="ru-RU" sz="2200" dirty="0"/>
          </a:p>
          <a:p>
            <a:pPr>
              <a:buFontTx/>
              <a:buChar char="-"/>
            </a:pPr>
            <a:endParaRPr lang="ru-RU" sz="2200" dirty="0"/>
          </a:p>
          <a:p>
            <a:pPr>
              <a:buFontTx/>
              <a:buChar char="-"/>
            </a:pPr>
            <a:endParaRPr lang="ru-RU" sz="2200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0" y="0"/>
          <a:ext cx="9144000" cy="5000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1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12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24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12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35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765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9773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00042">
                <a:tc>
                  <a:txBody>
                    <a:bodyPr/>
                    <a:lstStyle/>
                    <a:p>
                      <a:r>
                        <a:rPr lang="ru-RU" sz="1100" dirty="0"/>
                        <a:t>Карты: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2" action="ppaction://hlinksldjump"/>
                        </a:rPr>
                        <a:t>Иркутской области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3" action="ppaction://hlinksldjump"/>
                        </a:rPr>
                        <a:t>Г.Иркутск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4" action="ppaction://hlinksldjump"/>
                        </a:rPr>
                        <a:t>Г.Усолье-Сибирское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5" action="ppaction://hlinksldjump"/>
                        </a:rPr>
                        <a:t>Г.Свирск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6" action="ppaction://hlinksldjump"/>
                        </a:rPr>
                        <a:t>П.Мышелёвка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7" action="ppaction://hlinksldjump"/>
                        </a:rPr>
                        <a:t>Г.Черемхово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785786" y="1071546"/>
          <a:ext cx="7500990" cy="420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71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238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Инструкция</a:t>
                      </a:r>
                      <a:r>
                        <a:rPr lang="ru-RU" baseline="0" dirty="0"/>
                        <a:t> для работы с картой</a:t>
                      </a:r>
                      <a:endParaRPr lang="ru-RU" dirty="0"/>
                    </a:p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В верхней части экрана присутствует меню, нажав на один из пунктов которого, вы перейдете на карту одного из указанных населенных пунктов.</a:t>
                      </a: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При нажатии на данный значок, вы перейдете на слайд с описанием предприятия, находящегося по данному адресу.</a:t>
                      </a: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50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r>
                        <a:rPr lang="ru-RU" sz="1800" dirty="0"/>
                        <a:t>В презентации присутствует гиперссылка, нажав на которую вы можете увидеть местоположение определенного предприятия на карте.</a:t>
                      </a: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Выгнутая вверх стрелка 9"/>
          <p:cNvSpPr/>
          <p:nvPr/>
        </p:nvSpPr>
        <p:spPr>
          <a:xfrm rot="12946479">
            <a:off x="866497" y="2054503"/>
            <a:ext cx="1125165" cy="63926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18" t="45606" r="33817" b="46095"/>
          <a:stretch/>
        </p:blipFill>
        <p:spPr bwMode="auto">
          <a:xfrm>
            <a:off x="1071538" y="3214686"/>
            <a:ext cx="571504" cy="645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/>
          <a:srcRect l="33854" t="51667" r="50000" b="45000"/>
          <a:stretch>
            <a:fillRect/>
          </a:stretch>
        </p:blipFill>
        <p:spPr bwMode="auto">
          <a:xfrm>
            <a:off x="428596" y="4572008"/>
            <a:ext cx="1660929" cy="21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928662" y="5357826"/>
            <a:ext cx="578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ВНИМАНИЕ!!! ДЛЯ ПЕРЕМЕЩЕНИЯ ПО КАРТАМ ЛУЧШЕ ИСПОЛЬЗОВАТЬ ГИПЕРССЫЛКИ!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85728"/>
            <a:ext cx="8280920" cy="714380"/>
          </a:xfrm>
        </p:spPr>
        <p:txBody>
          <a:bodyPr>
            <a:normAutofit/>
          </a:bodyPr>
          <a:lstStyle/>
          <a:p>
            <a:pPr algn="ctr"/>
            <a:r>
              <a:rPr lang="ru-RU" sz="3200" dirty="0"/>
              <a:t>Швейная фабрика «Ревтруд»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928670"/>
            <a:ext cx="8429684" cy="257176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 1941-1942 годы в город Усолье-Сибирское была эвакуирована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фабрика из г. Тула  «Ревтруд»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Раньше находилась по адресу:</a:t>
            </a:r>
          </a:p>
          <a:p>
            <a:pPr>
              <a:buNone/>
            </a:pP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Г.Усолье-Сибирское, ул.Орждоникидзе, д.31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(посмотреть на </a:t>
            </a:r>
            <a:r>
              <a:rPr lang="ru-RU" sz="2200" b="1" dirty="0">
                <a:ln w="18415" cmpd="sng">
                  <a:noFill/>
                  <a:prstDash val="solid"/>
                </a:ln>
                <a:noFill/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2" action="ppaction://hlinksldjump"/>
              </a:rPr>
              <a:t>карте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buNone/>
            </a:pPr>
            <a:endParaRPr lang="ru-RU" sz="22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6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908524"/>
            <a:ext cx="3960440" cy="2826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23928" y="5085688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Швейные машины на которых работали швеи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0" y="0"/>
          <a:ext cx="9144000" cy="5000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1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12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24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12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35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765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9773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00042">
                <a:tc>
                  <a:txBody>
                    <a:bodyPr/>
                    <a:lstStyle/>
                    <a:p>
                      <a:r>
                        <a:rPr lang="ru-RU" sz="1100" dirty="0"/>
                        <a:t>Карты: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5" action="ppaction://hlinksldjump"/>
                        </a:rPr>
                        <a:t>Иркутской области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6" action="ppaction://hlinksldjump"/>
                        </a:rPr>
                        <a:t>Г.Иркутск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7" action="ppaction://hlinksldjump"/>
                        </a:rPr>
                        <a:t>Г.Усолье-Сибирское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8" action="ppaction://hlinksldjump"/>
                        </a:rPr>
                        <a:t>Г.Свирск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9" action="ppaction://hlinksldjump"/>
                        </a:rPr>
                        <a:t>П.Мышелёвка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10" action="ppaction://hlinksldjump"/>
                        </a:rPr>
                        <a:t>Г.Черемхово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advClick="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0042"/>
            <a:ext cx="9144000" cy="6357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0" y="0"/>
          <a:ext cx="9144000" cy="5000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1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12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24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12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35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765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9773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00042">
                <a:tc>
                  <a:txBody>
                    <a:bodyPr/>
                    <a:lstStyle/>
                    <a:p>
                      <a:r>
                        <a:rPr lang="ru-RU" sz="1100" dirty="0"/>
                        <a:t>Карты: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3" action="ppaction://hlinksldjump"/>
                        </a:rPr>
                        <a:t>Иркутской области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4" action="ppaction://hlinksldjump"/>
                        </a:rPr>
                        <a:t>Г.Иркутск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5" action="ppaction://hlinksldjump"/>
                        </a:rPr>
                        <a:t>Г.Усолье-Сибирское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6" action="ppaction://hlinksldjump"/>
                        </a:rPr>
                        <a:t>Г.Свирск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7" action="ppaction://hlinksldjump"/>
                        </a:rPr>
                        <a:t>П.Мышелёвка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8" action="ppaction://hlinksldjump"/>
                        </a:rPr>
                        <a:t>Г.Черемхово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3565590"/>
      </p:ext>
    </p:extLst>
  </p:cSld>
  <p:clrMapOvr>
    <a:masterClrMapping/>
  </p:clrMapOvr>
  <p:transition advClick="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183880" cy="667452"/>
          </a:xfrm>
        </p:spPr>
        <p:txBody>
          <a:bodyPr>
            <a:noAutofit/>
          </a:bodyPr>
          <a:lstStyle/>
          <a:p>
            <a:pPr algn="ctr"/>
            <a:r>
              <a:rPr lang="ru-RU" sz="3200" dirty="0"/>
              <a:t>Хайтинская фарфоровая фабрика ( Усолье)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928670"/>
            <a:ext cx="8463314" cy="300438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   Осенью 1941 в прибыл Днепропетровский абразивный завод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№306 Наркомата танковой промышленности, который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разместился на базе бывшего завода «Сибфарфор».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Раньше находилась по адресу:</a:t>
            </a:r>
          </a:p>
          <a:p>
            <a:pPr>
              <a:buNone/>
            </a:pP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Г.Усолье-Сибирское, ул.Гайдара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(посмотреть на </a:t>
            </a:r>
            <a:r>
              <a:rPr lang="ru-RU" sz="2200" b="1" dirty="0">
                <a:ln w="18415" cmpd="sng">
                  <a:noFill/>
                  <a:prstDash val="solid"/>
                </a:ln>
                <a:noFill/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2" action="ppaction://hlinksldjump"/>
              </a:rPr>
              <a:t>карте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buNone/>
            </a:pPr>
            <a:endParaRPr lang="ru-RU" sz="2400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2" y="3357562"/>
            <a:ext cx="4128459" cy="2882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0" y="0"/>
          <a:ext cx="9144000" cy="5000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1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12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24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12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35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765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9773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00042">
                <a:tc>
                  <a:txBody>
                    <a:bodyPr/>
                    <a:lstStyle/>
                    <a:p>
                      <a:r>
                        <a:rPr lang="ru-RU" sz="1100" dirty="0"/>
                        <a:t>Карты: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4" action="ppaction://hlinksldjump"/>
                        </a:rPr>
                        <a:t>Иркутской области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5" action="ppaction://hlinksldjump"/>
                        </a:rPr>
                        <a:t>Г.Иркутск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6" action="ppaction://hlinksldjump"/>
                        </a:rPr>
                        <a:t>Г.Усолье-Сибирское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7" action="ppaction://hlinksldjump"/>
                        </a:rPr>
                        <a:t>Г.Свирск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8" action="ppaction://hlinksldjump"/>
                        </a:rPr>
                        <a:t>П.Мышелёвка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9" action="ppaction://hlinksldjump"/>
                        </a:rPr>
                        <a:t>Г.Черемхово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advClick="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4" t="31903" r="19337" b="22202"/>
          <a:stretch/>
        </p:blipFill>
        <p:spPr bwMode="auto">
          <a:xfrm>
            <a:off x="0" y="500042"/>
            <a:ext cx="9144000" cy="6357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0" y="0"/>
          <a:ext cx="9144000" cy="5000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1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12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24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12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35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765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9773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00042">
                <a:tc>
                  <a:txBody>
                    <a:bodyPr/>
                    <a:lstStyle/>
                    <a:p>
                      <a:r>
                        <a:rPr lang="ru-RU" sz="1100" dirty="0"/>
                        <a:t>Карты: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3" action="ppaction://hlinksldjump"/>
                        </a:rPr>
                        <a:t>Иркутской области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4" action="ppaction://hlinksldjump"/>
                        </a:rPr>
                        <a:t>Г.Иркутск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5" action="ppaction://hlinksldjump"/>
                        </a:rPr>
                        <a:t>Г.Усолье-Сибирское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6" action="ppaction://hlinksldjump"/>
                        </a:rPr>
                        <a:t>Г.Свирск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7" action="ppaction://hlinksldjump"/>
                        </a:rPr>
                        <a:t>П.Мышелёвка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8" action="ppaction://hlinksldjump"/>
                        </a:rPr>
                        <a:t>Г.Черемхово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0864510"/>
      </p:ext>
    </p:extLst>
  </p:cSld>
  <p:clrMapOvr>
    <a:masterClrMapping/>
  </p:clrMapOvr>
  <p:transition advClick="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85728"/>
            <a:ext cx="8183880" cy="714380"/>
          </a:xfrm>
        </p:spPr>
        <p:txBody>
          <a:bodyPr>
            <a:normAutofit/>
          </a:bodyPr>
          <a:lstStyle/>
          <a:p>
            <a:pPr algn="ctr"/>
            <a:r>
              <a:rPr lang="ru-RU" sz="3200" dirty="0"/>
              <a:t>Швейные фабрики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857232"/>
            <a:ext cx="8183880" cy="314783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   Тельминская суконная мануфактура с 1737 года снабжала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русскую армию сукном.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Во время Великой Отечественной войны сюда эвакуировали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швейные фабрики  из Одессы и Днепропетровска . Здесь в три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смены шили одежду и обмундирование  для фронта.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Эвакуированные фабрики положили начало новым цехам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родственных предприятий.</a:t>
            </a:r>
          </a:p>
          <a:p>
            <a:pPr>
              <a:buNone/>
            </a:pPr>
            <a:endParaRPr lang="ru-RU" sz="2200" dirty="0"/>
          </a:p>
        </p:txBody>
      </p:sp>
      <p:pic>
        <p:nvPicPr>
          <p:cNvPr id="5" name="Рисунок 4" descr="Вид на бывшую швейную фабрику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0" y="3500438"/>
            <a:ext cx="4500594" cy="252541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3857620" y="5715016"/>
            <a:ext cx="4381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Вид на бывшую швейную фабрику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0" y="0"/>
          <a:ext cx="9144000" cy="5000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1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12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24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12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35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765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9773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00042">
                <a:tc>
                  <a:txBody>
                    <a:bodyPr/>
                    <a:lstStyle/>
                    <a:p>
                      <a:r>
                        <a:rPr lang="ru-RU" sz="1100" dirty="0"/>
                        <a:t>Карты: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3" action="ppaction://hlinksldjump"/>
                        </a:rPr>
                        <a:t>Иркутской области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4" action="ppaction://hlinksldjump"/>
                        </a:rPr>
                        <a:t>Г.Иркутск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5" action="ppaction://hlinksldjump"/>
                        </a:rPr>
                        <a:t>Г.Усолье-Сибирское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6" action="ppaction://hlinksldjump"/>
                        </a:rPr>
                        <a:t>Г.Свирск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7" action="ppaction://hlinksldjump"/>
                        </a:rPr>
                        <a:t>П.Мышелёвка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8" action="ppaction://hlinksldjump"/>
                        </a:rPr>
                        <a:t>Г.Черемхово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advClick="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25" t="25372" r="14860" b="13692"/>
          <a:stretch/>
        </p:blipFill>
        <p:spPr bwMode="auto">
          <a:xfrm>
            <a:off x="-23403" y="32654"/>
            <a:ext cx="9167403" cy="6825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9" r="43270" b="40520"/>
          <a:stretch/>
        </p:blipFill>
        <p:spPr bwMode="auto">
          <a:xfrm>
            <a:off x="4214810" y="2285992"/>
            <a:ext cx="716083" cy="648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0" y="0"/>
          <a:ext cx="9144000" cy="5000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1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12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24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12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35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765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9773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00042">
                <a:tc>
                  <a:txBody>
                    <a:bodyPr/>
                    <a:lstStyle/>
                    <a:p>
                      <a:r>
                        <a:rPr lang="ru-RU" sz="1100" dirty="0"/>
                        <a:t>Карты: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5" action="ppaction://hlinksldjump"/>
                        </a:rPr>
                        <a:t>Иркутской области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6" action="ppaction://hlinksldjump"/>
                        </a:rPr>
                        <a:t>Г.Иркутск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7" action="ppaction://hlinksldjump"/>
                        </a:rPr>
                        <a:t>Г.Усолье-Сибирское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8" action="ppaction://hlinksldjump"/>
                        </a:rPr>
                        <a:t>Г.Свирск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9" action="ppaction://hlinksldjump"/>
                        </a:rPr>
                        <a:t>П.Мышелёвка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10" action="ppaction://hlinksldjump"/>
                        </a:rPr>
                        <a:t>Г.Черемхово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1277800"/>
      </p:ext>
    </p:extLst>
  </p:cSld>
  <p:clrMapOvr>
    <a:masterClrMapping/>
  </p:clrMapOvr>
  <p:transition advClick="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143900" cy="571504"/>
          </a:xfrm>
        </p:spPr>
        <p:txBody>
          <a:bodyPr>
            <a:noAutofit/>
          </a:bodyPr>
          <a:lstStyle/>
          <a:p>
            <a:pPr algn="ctr"/>
            <a:r>
              <a:rPr lang="ru-RU" sz="3200" dirty="0"/>
              <a:t>Абразивный завод в поселке Мышелевка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071546"/>
            <a:ext cx="8294266" cy="552580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    В конце 1941 г. на «Сибфарфор» был эвакуирован из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Ленинграда абразивный завод  «Ильич». Фабрика перешла на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выпуск абразивных кругов для отточки артиллерийских стволов. 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Специалисты абразивного производства приехали не только из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Ленинграда, но и из Челябинска. Прошли курсы переподготовки в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Челябинске 80 инженерно-технических работников «Сибфарфора» 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В 1954 году абразивный завод «Ильич» возвращается в Ленинград.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0" y="0"/>
          <a:ext cx="9144000" cy="5000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1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12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24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12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35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765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9773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00042">
                <a:tc>
                  <a:txBody>
                    <a:bodyPr/>
                    <a:lstStyle/>
                    <a:p>
                      <a:r>
                        <a:rPr lang="ru-RU" sz="1100" dirty="0"/>
                        <a:t>Карты: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2" action="ppaction://hlinksldjump"/>
                        </a:rPr>
                        <a:t>Иркутской области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3" action="ppaction://hlinksldjump"/>
                        </a:rPr>
                        <a:t>Г.Иркутск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4" action="ppaction://hlinksldjump"/>
                        </a:rPr>
                        <a:t>Г.Усолье-Сибирское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5" action="ppaction://hlinksldjump"/>
                        </a:rPr>
                        <a:t>Г.Свирск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6" action="ppaction://hlinksldjump"/>
                        </a:rPr>
                        <a:t>П.Мышелёвка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7" action="ppaction://hlinksldjump"/>
                        </a:rPr>
                        <a:t>Г.Черемхово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advClick="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358214" cy="857256"/>
          </a:xfrm>
        </p:spPr>
        <p:txBody>
          <a:bodyPr>
            <a:noAutofit/>
          </a:bodyPr>
          <a:lstStyle/>
          <a:p>
            <a:pPr algn="ctr"/>
            <a:r>
              <a:rPr lang="ru-RU" sz="3200" dirty="0"/>
              <a:t>Аккумуляторный завод в Свирске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908720"/>
            <a:ext cx="8463314" cy="3591850"/>
          </a:xfrm>
        </p:spPr>
        <p:txBody>
          <a:bodyPr>
            <a:normAutofit fontScale="32500" lnSpcReduction="20000"/>
          </a:bodyPr>
          <a:lstStyle/>
          <a:p>
            <a:pPr>
              <a:buNone/>
            </a:pPr>
            <a:r>
              <a:rPr lang="ru-RU" sz="6800" dirty="0">
                <a:latin typeface="Times New Roman" pitchFamily="18" charset="0"/>
                <a:cs typeface="Times New Roman" pitchFamily="18" charset="0"/>
              </a:rPr>
              <a:t>    В августе 1941 года на завод был эвакуирован</a:t>
            </a:r>
          </a:p>
          <a:p>
            <a:pPr>
              <a:buNone/>
            </a:pPr>
            <a:r>
              <a:rPr lang="ru-RU" sz="6800" dirty="0">
                <a:latin typeface="Times New Roman" pitchFamily="18" charset="0"/>
                <a:cs typeface="Times New Roman" pitchFamily="18" charset="0"/>
              </a:rPr>
              <a:t>Ленинградский аккумуляторный завод № 223, который разместился</a:t>
            </a:r>
          </a:p>
          <a:p>
            <a:pPr>
              <a:buNone/>
            </a:pPr>
            <a:r>
              <a:rPr lang="ru-RU" sz="6800" dirty="0">
                <a:latin typeface="Times New Roman" pitchFamily="18" charset="0"/>
                <a:cs typeface="Times New Roman" pitchFamily="18" charset="0"/>
              </a:rPr>
              <a:t>в приспособленных складских помещениях.  Всего в процессе</a:t>
            </a:r>
          </a:p>
          <a:p>
            <a:pPr>
              <a:buNone/>
            </a:pPr>
            <a:r>
              <a:rPr lang="ru-RU" sz="6800" dirty="0">
                <a:latin typeface="Times New Roman" pitchFamily="18" charset="0"/>
                <a:cs typeface="Times New Roman" pitchFamily="18" charset="0"/>
              </a:rPr>
              <a:t>эвакуации прибыло 18 вагонов с оборудованием. На месте был</a:t>
            </a:r>
          </a:p>
          <a:p>
            <a:pPr>
              <a:buNone/>
            </a:pPr>
            <a:r>
              <a:rPr lang="ru-RU" sz="6800" dirty="0">
                <a:latin typeface="Times New Roman" pitchFamily="18" charset="0"/>
                <a:cs typeface="Times New Roman" pitchFamily="18" charset="0"/>
              </a:rPr>
              <a:t>изготовлен весь технологический инструмент, штампы, конвейер</a:t>
            </a:r>
          </a:p>
          <a:p>
            <a:pPr>
              <a:buNone/>
            </a:pPr>
            <a:r>
              <a:rPr lang="ru-RU" sz="6800" dirty="0">
                <a:latin typeface="Times New Roman" pitchFamily="18" charset="0"/>
                <a:cs typeface="Times New Roman" pitchFamily="18" charset="0"/>
              </a:rPr>
              <a:t>Для сбора батарей. Через три месяца завод давал первую</a:t>
            </a:r>
          </a:p>
          <a:p>
            <a:pPr>
              <a:buNone/>
            </a:pPr>
            <a:r>
              <a:rPr lang="ru-RU" sz="6800" dirty="0">
                <a:latin typeface="Times New Roman" pitchFamily="18" charset="0"/>
                <a:cs typeface="Times New Roman" pitchFamily="18" charset="0"/>
              </a:rPr>
              <a:t>продукцию для фронта - анодные батареи и гальванические</a:t>
            </a:r>
          </a:p>
          <a:p>
            <a:pPr>
              <a:buNone/>
            </a:pPr>
            <a:r>
              <a:rPr lang="ru-RU" sz="6800" dirty="0">
                <a:latin typeface="Times New Roman" pitchFamily="18" charset="0"/>
                <a:cs typeface="Times New Roman" pitchFamily="18" charset="0"/>
              </a:rPr>
              <a:t>алименты 2160 заводчан были награждены Советским</a:t>
            </a:r>
          </a:p>
          <a:p>
            <a:pPr>
              <a:buNone/>
            </a:pPr>
            <a:r>
              <a:rPr lang="ru-RU" sz="6800" dirty="0">
                <a:latin typeface="Times New Roman" pitchFamily="18" charset="0"/>
                <a:cs typeface="Times New Roman" pitchFamily="18" charset="0"/>
              </a:rPr>
              <a:t>Правительством медалями «За доблестный труд в годы Великой</a:t>
            </a:r>
          </a:p>
          <a:p>
            <a:pPr>
              <a:buNone/>
            </a:pPr>
            <a:r>
              <a:rPr lang="ru-RU" sz="6800" dirty="0">
                <a:latin typeface="Times New Roman" pitchFamily="18" charset="0"/>
                <a:cs typeface="Times New Roman" pitchFamily="18" charset="0"/>
              </a:rPr>
              <a:t>Отечественной войны 1941-1945» </a:t>
            </a:r>
          </a:p>
          <a:p>
            <a:endParaRPr lang="ru-RU" sz="60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Картинки по запросу &quot;ленинградский аккумуляторный завод ссср&quot;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437112"/>
            <a:ext cx="2714644" cy="178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Картинки по запросу &quot;ленинградский аккумуляторный завод ссср&quot;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75"/>
          <a:stretch/>
        </p:blipFill>
        <p:spPr bwMode="auto">
          <a:xfrm>
            <a:off x="4631527" y="4365674"/>
            <a:ext cx="3857620" cy="18573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0" y="0"/>
          <a:ext cx="9144000" cy="5000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1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12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24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12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35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765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9773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00042">
                <a:tc>
                  <a:txBody>
                    <a:bodyPr/>
                    <a:lstStyle/>
                    <a:p>
                      <a:r>
                        <a:rPr lang="ru-RU" sz="1100" dirty="0"/>
                        <a:t>Карты: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4" action="ppaction://hlinksldjump"/>
                        </a:rPr>
                        <a:t>Иркутской области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5" action="ppaction://hlinksldjump"/>
                        </a:rPr>
                        <a:t>Г.Иркутск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6" action="ppaction://hlinksldjump"/>
                        </a:rPr>
                        <a:t>Г.Усолье-Сибирское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7" action="ppaction://hlinksldjump"/>
                        </a:rPr>
                        <a:t>Г.Свирск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8" action="ppaction://hlinksldjump"/>
                        </a:rPr>
                        <a:t>П.Мышелёвка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9" action="ppaction://hlinksldjump"/>
                        </a:rPr>
                        <a:t>Г.Черемхово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advClick="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8" t="21508" r="21015" b="15298"/>
          <a:stretch/>
        </p:blipFill>
        <p:spPr bwMode="auto">
          <a:xfrm>
            <a:off x="-10479" y="534749"/>
            <a:ext cx="9144000" cy="6357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137" y="2880192"/>
            <a:ext cx="573087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704" y="2880192"/>
            <a:ext cx="573087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35164" y="2932100"/>
            <a:ext cx="252325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Швейная фабрика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76681" y="3569771"/>
            <a:ext cx="1703231" cy="369332"/>
          </a:xfrm>
          <a:prstGeom prst="rect">
            <a:avLst/>
          </a:prstGeom>
          <a:solidFill>
            <a:srgbClr val="F9F9F9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Парковая 1</a:t>
            </a:r>
          </a:p>
        </p:txBody>
      </p:sp>
      <p:pic>
        <p:nvPicPr>
          <p:cNvPr id="9" name="Picture 3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028" y="2065991"/>
            <a:ext cx="573087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33819" y="2076569"/>
            <a:ext cx="3096344" cy="646331"/>
          </a:xfrm>
          <a:prstGeom prst="rect">
            <a:avLst/>
          </a:prstGeom>
          <a:solidFill>
            <a:srgbClr val="F9F9F9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Кременчугская макаронная фабрика</a:t>
            </a: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0" y="0"/>
          <a:ext cx="9144000" cy="5000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1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12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24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12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35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765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9773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00042">
                <a:tc>
                  <a:txBody>
                    <a:bodyPr/>
                    <a:lstStyle/>
                    <a:p>
                      <a:r>
                        <a:rPr lang="ru-RU" sz="1100" dirty="0"/>
                        <a:t>Карты: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7" action="ppaction://hlinksldjump"/>
                        </a:rPr>
                        <a:t>Иркутской области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8" action="ppaction://hlinksldjump"/>
                        </a:rPr>
                        <a:t>Г.Иркутск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9" action="ppaction://hlinksldjump"/>
                        </a:rPr>
                        <a:t>Г.Усолье-Сибирское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10" action="ppaction://hlinksldjump"/>
                        </a:rPr>
                        <a:t>Г.Свирск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11" action="ppaction://hlinksldjump"/>
                        </a:rPr>
                        <a:t>П.Мышелёвка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12" action="ppaction://hlinksldjump"/>
                        </a:rPr>
                        <a:t>Г.Черемхово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7" name="Picture 3">
            <a:hlinkClick r:id="rId13" action="ppaction://hlinksldjump"/>
            <a:extLst>
              <a:ext uri="{FF2B5EF4-FFF2-40B4-BE49-F238E27FC236}">
                <a16:creationId xmlns:a16="http://schemas.microsoft.com/office/drawing/2014/main" id="{AFECD517-1354-7D6E-E938-00E9D2601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537" y="3203248"/>
            <a:ext cx="573087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ECF4F06-1F27-9D4D-2E02-F0A6CCC9B669}"/>
              </a:ext>
            </a:extLst>
          </p:cNvPr>
          <p:cNvSpPr txBox="1"/>
          <p:nvPr/>
        </p:nvSpPr>
        <p:spPr>
          <a:xfrm>
            <a:off x="5952348" y="3376656"/>
            <a:ext cx="252325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электростанция</a:t>
            </a:r>
          </a:p>
        </p:txBody>
      </p:sp>
    </p:spTree>
  </p:cSld>
  <p:clrMapOvr>
    <a:masterClrMapping/>
  </p:clrMapOvr>
  <p:transition advClick="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183880" cy="595444"/>
          </a:xfrm>
        </p:spPr>
        <p:txBody>
          <a:bodyPr>
            <a:noAutofit/>
          </a:bodyPr>
          <a:lstStyle/>
          <a:p>
            <a:pPr algn="ctr"/>
            <a:r>
              <a:rPr lang="ru-RU" sz="3200" dirty="0"/>
              <a:t>Первомайский электромеханический завод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928670"/>
            <a:ext cx="8103844" cy="571504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   В г. Черемхово был перебазирован завод им. Карла </a:t>
            </a:r>
          </a:p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Маркса Наркомугля из г.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Варваро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Полье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Ворошиловградской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области с 86 металлорежущими</a:t>
            </a:r>
          </a:p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станками и другим ценным оборудованием и с 59</a:t>
            </a:r>
          </a:p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квалифицированными рабочими. Предприятие производило</a:t>
            </a:r>
          </a:p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оборудование для шахт Донбасса (рештаки, лебедки,</a:t>
            </a:r>
          </a:p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камнедробилки). Завод был размещен на производственной</a:t>
            </a:r>
          </a:p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площади Черемховского горнотехнического завода треста</a:t>
            </a:r>
          </a:p>
          <a:p>
            <a:pPr>
              <a:buNone/>
            </a:pP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Востсибуголь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существующего с 1929 г. </a:t>
            </a:r>
          </a:p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5 декабря начался монтаж прибывшего оборудования. Часть</a:t>
            </a:r>
          </a:p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станков пришлось установить во дворе, а уже потом над</a:t>
            </a:r>
          </a:p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ними возводить навес. </a:t>
            </a:r>
          </a:p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 марте 1942 г. завод выполнил план на 200%</a:t>
            </a:r>
          </a:p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Раньше находилась по адресу:</a:t>
            </a:r>
          </a:p>
          <a:p>
            <a:pPr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Г.Черемхово, ул.Парковая, д.1</a:t>
            </a:r>
          </a:p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(посмотреть на </a:t>
            </a:r>
            <a:r>
              <a:rPr lang="ru-RU" b="1" dirty="0">
                <a:ln w="18415" cmpd="sng">
                  <a:noFill/>
                  <a:prstDash val="solid"/>
                </a:ln>
                <a:noFill/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2" action="ppaction://hlinksldjump"/>
              </a:rPr>
              <a:t>карте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0" y="0"/>
          <a:ext cx="9144000" cy="5000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1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12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24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12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35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765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9773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00042">
                <a:tc>
                  <a:txBody>
                    <a:bodyPr/>
                    <a:lstStyle/>
                    <a:p>
                      <a:r>
                        <a:rPr lang="ru-RU" sz="1100" dirty="0"/>
                        <a:t>Карты: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3" action="ppaction://hlinksldjump"/>
                        </a:rPr>
                        <a:t>Иркутской области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4" action="ppaction://hlinksldjump"/>
                        </a:rPr>
                        <a:t>Г.Иркутск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5" action="ppaction://hlinksldjump"/>
                        </a:rPr>
                        <a:t>Г.Усолье-Сибирское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6" action="ppaction://hlinksldjump"/>
                        </a:rPr>
                        <a:t>Г.Свирск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7" action="ppaction://hlinksldjump"/>
                        </a:rPr>
                        <a:t>П.Мышелёвка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8" action="ppaction://hlinksldjump"/>
                        </a:rPr>
                        <a:t>Г.Черемхово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Картинки по запросу &quot;карта ирк&quot;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0042"/>
            <a:ext cx="9144000" cy="635795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785918" y="5357826"/>
            <a:ext cx="13573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Черемхово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57554" y="5429264"/>
            <a:ext cx="1000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Свирск</a:t>
            </a:r>
          </a:p>
        </p:txBody>
      </p:sp>
      <p:pic>
        <p:nvPicPr>
          <p:cNvPr id="12" name="Содержимое 9" descr="unnamed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43240" y="5643578"/>
            <a:ext cx="285752" cy="285752"/>
          </a:xfrm>
          <a:prstGeom prst="rect">
            <a:avLst/>
          </a:prstGeom>
        </p:spPr>
      </p:pic>
      <p:pic>
        <p:nvPicPr>
          <p:cNvPr id="19" name="Содержимое 9" descr="unnamed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14678" y="5357826"/>
            <a:ext cx="285752" cy="285752"/>
          </a:xfrm>
          <a:prstGeom prst="rect">
            <a:avLst/>
          </a:prstGeom>
        </p:spPr>
      </p:pic>
      <p:pic>
        <p:nvPicPr>
          <p:cNvPr id="21" name="Содержимое 9" descr="unnamed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86050" y="5286388"/>
            <a:ext cx="285752" cy="285752"/>
          </a:xfrm>
          <a:prstGeom prst="rect">
            <a:avLst/>
          </a:prstGeom>
        </p:spPr>
      </p:pic>
      <p:pic>
        <p:nvPicPr>
          <p:cNvPr id="22" name="Содержимое 9" descr="unnamed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00430" y="6072206"/>
            <a:ext cx="285752" cy="285752"/>
          </a:xfrm>
          <a:prstGeom prst="rect">
            <a:avLst/>
          </a:prstGeom>
        </p:spPr>
      </p:pic>
      <p:sp>
        <p:nvSpPr>
          <p:cNvPr id="20482" name="AutoShape 2" descr="Картинки по запросу &quot;карта иркутска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Содержимое 9" descr="unnamed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2928926" y="5500702"/>
            <a:ext cx="285752" cy="28575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857356" y="5572140"/>
            <a:ext cx="1285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Мышелевка</a:t>
            </a: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0" y="0"/>
          <a:ext cx="9144000" cy="5000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1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12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24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12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35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765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9773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00042">
                <a:tc>
                  <a:txBody>
                    <a:bodyPr/>
                    <a:lstStyle/>
                    <a:p>
                      <a:r>
                        <a:rPr lang="ru-RU" sz="1100" dirty="0"/>
                        <a:t>Карты: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9" action="ppaction://hlinksldjump"/>
                        </a:rPr>
                        <a:t>Иркутской области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7" action="ppaction://hlinksldjump"/>
                        </a:rPr>
                        <a:t>Г.Иркутск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  <a:hlinkClick r:id="rId3" action="ppaction://hlinksldjump"/>
                        </a:rPr>
                        <a:t>Г.Усолье-Сибирское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  <a:hlinkClick r:id="rId5" action="ppaction://hlinksldjump"/>
                        </a:rPr>
                        <a:t>Г.Свирск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  <a:hlinkClick r:id="rId8" action="ppaction://hlinksldjump"/>
                        </a:rPr>
                        <a:t>П.Мышелёвка</a:t>
                      </a:r>
                      <a:endParaRPr kumimoji="0" lang="ru-RU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  <a:hlinkClick r:id="rId5" action="ppaction://hlinksldjump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  <a:hlinkClick r:id="rId6" action="ppaction://hlinksldjump"/>
                        </a:rPr>
                        <a:t>Г.Черемхово</a:t>
                      </a:r>
                      <a:endParaRPr kumimoji="0" lang="ru-RU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  <a:hlinkClick r:id="rId3" action="ppaction://hlinksldjump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advClick="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85" t="30969" r="28044" b="27799"/>
          <a:stretch/>
        </p:blipFill>
        <p:spPr bwMode="auto">
          <a:xfrm>
            <a:off x="0" y="428604"/>
            <a:ext cx="9134947" cy="6429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0" y="0"/>
          <a:ext cx="9144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1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12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24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12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35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765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9773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28604">
                <a:tc>
                  <a:txBody>
                    <a:bodyPr/>
                    <a:lstStyle/>
                    <a:p>
                      <a:r>
                        <a:rPr lang="ru-RU" sz="1100" dirty="0"/>
                        <a:t>Карты: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3" action="ppaction://hlinksldjump"/>
                        </a:rPr>
                        <a:t>Иркутской области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4" action="ppaction://hlinksldjump"/>
                        </a:rPr>
                        <a:t>Г.Иркутск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5" action="ppaction://hlinksldjump"/>
                        </a:rPr>
                        <a:t>Г.Усолье-Сибирское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6" action="ppaction://hlinksldjump"/>
                        </a:rPr>
                        <a:t>Г.Свирск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7" action="ppaction://hlinksldjump"/>
                        </a:rPr>
                        <a:t>П.Мышелёвка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8" action="ppaction://hlinksldjump"/>
                        </a:rPr>
                        <a:t>Г.Черемхово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7049164"/>
      </p:ext>
    </p:extLst>
  </p:cSld>
  <p:clrMapOvr>
    <a:masterClrMapping/>
  </p:clrMapOvr>
  <p:transition advClick="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667452"/>
          </a:xfrm>
        </p:spPr>
        <p:txBody>
          <a:bodyPr>
            <a:noAutofit/>
          </a:bodyPr>
          <a:lstStyle/>
          <a:p>
            <a:pPr algn="ctr"/>
            <a:r>
              <a:rPr lang="ru-RU" sz="3200" dirty="0"/>
              <a:t>Швейная фабрика имени Лозовского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928670"/>
            <a:ext cx="8329642" cy="242832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/>
              <a:t>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Из Одессы в Черемхово была эвакуирована швейная фабрика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имени Лозовского, которая приступила к выпуску шапок-ушанок и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ватников для бойцов .</a:t>
            </a:r>
          </a:p>
        </p:txBody>
      </p:sp>
      <p:pic>
        <p:nvPicPr>
          <p:cNvPr id="9218" name="Picture 2" descr="Картинки по запросу &quot;шапки ушанки в годы войны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3286124"/>
            <a:ext cx="3552395" cy="2664296"/>
          </a:xfrm>
          <a:prstGeom prst="rect">
            <a:avLst/>
          </a:prstGeom>
          <a:noFill/>
        </p:spPr>
      </p:pic>
      <p:pic>
        <p:nvPicPr>
          <p:cNvPr id="9220" name="Picture 4" descr="Картинки по запросу &quot;ватники в годы войны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2857496"/>
            <a:ext cx="4041096" cy="3221956"/>
          </a:xfrm>
          <a:prstGeom prst="rect">
            <a:avLst/>
          </a:prstGeom>
          <a:noFill/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0" y="0"/>
          <a:ext cx="9144000" cy="5000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1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12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24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12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35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765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9773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00042">
                <a:tc>
                  <a:txBody>
                    <a:bodyPr/>
                    <a:lstStyle/>
                    <a:p>
                      <a:r>
                        <a:rPr lang="ru-RU" sz="1100" dirty="0"/>
                        <a:t>Карты: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4" action="ppaction://hlinksldjump"/>
                        </a:rPr>
                        <a:t>Иркутской области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5" action="ppaction://hlinksldjump"/>
                        </a:rPr>
                        <a:t>Г.Иркутск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6" action="ppaction://hlinksldjump"/>
                        </a:rPr>
                        <a:t>Г.Усолье-Сибирское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7" action="ppaction://hlinksldjump"/>
                        </a:rPr>
                        <a:t>Г.Свирск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8" action="ppaction://hlinksldjump"/>
                        </a:rPr>
                        <a:t>П.Мышелёвка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9" action="ppaction://hlinksldjump"/>
                        </a:rPr>
                        <a:t>Г.Черемхово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advClick="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183880" cy="595444"/>
          </a:xfrm>
        </p:spPr>
        <p:txBody>
          <a:bodyPr>
            <a:noAutofit/>
          </a:bodyPr>
          <a:lstStyle/>
          <a:p>
            <a:pPr algn="ctr"/>
            <a:r>
              <a:rPr lang="ru-RU" sz="3200" dirty="0" err="1"/>
              <a:t>Веневская</a:t>
            </a:r>
            <a:r>
              <a:rPr lang="ru-RU" sz="3200" dirty="0"/>
              <a:t> электростанция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857232"/>
            <a:ext cx="8183880" cy="2859800"/>
          </a:xfrm>
        </p:spPr>
        <p:txBody>
          <a:bodyPr/>
          <a:lstStyle/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В Черемхово перебазировалась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Веневская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электростанция из Тульской области.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Раньше находилась по адресу:</a:t>
            </a:r>
          </a:p>
          <a:p>
            <a:pPr>
              <a:buNone/>
            </a:pPr>
            <a:r>
              <a:rPr lang="ru-RU" sz="2200" b="1" dirty="0" err="1">
                <a:latin typeface="Times New Roman" pitchFamily="18" charset="0"/>
                <a:cs typeface="Times New Roman" pitchFamily="18" charset="0"/>
              </a:rPr>
              <a:t>г.Черемхово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, ул. Маяковского, д.162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(посмотреть на </a:t>
            </a:r>
            <a:r>
              <a:rPr lang="ru-RU" sz="2200" b="1" dirty="0">
                <a:ln w="18415" cmpd="sng">
                  <a:noFill/>
                  <a:prstDash val="solid"/>
                </a:ln>
                <a:noFill/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2" action="ppaction://hlinksldjump"/>
              </a:rPr>
              <a:t>карте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130487"/>
            <a:ext cx="6264696" cy="2596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643174" y="5357826"/>
            <a:ext cx="42819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>
                <a:solidFill>
                  <a:schemeClr val="bg1"/>
                </a:solidFill>
              </a:rPr>
              <a:t>Черемхово. Фото </a:t>
            </a:r>
            <a:r>
              <a:rPr lang="ru-RU" i="1" dirty="0" err="1">
                <a:solidFill>
                  <a:schemeClr val="bg1"/>
                </a:solidFill>
              </a:rPr>
              <a:t>нач</a:t>
            </a:r>
            <a:r>
              <a:rPr lang="ru-RU" i="1" dirty="0">
                <a:solidFill>
                  <a:schemeClr val="bg1"/>
                </a:solidFill>
              </a:rPr>
              <a:t>. XX в. ИГОМ</a:t>
            </a:r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0" y="0"/>
          <a:ext cx="9144000" cy="5000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1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12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24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12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35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765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9773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00042">
                <a:tc>
                  <a:txBody>
                    <a:bodyPr/>
                    <a:lstStyle/>
                    <a:p>
                      <a:r>
                        <a:rPr lang="ru-RU" sz="1100" dirty="0"/>
                        <a:t>Карты: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4" action="ppaction://hlinksldjump"/>
                        </a:rPr>
                        <a:t>Иркутской области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5" action="ppaction://hlinksldjump"/>
                        </a:rPr>
                        <a:t>Г.Иркутск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6" action="ppaction://hlinksldjump"/>
                        </a:rPr>
                        <a:t>Г.Усолье-Сибирское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7" action="ppaction://hlinksldjump"/>
                        </a:rPr>
                        <a:t>Г.Свирск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8" action="ppaction://hlinksldjump"/>
                        </a:rPr>
                        <a:t>П.Мышелёвка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9" action="ppaction://hlinksldjump"/>
                        </a:rPr>
                        <a:t>Г.Черемхово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advClick="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7" t="31530" r="49441" b="30783"/>
          <a:stretch/>
        </p:blipFill>
        <p:spPr bwMode="auto">
          <a:xfrm>
            <a:off x="53163" y="500042"/>
            <a:ext cx="9090837" cy="6357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0" y="0"/>
          <a:ext cx="9144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1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12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24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12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35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765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9773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28604">
                <a:tc>
                  <a:txBody>
                    <a:bodyPr/>
                    <a:lstStyle/>
                    <a:p>
                      <a:r>
                        <a:rPr lang="ru-RU" sz="1100" dirty="0"/>
                        <a:t>Карты: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3" action="ppaction://hlinksldjump"/>
                        </a:rPr>
                        <a:t>Иркутской области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4" action="ppaction://hlinksldjump"/>
                        </a:rPr>
                        <a:t>Г.Иркутск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5" action="ppaction://hlinksldjump"/>
                        </a:rPr>
                        <a:t>Г.Усолье-Сибирское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6" action="ppaction://hlinksldjump"/>
                        </a:rPr>
                        <a:t>Г.Свирск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7" action="ppaction://hlinksldjump"/>
                        </a:rPr>
                        <a:t>П.Мышелёвка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8" action="ppaction://hlinksldjump"/>
                        </a:rPr>
                        <a:t>Г.Черемхово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8119538"/>
      </p:ext>
    </p:extLst>
  </p:cSld>
  <p:clrMapOvr>
    <a:masterClrMapping/>
  </p:clrMapOvr>
  <p:transition advClick="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496944" cy="667452"/>
          </a:xfrm>
        </p:spPr>
        <p:txBody>
          <a:bodyPr>
            <a:noAutofit/>
          </a:bodyPr>
          <a:lstStyle/>
          <a:p>
            <a:pPr algn="ctr"/>
            <a:r>
              <a:rPr lang="ru-RU" sz="3200" dirty="0"/>
              <a:t>Кременчугская макаронная фабрика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000108"/>
            <a:ext cx="8391306" cy="5597244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  Кременчугская макаронная фабрика, мощностью 18 т продукции</a:t>
            </a:r>
          </a:p>
          <a:p>
            <a:pPr algn="just"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в сутки, прибыла в Черемхово в сентябре 1941 г. и составила там</a:t>
            </a:r>
          </a:p>
          <a:p>
            <a:pPr algn="just"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филиал Иркутской макаронной фабрики.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6" y="2786058"/>
            <a:ext cx="2911248" cy="3668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0" y="0"/>
          <a:ext cx="9144000" cy="5000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1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12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24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12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35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765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9773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00042">
                <a:tc>
                  <a:txBody>
                    <a:bodyPr/>
                    <a:lstStyle/>
                    <a:p>
                      <a:r>
                        <a:rPr lang="ru-RU" sz="1100" dirty="0"/>
                        <a:t>Карты: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3" action="ppaction://hlinksldjump"/>
                        </a:rPr>
                        <a:t>Иркутской области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4" action="ppaction://hlinksldjump"/>
                        </a:rPr>
                        <a:t>Г.Иркутск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5" action="ppaction://hlinksldjump"/>
                        </a:rPr>
                        <a:t>Г.Усолье-Сибирское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6" action="ppaction://hlinksldjump"/>
                        </a:rPr>
                        <a:t>Г.Свирск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7" action="ppaction://hlinksldjump"/>
                        </a:rPr>
                        <a:t>П.Мышелёвка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8" action="ppaction://hlinksldjump"/>
                        </a:rPr>
                        <a:t>Г.Черемхово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44" t="45702" r="3409" b="45237"/>
          <a:stretch/>
        </p:blipFill>
        <p:spPr bwMode="auto">
          <a:xfrm>
            <a:off x="0" y="1000108"/>
            <a:ext cx="9144000" cy="714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Группа 9"/>
          <p:cNvGrpSpPr/>
          <p:nvPr/>
        </p:nvGrpSpPr>
        <p:grpSpPr>
          <a:xfrm>
            <a:off x="0" y="1142984"/>
            <a:ext cx="9144000" cy="5715017"/>
            <a:chOff x="0" y="1785672"/>
            <a:chExt cx="9144000" cy="5694726"/>
          </a:xfrm>
        </p:grpSpPr>
        <p:pic>
          <p:nvPicPr>
            <p:cNvPr id="1028" name="Picture 4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60" t="16918" r="16557" b="16487"/>
            <a:stretch/>
          </p:blipFill>
          <p:spPr bwMode="auto">
            <a:xfrm>
              <a:off x="0" y="2316342"/>
              <a:ext cx="9144000" cy="5164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" name="Picture 5">
              <a:hlinkClick r:id="rId7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341" t="45606" r="34094" b="46467"/>
            <a:stretch/>
          </p:blipFill>
          <p:spPr bwMode="auto">
            <a:xfrm>
              <a:off x="3571868" y="4408588"/>
              <a:ext cx="500066" cy="642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0" name="Picture 6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006" t="44735" r="34151" b="46476"/>
            <a:stretch/>
          </p:blipFill>
          <p:spPr bwMode="auto">
            <a:xfrm>
              <a:off x="4857752" y="4419494"/>
              <a:ext cx="500066" cy="714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5286380" y="4846600"/>
              <a:ext cx="1432180" cy="253916"/>
            </a:xfrm>
            <a:prstGeom prst="rect">
              <a:avLst/>
            </a:prstGeom>
            <a:solidFill>
              <a:srgbClr val="F9F9F9"/>
            </a:solidFill>
          </p:spPr>
          <p:txBody>
            <a:bodyPr wrap="square" rtlCol="0">
              <a:spAutoFit/>
            </a:bodyPr>
            <a:lstStyle/>
            <a:p>
              <a:r>
                <a:rPr lang="ru-RU" sz="1050" b="1" dirty="0">
                  <a:latin typeface="Bahnschrift Light SemiCondensed" panose="020B0502040204020203" pitchFamily="34" charset="0"/>
                </a:rPr>
                <a:t>Улица Ленина, 5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714744" y="4988969"/>
              <a:ext cx="1432180" cy="253916"/>
            </a:xfrm>
            <a:prstGeom prst="rect">
              <a:avLst/>
            </a:prstGeom>
            <a:solidFill>
              <a:srgbClr val="F9F9F9"/>
            </a:solidFill>
          </p:spPr>
          <p:txBody>
            <a:bodyPr wrap="square" rtlCol="0">
              <a:spAutoFit/>
            </a:bodyPr>
            <a:lstStyle/>
            <a:p>
              <a:r>
                <a:rPr lang="ru-RU" sz="1050" b="1" dirty="0">
                  <a:latin typeface="Bahnschrift Light SemiCondensed" panose="020B0502040204020203" pitchFamily="34" charset="0"/>
                </a:rPr>
                <a:t>улица Гоголя, 5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071934" y="2497516"/>
              <a:ext cx="1432180" cy="253916"/>
            </a:xfrm>
            <a:prstGeom prst="rect">
              <a:avLst/>
            </a:prstGeom>
            <a:solidFill>
              <a:srgbClr val="F9F9F9"/>
            </a:solidFill>
          </p:spPr>
          <p:txBody>
            <a:bodyPr wrap="square" rtlCol="0">
              <a:spAutoFit/>
            </a:bodyPr>
            <a:lstStyle/>
            <a:p>
              <a:r>
                <a:rPr lang="ru-RU" sz="1050" b="1" dirty="0">
                  <a:latin typeface="Bahnschrift Light SemiCondensed" panose="020B0502040204020203" pitchFamily="34" charset="0"/>
                </a:rPr>
                <a:t>Ленинский округ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286248" y="1785672"/>
              <a:ext cx="1643074" cy="253014"/>
            </a:xfrm>
            <a:prstGeom prst="rect">
              <a:avLst/>
            </a:prstGeom>
            <a:solidFill>
              <a:srgbClr val="F9F9F9"/>
            </a:solidFill>
          </p:spPr>
          <p:txBody>
            <a:bodyPr wrap="square" rtlCol="0">
              <a:spAutoFit/>
            </a:bodyPr>
            <a:lstStyle/>
            <a:p>
              <a:r>
                <a:rPr lang="ru-RU" sz="1050" b="1" dirty="0">
                  <a:latin typeface="Bahnschrift Light SemiCondensed" panose="020B0502040204020203" pitchFamily="34" charset="0"/>
                </a:rPr>
                <a:t>улица Новаторов, 3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429388" y="4205940"/>
              <a:ext cx="2031044" cy="253014"/>
            </a:xfrm>
            <a:prstGeom prst="rect">
              <a:avLst/>
            </a:prstGeom>
            <a:solidFill>
              <a:srgbClr val="F9F9F9"/>
            </a:solidFill>
          </p:spPr>
          <p:txBody>
            <a:bodyPr wrap="square" rtlCol="0">
              <a:spAutoFit/>
            </a:bodyPr>
            <a:lstStyle/>
            <a:p>
              <a:r>
                <a:rPr lang="ru-RU" sz="1050" b="1" dirty="0">
                  <a:latin typeface="Bahnschrift Light SemiCondensed" panose="020B0502040204020203" pitchFamily="34" charset="0"/>
                </a:rPr>
                <a:t>улица Октябрьской революции, 1</a:t>
              </a:r>
            </a:p>
          </p:txBody>
        </p:sp>
      </p:grpSp>
      <p:pic>
        <p:nvPicPr>
          <p:cNvPr id="13" name="Picture 5">
            <a:hlinkClick r:id="rId11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18" t="45606" r="33817" b="46095"/>
          <a:stretch/>
        </p:blipFill>
        <p:spPr bwMode="auto">
          <a:xfrm>
            <a:off x="3500430" y="1571612"/>
            <a:ext cx="571504" cy="645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0" y="0"/>
          <a:ext cx="9144000" cy="10001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1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12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24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12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35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765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9773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000108">
                <a:tc>
                  <a:txBody>
                    <a:bodyPr/>
                    <a:lstStyle/>
                    <a:p>
                      <a:r>
                        <a:rPr lang="ru-RU" sz="1100" dirty="0"/>
                        <a:t>Карты: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12" action="ppaction://hlinksldjump"/>
                        </a:rPr>
                        <a:t>Иркутской области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13" action="ppaction://hlinksldjump"/>
                        </a:rPr>
                        <a:t>Г.Иркутск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14" action="ppaction://hlinksldjump"/>
                        </a:rPr>
                        <a:t>Г.Усолье-Сибирское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15" action="ppaction://hlinksldjump"/>
                        </a:rPr>
                        <a:t>Г.Свирск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16" action="ppaction://hlinksldjump"/>
                        </a:rPr>
                        <a:t>П.Мышелёвка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17" action="ppaction://hlinksldjump"/>
                        </a:rPr>
                        <a:t>Г.Черемхово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advClick="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85728"/>
            <a:ext cx="8215338" cy="714380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Краматорские цеха в Иркутске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908720"/>
            <a:ext cx="8429684" cy="2928958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  В начале войны в Иркутск на завод тяжелого машиностроения</a:t>
            </a:r>
          </a:p>
          <a:p>
            <a:pPr>
              <a:buNone/>
            </a:pPr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имени Куйбышева  из Донбасса прибыли оборудование и кадры</a:t>
            </a:r>
          </a:p>
          <a:p>
            <a:pPr>
              <a:buNone/>
            </a:pPr>
            <a:r>
              <a:rPr lang="ru-RU" sz="3100" dirty="0" err="1">
                <a:latin typeface="Times New Roman" pitchFamily="18" charset="0"/>
                <a:cs typeface="Times New Roman" pitchFamily="18" charset="0"/>
              </a:rPr>
              <a:t>Старо-Краматорский</a:t>
            </a:r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 завод им. Орджоникидзе и Ново-</a:t>
            </a:r>
          </a:p>
          <a:p>
            <a:pPr>
              <a:buNone/>
            </a:pPr>
            <a:r>
              <a:rPr lang="ru-RU" sz="3100" dirty="0" err="1">
                <a:latin typeface="Times New Roman" pitchFamily="18" charset="0"/>
                <a:cs typeface="Times New Roman" pitchFamily="18" charset="0"/>
              </a:rPr>
              <a:t>Краматорский</a:t>
            </a:r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  им.Сталина машиностроительных заводов. Монтаж</a:t>
            </a:r>
          </a:p>
          <a:p>
            <a:pPr>
              <a:buNone/>
            </a:pPr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станков занял много времени, поэтому первая продукция вышла в</a:t>
            </a:r>
          </a:p>
          <a:p>
            <a:pPr>
              <a:buNone/>
            </a:pPr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середине 1942 г. </a:t>
            </a:r>
          </a:p>
          <a:p>
            <a:pPr>
              <a:buNone/>
            </a:pPr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Сейчас  ИЗТМ находится по адресу: </a:t>
            </a:r>
          </a:p>
          <a:p>
            <a:pPr>
              <a:buNone/>
            </a:pP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ул. Октябрьской Революции, 1</a:t>
            </a:r>
          </a:p>
          <a:p>
            <a:pPr>
              <a:buNone/>
            </a:pPr>
            <a:r>
              <a:rPr lang="ru-RU" sz="31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(посмотреть на </a:t>
            </a:r>
            <a:r>
              <a:rPr lang="ru-RU" sz="3100" b="1" dirty="0">
                <a:ln w="18415" cmpd="sng">
                  <a:noFill/>
                  <a:prstDash val="solid"/>
                </a:ln>
                <a:noFill/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2" action="ppaction://hlinksldjump"/>
              </a:rPr>
              <a:t>карте</a:t>
            </a:r>
            <a:r>
              <a:rPr lang="ru-RU" sz="31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buNone/>
            </a:pPr>
            <a:endParaRPr lang="ru-RU" sz="2600" dirty="0">
              <a:solidFill>
                <a:sysClr val="windowText" lastClr="000000"/>
              </a:solidFill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Картинки по запросу &quot;старокраматорский машиностроительный завод вов&quot;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89040"/>
            <a:ext cx="3571900" cy="2857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789040"/>
            <a:ext cx="4104456" cy="280831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4716016" y="5805264"/>
            <a:ext cx="4032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В одном из цехов Иркутского завода. 1942 г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0" y="0"/>
          <a:ext cx="9144000" cy="5000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1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12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24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12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35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765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9773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00042">
                <a:tc>
                  <a:txBody>
                    <a:bodyPr/>
                    <a:lstStyle/>
                    <a:p>
                      <a:r>
                        <a:rPr lang="ru-RU" sz="1100" dirty="0"/>
                        <a:t>Карты: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5" action="ppaction://hlinksldjump"/>
                        </a:rPr>
                        <a:t>Иркутской области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6" action="ppaction://hlinksldjump"/>
                        </a:rPr>
                        <a:t>Г.Иркутск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7" action="ppaction://hlinksldjump"/>
                        </a:rPr>
                        <a:t>Г.Усолье-Сибирское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8" action="ppaction://hlinksldjump"/>
                        </a:rPr>
                        <a:t>Г.Свирск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9" action="ppaction://hlinksldjump"/>
                        </a:rPr>
                        <a:t>П.Мышелёвка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10" action="ppaction://hlinksldjump"/>
                        </a:rPr>
                        <a:t>Г.Черемхово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advClick="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23" t="32327" r="21967" b="31250"/>
          <a:stretch/>
        </p:blipFill>
        <p:spPr bwMode="auto">
          <a:xfrm>
            <a:off x="41068" y="500042"/>
            <a:ext cx="9102932" cy="6357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0" y="0"/>
          <a:ext cx="9144000" cy="5000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1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12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24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12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35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765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9773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00042">
                <a:tc>
                  <a:txBody>
                    <a:bodyPr/>
                    <a:lstStyle/>
                    <a:p>
                      <a:r>
                        <a:rPr lang="ru-RU" sz="1100" dirty="0"/>
                        <a:t>Карты: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3" action="ppaction://hlinksldjump"/>
                        </a:rPr>
                        <a:t>Иркутской области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4" action="ppaction://hlinksldjump"/>
                        </a:rPr>
                        <a:t>Г.Иркутск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5" action="ppaction://hlinksldjump"/>
                        </a:rPr>
                        <a:t>Г.Усолье-Сибирское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6" action="ppaction://hlinksldjump"/>
                        </a:rPr>
                        <a:t>Г.Свирск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7" action="ppaction://hlinksldjump"/>
                        </a:rPr>
                        <a:t>П.Мышелёвка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8" action="ppaction://hlinksldjump"/>
                        </a:rPr>
                        <a:t>Г.Черемхово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7768699"/>
      </p:ext>
    </p:extLst>
  </p:cSld>
  <p:clrMapOvr>
    <a:masterClrMapping/>
  </p:clrMapOvr>
  <p:transition advClick="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183880" cy="739460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Макаронная фабрика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857232"/>
            <a:ext cx="8319298" cy="271464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Макаронные фабрики № 1 и № 2 эвакуированные  из</a:t>
            </a:r>
          </a:p>
          <a:p>
            <a:pPr>
              <a:lnSpc>
                <a:spcPct val="110000"/>
              </a:lnSpc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Одессы, влились в Иркутскую макаронную фабрику</a:t>
            </a:r>
          </a:p>
          <a:p>
            <a:pPr>
              <a:lnSpc>
                <a:spcPct val="110000"/>
              </a:lnSpc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открытою в 1935 г. в предместье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Глазково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недалеко</a:t>
            </a:r>
          </a:p>
          <a:p>
            <a:pPr>
              <a:lnSpc>
                <a:spcPct val="110000"/>
              </a:lnSpc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от железнодорожного вокзала.</a:t>
            </a:r>
          </a:p>
          <a:p>
            <a:pPr>
              <a:lnSpc>
                <a:spcPct val="110000"/>
              </a:lnSpc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Раньше находилась по адресу:</a:t>
            </a:r>
          </a:p>
          <a:p>
            <a:pPr>
              <a:lnSpc>
                <a:spcPct val="110000"/>
              </a:lnSpc>
              <a:buNone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г.Иркутск, ул.Гоголя, д.5</a:t>
            </a:r>
          </a:p>
          <a:p>
            <a:pPr>
              <a:lnSpc>
                <a:spcPct val="110000"/>
              </a:lnSpc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(посмотреть на </a:t>
            </a:r>
            <a:r>
              <a:rPr lang="ru-RU" sz="2400" b="1" dirty="0">
                <a:ln w="18415" cmpd="sng">
                  <a:noFill/>
                  <a:prstDash val="solid"/>
                </a:ln>
                <a:noFill/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2" action="ppaction://hlinksldjump"/>
              </a:rPr>
              <a:t>карте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endParaRPr lang="ru-RU" dirty="0"/>
          </a:p>
        </p:txBody>
      </p:sp>
      <p:pic>
        <p:nvPicPr>
          <p:cNvPr id="29698" name="Picture 2" descr="http://inark.net/irkutsk/image/1811854902/1?attr=1024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3714752"/>
            <a:ext cx="4799333" cy="273858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627784" y="551723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/>
              <a:t>Акционерное общество «Иркутские макароны»</a:t>
            </a:r>
          </a:p>
          <a:p>
            <a:pPr algn="ctr"/>
            <a:r>
              <a:rPr lang="ru-RU" b="1" dirty="0"/>
              <a:t> (1935-2000)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0" y="0"/>
          <a:ext cx="9144000" cy="5000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1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12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24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12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35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765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9773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00042">
                <a:tc>
                  <a:txBody>
                    <a:bodyPr/>
                    <a:lstStyle/>
                    <a:p>
                      <a:r>
                        <a:rPr lang="ru-RU" sz="1100" dirty="0"/>
                        <a:t>Карты: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4" action="ppaction://hlinksldjump"/>
                        </a:rPr>
                        <a:t>Иркутской области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5" action="ppaction://hlinksldjump"/>
                        </a:rPr>
                        <a:t>Г.Иркутск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6" action="ppaction://hlinksldjump"/>
                        </a:rPr>
                        <a:t>Г.Усолье-Сибирское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7" action="ppaction://hlinksldjump"/>
                        </a:rPr>
                        <a:t>Г.Свирск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8" action="ppaction://hlinksldjump"/>
                        </a:rPr>
                        <a:t>П.Мышелёвка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9" action="ppaction://hlinksldjump"/>
                        </a:rPr>
                        <a:t>Г.Черемхово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advClick="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480"/>
            <a:ext cx="9144000" cy="6286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0" y="0"/>
          <a:ext cx="9144000" cy="57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1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12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24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12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35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765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9773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71480">
                <a:tc>
                  <a:txBody>
                    <a:bodyPr/>
                    <a:lstStyle/>
                    <a:p>
                      <a:r>
                        <a:rPr lang="ru-RU" sz="1100" dirty="0"/>
                        <a:t>Карты: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3" action="ppaction://hlinksldjump"/>
                        </a:rPr>
                        <a:t>Иркутской области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4" action="ppaction://hlinksldjump"/>
                        </a:rPr>
                        <a:t>Г.Иркутск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5" action="ppaction://hlinksldjump"/>
                        </a:rPr>
                        <a:t>Г.Усолье-Сибирское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6" action="ppaction://hlinksldjump"/>
                        </a:rPr>
                        <a:t>Г.Свирск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7" action="ppaction://hlinksldjump"/>
                        </a:rPr>
                        <a:t>П.Мышелёвка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8" action="ppaction://hlinksldjump"/>
                        </a:rPr>
                        <a:t>Г.Черемхово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8516111"/>
      </p:ext>
    </p:extLst>
  </p:cSld>
  <p:clrMapOvr>
    <a:masterClrMapping/>
  </p:clrMapOvr>
  <p:transition advClick="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183880" cy="571504"/>
          </a:xfrm>
        </p:spPr>
        <p:txBody>
          <a:bodyPr>
            <a:noAutofit/>
          </a:bodyPr>
          <a:lstStyle/>
          <a:p>
            <a:pPr algn="ctr"/>
            <a:r>
              <a:rPr lang="ru-RU" sz="3200" dirty="0"/>
              <a:t>Луганский Патронный завод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928670"/>
            <a:ext cx="8363272" cy="457203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  На строящийся патронный завод №540  по решению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НКБ (Наркомат боеприпасов) был эвакуирован завод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аналогичного профиля из Луганска, который прибыл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со всем своим технологическим оборудованием и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специалистами. Необходимо было как можно быстрее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наладить выпуск патронов. Рабочие работали по 12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часов в сутки и уже через несколько недель завод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выпустил первые ящики патронов. К середине 1942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завод входил в четверку самых мощных патронных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заводов страны .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Раньше находилась по адресу:</a:t>
            </a:r>
          </a:p>
          <a:p>
            <a:pPr>
              <a:buNone/>
            </a:pP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Г.Иркутск, ул.Ленина, д.5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(посмотреть на </a:t>
            </a:r>
            <a:r>
              <a:rPr lang="ru-RU" sz="2200" b="1" dirty="0">
                <a:ln w="18415" cmpd="sng">
                  <a:noFill/>
                  <a:prstDash val="solid"/>
                </a:ln>
                <a:noFill/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2" action="ppaction://hlinksldjump"/>
              </a:rPr>
              <a:t>карте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5" name="Рисунок 4" descr="Картинки по запросу &quot;памятная доска на здании  авиационного техникума на улице Ленина.иркутск&quot;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40" y="4429132"/>
            <a:ext cx="1899168" cy="198746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0" y="0"/>
          <a:ext cx="9144000" cy="5000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1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12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24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12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35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765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9773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00042">
                <a:tc>
                  <a:txBody>
                    <a:bodyPr/>
                    <a:lstStyle/>
                    <a:p>
                      <a:r>
                        <a:rPr lang="ru-RU" sz="1100" dirty="0"/>
                        <a:t>Карты: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4" action="ppaction://hlinksldjump"/>
                        </a:rPr>
                        <a:t>Иркутской области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5" action="ppaction://hlinksldjump"/>
                        </a:rPr>
                        <a:t>Г.Иркутск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6" action="ppaction://hlinksldjump"/>
                        </a:rPr>
                        <a:t>Г.Усолье-Сибирское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7" action="ppaction://hlinksldjump"/>
                        </a:rPr>
                        <a:t>Г.Свирск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8" action="ppaction://hlinksldjump"/>
                        </a:rPr>
                        <a:t>П.Мышелёвка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hlinkClick r:id="rId9" action="ppaction://hlinksldjump"/>
                        </a:rPr>
                        <a:t>Г.Черемхово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advClick="0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Другая 8">
      <a:dk1>
        <a:sysClr val="windowText" lastClr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FFF00"/>
      </a:hlink>
      <a:folHlink>
        <a:srgbClr val="FFFF00"/>
      </a:folHlink>
    </a:clrScheme>
    <a:fontScheme name="Стандартная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Конкурс проектов  МБОУ г.Иркутска СОШ 30</Template>
  <TotalTime>16</TotalTime>
  <Words>1965</Words>
  <Application>Microsoft Office PowerPoint</Application>
  <PresentationFormat>Экран (4:3)</PresentationFormat>
  <Paragraphs>437</Paragraphs>
  <Slides>34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1" baseType="lpstr">
      <vt:lpstr>Bahnschrift Light SemiCondensed</vt:lpstr>
      <vt:lpstr>Calibri</vt:lpstr>
      <vt:lpstr>Cambria</vt:lpstr>
      <vt:lpstr>Times New Roman</vt:lpstr>
      <vt:lpstr>Verdana</vt:lpstr>
      <vt:lpstr>Wingdings 2</vt:lpstr>
      <vt:lpstr>Аспект</vt:lpstr>
      <vt:lpstr> Сибирь в час беды (обзор маршрутных перемещений промышленных предприятий оборонного значения)</vt:lpstr>
      <vt:lpstr>Презентация PowerPoint</vt:lpstr>
      <vt:lpstr>Презентация PowerPoint</vt:lpstr>
      <vt:lpstr>Презентация PowerPoint</vt:lpstr>
      <vt:lpstr>Краматорские цеха в Иркутске</vt:lpstr>
      <vt:lpstr>Презентация PowerPoint</vt:lpstr>
      <vt:lpstr>Макаронная фабрика</vt:lpstr>
      <vt:lpstr>Презентация PowerPoint</vt:lpstr>
      <vt:lpstr>Луганский Патронный завод</vt:lpstr>
      <vt:lpstr>Презентация PowerPoint</vt:lpstr>
      <vt:lpstr>Днепропетровская обувная фабрика в Иркутске</vt:lpstr>
      <vt:lpstr>Авиационный завод в Иркутске</vt:lpstr>
      <vt:lpstr>Презентация PowerPoint</vt:lpstr>
      <vt:lpstr>Предприятия легкой промышленности</vt:lpstr>
      <vt:lpstr>Предприятия легкой промышленности</vt:lpstr>
      <vt:lpstr>Усолье-Сибирское</vt:lpstr>
      <vt:lpstr>     Цеха Сакского завода </vt:lpstr>
      <vt:lpstr>Спичечная фабрика</vt:lpstr>
      <vt:lpstr>Презентация PowerPoint</vt:lpstr>
      <vt:lpstr>Швейная фабрика «Ревтруд»</vt:lpstr>
      <vt:lpstr>Презентация PowerPoint</vt:lpstr>
      <vt:lpstr>Хайтинская фарфоровая фабрика ( Усолье)</vt:lpstr>
      <vt:lpstr>Презентация PowerPoint</vt:lpstr>
      <vt:lpstr>Швейные фабрики</vt:lpstr>
      <vt:lpstr>Презентация PowerPoint</vt:lpstr>
      <vt:lpstr>Абразивный завод в поселке Мышелевка</vt:lpstr>
      <vt:lpstr>Аккумуляторный завод в Свирске</vt:lpstr>
      <vt:lpstr>Презентация PowerPoint</vt:lpstr>
      <vt:lpstr>Первомайский электромеханический завод</vt:lpstr>
      <vt:lpstr>Презентация PowerPoint</vt:lpstr>
      <vt:lpstr>Швейная фабрика имени Лозовского</vt:lpstr>
      <vt:lpstr>Веневская электростанция</vt:lpstr>
      <vt:lpstr>Презентация PowerPoint</vt:lpstr>
      <vt:lpstr>Кременчугская макаронная фабрика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Сибирь в час беды (обзор маршрутных перемещений промышленных предприятий оборонного значения)</dc:title>
  <dc:creator>Наталья Александровна Крепкая</dc:creator>
  <cp:lastModifiedBy>Наталья Александровна Крепкая</cp:lastModifiedBy>
  <cp:revision>3</cp:revision>
  <dcterms:created xsi:type="dcterms:W3CDTF">2023-11-13T10:58:28Z</dcterms:created>
  <dcterms:modified xsi:type="dcterms:W3CDTF">2023-11-20T07:15:56Z</dcterms:modified>
</cp:coreProperties>
</file>