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697" autoAdjust="0"/>
    <p:restoredTop sz="94660"/>
  </p:normalViewPr>
  <p:slideViewPr>
    <p:cSldViewPr>
      <p:cViewPr varScale="1">
        <p:scale>
          <a:sx n="68" d="100"/>
          <a:sy n="6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50017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643050"/>
            <a:ext cx="9144000" cy="5000660"/>
          </a:xfrm>
        </p:spPr>
        <p:txBody>
          <a:bodyPr>
            <a:norm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</a:rPr>
              <a:t>Местоимение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как часть речи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000" b="1" dirty="0" smtClean="0"/>
              <a:t>     Миша пришёл к Маше домой. </a:t>
            </a:r>
            <a:r>
              <a:rPr lang="ru-RU" sz="4000" b="1" dirty="0" smtClean="0">
                <a:solidFill>
                  <a:srgbClr val="00B050"/>
                </a:solidFill>
              </a:rPr>
              <a:t>Он</a:t>
            </a:r>
            <a:r>
              <a:rPr lang="ru-RU" sz="4000" b="1" dirty="0" smtClean="0"/>
              <a:t> попросил </a:t>
            </a:r>
            <a:r>
              <a:rPr lang="ru-RU" sz="4000" b="1" dirty="0" smtClean="0">
                <a:solidFill>
                  <a:srgbClr val="00B050"/>
                </a:solidFill>
              </a:rPr>
              <a:t>у неё </a:t>
            </a:r>
            <a:r>
              <a:rPr lang="ru-RU" sz="4000" b="1" dirty="0" smtClean="0"/>
              <a:t>тетрадь, в </a:t>
            </a:r>
            <a:r>
              <a:rPr lang="ru-RU" sz="4000" b="1" dirty="0" smtClean="0">
                <a:solidFill>
                  <a:srgbClr val="00B050"/>
                </a:solidFill>
              </a:rPr>
              <a:t>которой </a:t>
            </a:r>
            <a:r>
              <a:rPr lang="ru-RU" sz="4000" b="1" dirty="0" smtClean="0"/>
              <a:t>  записано домашнее задание. </a:t>
            </a:r>
            <a:r>
              <a:rPr lang="ru-RU" sz="4000" b="1" dirty="0" smtClean="0">
                <a:solidFill>
                  <a:srgbClr val="00B050"/>
                </a:solidFill>
              </a:rPr>
              <a:t>Оно</a:t>
            </a:r>
            <a:r>
              <a:rPr lang="ru-RU" sz="4000" b="1" dirty="0" smtClean="0"/>
              <a:t> было сложным. </a:t>
            </a:r>
          </a:p>
          <a:p>
            <a:r>
              <a:rPr lang="ru-RU" sz="4000" b="1" dirty="0" smtClean="0"/>
              <a:t>Повтор – </a:t>
            </a:r>
            <a:r>
              <a:rPr lang="ru-RU" sz="4000" b="1" dirty="0" smtClean="0">
                <a:solidFill>
                  <a:srgbClr val="FF0000"/>
                </a:solidFill>
              </a:rPr>
              <a:t>речевая ошибка</a:t>
            </a:r>
          </a:p>
          <a:p>
            <a:r>
              <a:rPr lang="ru-RU" sz="4000" b="1" dirty="0" smtClean="0"/>
              <a:t>Местоимение – </a:t>
            </a:r>
            <a:r>
              <a:rPr lang="ru-RU" sz="4000" b="1" dirty="0" smtClean="0">
                <a:solidFill>
                  <a:srgbClr val="00B050"/>
                </a:solidFill>
              </a:rPr>
              <a:t>средство связи </a:t>
            </a:r>
            <a:r>
              <a:rPr lang="ru-RU" sz="4000" b="1" dirty="0" smtClean="0"/>
              <a:t>предложений в тексте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10 б.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sz="2800" dirty="0" smtClean="0"/>
              <a:t>да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 нет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да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нет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да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нет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да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нет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да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нет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pic>
        <p:nvPicPr>
          <p:cNvPr id="1027" name="Picture 3" descr="C:\Users\rimskaya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86175" y="2543175"/>
            <a:ext cx="1771650" cy="1771650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Обязательно!</a:t>
            </a:r>
          </a:p>
          <a:p>
            <a:pPr>
              <a:buNone/>
            </a:pPr>
            <a:r>
              <a:rPr lang="ru-RU" dirty="0" smtClean="0"/>
              <a:t>Изучить </a:t>
            </a:r>
            <a:r>
              <a:rPr lang="ru-RU" dirty="0" smtClean="0">
                <a:solidFill>
                  <a:srgbClr val="00B050"/>
                </a:solidFill>
              </a:rPr>
              <a:t>тему «Личные местоимения» </a:t>
            </a:r>
            <a:r>
              <a:rPr lang="ru-RU" dirty="0" smtClean="0"/>
              <a:t>(стр.246-248 )</a:t>
            </a:r>
          </a:p>
          <a:p>
            <a:pPr>
              <a:buNone/>
            </a:pPr>
            <a:r>
              <a:rPr lang="ru-RU" dirty="0" smtClean="0"/>
              <a:t>Желательно!</a:t>
            </a:r>
          </a:p>
          <a:p>
            <a:pPr>
              <a:buNone/>
            </a:pPr>
            <a:r>
              <a:rPr lang="ru-RU" dirty="0" smtClean="0"/>
              <a:t>Составить таблицу</a:t>
            </a:r>
            <a:r>
              <a:rPr lang="ru-RU" smtClean="0"/>
              <a:t>, схему, </a:t>
            </a:r>
            <a:r>
              <a:rPr lang="ru-RU" dirty="0" smtClean="0"/>
              <a:t>придумать лингвистическую сказку, составить ребус</a:t>
            </a:r>
            <a:r>
              <a:rPr lang="ru-RU" smtClean="0"/>
              <a:t>, загадку (одно)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/>
              <a:t>    </a:t>
            </a:r>
            <a:r>
              <a:rPr lang="ru-RU" sz="6000" b="1" dirty="0" smtClean="0"/>
              <a:t>Он узнал, что такая погода установится через несколько дней.</a:t>
            </a:r>
            <a:endParaRPr lang="ru-RU" sz="6000" b="1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Лингвистический эксперимент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    </a:t>
            </a:r>
            <a:r>
              <a:rPr lang="ru-RU" sz="4400" b="1" dirty="0" smtClean="0">
                <a:solidFill>
                  <a:srgbClr val="00B050"/>
                </a:solidFill>
              </a:rPr>
              <a:t>Владимир</a:t>
            </a:r>
            <a:r>
              <a:rPr lang="ru-RU" sz="4400" b="1" dirty="0" smtClean="0"/>
              <a:t> узнал, что </a:t>
            </a:r>
            <a:r>
              <a:rPr lang="ru-RU" sz="4400" b="1" dirty="0" smtClean="0">
                <a:solidFill>
                  <a:srgbClr val="00B0F0"/>
                </a:solidFill>
              </a:rPr>
              <a:t>солнечная</a:t>
            </a:r>
            <a:r>
              <a:rPr lang="ru-RU" sz="4400" b="1" dirty="0" smtClean="0">
                <a:solidFill>
                  <a:srgbClr val="92D050"/>
                </a:solidFill>
              </a:rPr>
              <a:t> </a:t>
            </a:r>
            <a:r>
              <a:rPr lang="ru-RU" sz="4400" b="1" dirty="0" smtClean="0"/>
              <a:t>погода установится через </a:t>
            </a:r>
            <a:r>
              <a:rPr lang="ru-RU" sz="4400" b="1" dirty="0" smtClean="0">
                <a:solidFill>
                  <a:srgbClr val="C00000"/>
                </a:solidFill>
              </a:rPr>
              <a:t>семь</a:t>
            </a:r>
            <a:r>
              <a:rPr lang="ru-RU" sz="4400" b="1" dirty="0" smtClean="0"/>
              <a:t> дней.</a:t>
            </a:r>
            <a:endParaRPr lang="ru-RU" sz="4400" b="1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4000" b="1" i="1" dirty="0" smtClean="0"/>
              <a:t>Местоимения-существительные</a:t>
            </a:r>
          </a:p>
          <a:p>
            <a:pPr>
              <a:buNone/>
            </a:pPr>
            <a:r>
              <a:rPr lang="ru-RU" sz="4000" b="1" i="1" dirty="0" smtClean="0"/>
              <a:t>Местоимения-прилагательные</a:t>
            </a:r>
          </a:p>
          <a:p>
            <a:pPr>
              <a:buNone/>
            </a:pPr>
            <a:r>
              <a:rPr lang="ru-RU" sz="4000" b="1" i="1" dirty="0" smtClean="0"/>
              <a:t>Местоимения-числительные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/>
              <a:t>      Местоимения </a:t>
            </a:r>
            <a:r>
              <a:rPr lang="ru-RU" sz="4000" dirty="0" smtClean="0"/>
              <a:t>– это слова, которые </a:t>
            </a:r>
            <a:r>
              <a:rPr lang="ru-RU" sz="4000" b="1" dirty="0" smtClean="0"/>
              <a:t>указывают</a:t>
            </a:r>
            <a:r>
              <a:rPr lang="ru-RU" sz="4000" dirty="0" smtClean="0"/>
              <a:t> на предмет (мест. - сущ.), признак предмета (мест. - прил.), количество предметов (мест.- числит.), </a:t>
            </a:r>
            <a:r>
              <a:rPr lang="ru-RU" sz="4000" b="1" dirty="0" smtClean="0"/>
              <a:t>но не называют </a:t>
            </a:r>
            <a:r>
              <a:rPr lang="ru-RU" sz="4000" dirty="0" smtClean="0"/>
              <a:t>их.</a:t>
            </a:r>
            <a:endParaRPr lang="ru-RU" sz="40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Лингвистическая сказка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Разряды местоимений по значению (стр.242)</a:t>
            </a:r>
          </a:p>
          <a:p>
            <a:pPr marL="514350" indent="-514350">
              <a:buAutoNum type="arabicPeriod"/>
            </a:pPr>
            <a:r>
              <a:rPr lang="ru-RU" sz="2000" b="1" dirty="0" smtClean="0"/>
              <a:t>Личные</a:t>
            </a:r>
          </a:p>
          <a:p>
            <a:pPr marL="514350" indent="-514350">
              <a:buAutoNum type="arabicPeriod"/>
            </a:pPr>
            <a:r>
              <a:rPr lang="ru-RU" sz="2000" b="1" dirty="0" smtClean="0"/>
              <a:t>Возвратные</a:t>
            </a:r>
          </a:p>
          <a:p>
            <a:pPr marL="514350" indent="-514350">
              <a:buAutoNum type="arabicPeriod"/>
            </a:pPr>
            <a:r>
              <a:rPr lang="ru-RU" sz="2000" b="1" dirty="0" smtClean="0"/>
              <a:t>Притяжательные</a:t>
            </a:r>
          </a:p>
          <a:p>
            <a:pPr marL="514350" indent="-514350">
              <a:buAutoNum type="arabicPeriod"/>
            </a:pPr>
            <a:r>
              <a:rPr lang="ru-RU" sz="2000" b="1" dirty="0" smtClean="0"/>
              <a:t>Определительные</a:t>
            </a:r>
          </a:p>
          <a:p>
            <a:pPr marL="514350" indent="-514350">
              <a:buAutoNum type="arabicPeriod"/>
            </a:pPr>
            <a:r>
              <a:rPr lang="ru-RU" sz="2000" b="1" dirty="0" smtClean="0"/>
              <a:t>Указательные</a:t>
            </a:r>
          </a:p>
          <a:p>
            <a:pPr marL="514350" indent="-514350">
              <a:buAutoNum type="arabicPeriod"/>
            </a:pPr>
            <a:r>
              <a:rPr lang="ru-RU" sz="2000" b="1" dirty="0" smtClean="0"/>
              <a:t>Вопросительные</a:t>
            </a:r>
          </a:p>
          <a:p>
            <a:pPr marL="514350" indent="-514350">
              <a:buAutoNum type="arabicPeriod"/>
            </a:pPr>
            <a:r>
              <a:rPr lang="ru-RU" sz="2000" b="1" dirty="0" smtClean="0"/>
              <a:t>Относительные</a:t>
            </a:r>
          </a:p>
          <a:p>
            <a:pPr marL="514350" indent="-514350">
              <a:buAutoNum type="arabicPeriod"/>
            </a:pPr>
            <a:r>
              <a:rPr lang="ru-RU" sz="2000" b="1" dirty="0" smtClean="0"/>
              <a:t>Отрицательные</a:t>
            </a:r>
          </a:p>
          <a:p>
            <a:pPr marL="514350" indent="-514350">
              <a:buAutoNum type="arabicPeriod"/>
            </a:pPr>
            <a:r>
              <a:rPr lang="ru-RU" sz="2000" b="1" dirty="0" smtClean="0"/>
              <a:t>Неопределённые</a:t>
            </a:r>
          </a:p>
          <a:p>
            <a:pPr marL="514350" indent="-514350">
              <a:buNone/>
            </a:pPr>
            <a:endParaRPr lang="ru-RU" sz="2000" dirty="0" smtClean="0"/>
          </a:p>
          <a:p>
            <a:pPr marL="514350" indent="-514350">
              <a:buAutoNum type="arabicPeriod"/>
            </a:pP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Выписать все местоимения, определить разряд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1. Я добрался до угла леса, но  не было никакой дороги: какие-то  низкие кусты широко расстилались передо мной, а за ними виднелось пустынное поле. 2. Мне попалась какая-то неторная, заросшая дорожка; я отправился по ней. 3.  Какой-то зверек слабо и жалобно пискнул между камней. 4. Казалось, отроду не бывал я в таких пустых местах: нигде не мерцал огонек, не слышалось никакого звука. 5. Кусты словно вставали вдруг из земли перед самым моим носом.</a:t>
            </a:r>
          </a:p>
          <a:p>
            <a:r>
              <a:rPr lang="ru-RU" dirty="0" smtClean="0"/>
              <a:t>И.С. Тургенев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</a:t>
            </a:r>
            <a:r>
              <a:rPr lang="ru-RU" b="1" dirty="0" smtClean="0">
                <a:solidFill>
                  <a:srgbClr val="FF0000"/>
                </a:solidFill>
              </a:rPr>
              <a:t>. Я</a:t>
            </a:r>
            <a:r>
              <a:rPr lang="ru-RU" dirty="0" smtClean="0"/>
              <a:t> добрался до угла леса, но  не было </a:t>
            </a:r>
            <a:r>
              <a:rPr lang="ru-RU" b="1" dirty="0" smtClean="0">
                <a:solidFill>
                  <a:srgbClr val="FF0000"/>
                </a:solidFill>
              </a:rPr>
              <a:t>никакой </a:t>
            </a:r>
            <a:r>
              <a:rPr lang="ru-RU" dirty="0" smtClean="0"/>
              <a:t>дороги: </a:t>
            </a:r>
            <a:r>
              <a:rPr lang="ru-RU" b="1" dirty="0" smtClean="0">
                <a:solidFill>
                  <a:srgbClr val="FF0000"/>
                </a:solidFill>
              </a:rPr>
              <a:t>какие-то</a:t>
            </a:r>
            <a:r>
              <a:rPr lang="ru-RU" dirty="0" smtClean="0"/>
              <a:t>  низкие кусты широко расстилались передо </a:t>
            </a:r>
            <a:r>
              <a:rPr lang="ru-RU" b="1" dirty="0" smtClean="0">
                <a:solidFill>
                  <a:srgbClr val="FF0000"/>
                </a:solidFill>
              </a:rPr>
              <a:t>мной</a:t>
            </a:r>
            <a:r>
              <a:rPr lang="ru-RU" dirty="0" smtClean="0"/>
              <a:t>, а за</a:t>
            </a:r>
            <a:r>
              <a:rPr lang="ru-RU" b="1" dirty="0" smtClean="0">
                <a:solidFill>
                  <a:srgbClr val="FF0000"/>
                </a:solidFill>
              </a:rPr>
              <a:t> ними </a:t>
            </a:r>
            <a:r>
              <a:rPr lang="ru-RU" dirty="0" smtClean="0"/>
              <a:t>виднелось пустынное поле. 2. </a:t>
            </a:r>
            <a:r>
              <a:rPr lang="ru-RU" b="1" dirty="0" smtClean="0">
                <a:solidFill>
                  <a:srgbClr val="FF0000"/>
                </a:solidFill>
              </a:rPr>
              <a:t>Мне</a:t>
            </a:r>
            <a:r>
              <a:rPr lang="ru-RU" dirty="0" smtClean="0"/>
              <a:t> попалась </a:t>
            </a:r>
            <a:r>
              <a:rPr lang="ru-RU" b="1" dirty="0" smtClean="0">
                <a:solidFill>
                  <a:srgbClr val="FF0000"/>
                </a:solidFill>
              </a:rPr>
              <a:t>какая-то</a:t>
            </a:r>
            <a:r>
              <a:rPr lang="ru-RU" dirty="0" smtClean="0"/>
              <a:t> неторная, заросшая дорожка; </a:t>
            </a:r>
            <a:r>
              <a:rPr lang="ru-RU" b="1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 отправился по </a:t>
            </a:r>
            <a:r>
              <a:rPr lang="ru-RU" b="1" dirty="0" smtClean="0">
                <a:solidFill>
                  <a:srgbClr val="FF0000"/>
                </a:solidFill>
              </a:rPr>
              <a:t>ней</a:t>
            </a:r>
            <a:r>
              <a:rPr lang="ru-RU" dirty="0" smtClean="0"/>
              <a:t>. 3.  </a:t>
            </a:r>
            <a:r>
              <a:rPr lang="ru-RU" b="1" dirty="0" smtClean="0">
                <a:solidFill>
                  <a:srgbClr val="FF0000"/>
                </a:solidFill>
              </a:rPr>
              <a:t>Какой-то</a:t>
            </a:r>
            <a:r>
              <a:rPr lang="ru-RU" dirty="0" smtClean="0"/>
              <a:t> зверек слабо и жалобно пискнул между камней. 4. Казалось, отроду не бывал </a:t>
            </a:r>
            <a:r>
              <a:rPr lang="ru-RU" b="1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 в </a:t>
            </a:r>
            <a:r>
              <a:rPr lang="ru-RU" b="1" dirty="0" smtClean="0">
                <a:solidFill>
                  <a:srgbClr val="FF0000"/>
                </a:solidFill>
              </a:rPr>
              <a:t>таких </a:t>
            </a:r>
            <a:r>
              <a:rPr lang="ru-RU" dirty="0" smtClean="0"/>
              <a:t>пустых местах: </a:t>
            </a:r>
            <a:r>
              <a:rPr lang="ru-RU" b="1" dirty="0" smtClean="0">
                <a:solidFill>
                  <a:srgbClr val="FF0000"/>
                </a:solidFill>
              </a:rPr>
              <a:t>нигде</a:t>
            </a:r>
            <a:r>
              <a:rPr lang="ru-RU" dirty="0" smtClean="0"/>
              <a:t> не мерцал огонек, не слышалось </a:t>
            </a:r>
            <a:r>
              <a:rPr lang="ru-RU" b="1" dirty="0" smtClean="0">
                <a:solidFill>
                  <a:srgbClr val="FF0000"/>
                </a:solidFill>
              </a:rPr>
              <a:t>никакого</a:t>
            </a:r>
            <a:r>
              <a:rPr lang="ru-RU" dirty="0" smtClean="0"/>
              <a:t> звука. 5. Кусты словно вставали вдруг из земли перед </a:t>
            </a:r>
            <a:r>
              <a:rPr lang="ru-RU" b="1" dirty="0" smtClean="0">
                <a:solidFill>
                  <a:srgbClr val="FF0000"/>
                </a:solidFill>
              </a:rPr>
              <a:t>самым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моим </a:t>
            </a:r>
            <a:r>
              <a:rPr lang="ru-RU" dirty="0" smtClean="0"/>
              <a:t>носом.</a:t>
            </a:r>
          </a:p>
          <a:p>
            <a:r>
              <a:rPr lang="ru-RU" dirty="0" smtClean="0"/>
              <a:t>И. С.Тургенев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     Миша пришёл к Маше домой. Миша  попросил у Маши тетрадь. В тетради было записано домашнее задание. Задание было сложным.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202</Words>
  <PresentationFormat>Экран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Лингвистический эксперимент</vt:lpstr>
      <vt:lpstr>Слайд 4</vt:lpstr>
      <vt:lpstr>Слайд 5</vt:lpstr>
      <vt:lpstr>Лингвистическая сказка</vt:lpstr>
      <vt:lpstr>Выписать все местоимения, определить разряд</vt:lpstr>
      <vt:lpstr>Слайд 8</vt:lpstr>
      <vt:lpstr>Слайд 9</vt:lpstr>
      <vt:lpstr>Слайд 10</vt:lpstr>
      <vt:lpstr>10 б.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Астафьев Виктор Петрович</dc:title>
  <cp:lastModifiedBy>rimskaya</cp:lastModifiedBy>
  <cp:revision>16</cp:revision>
  <dcterms:modified xsi:type="dcterms:W3CDTF">2023-04-28T05:23:00Z</dcterms:modified>
</cp:coreProperties>
</file>