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327" r:id="rId2"/>
    <p:sldId id="257" r:id="rId3"/>
    <p:sldId id="304" r:id="rId4"/>
    <p:sldId id="258" r:id="rId5"/>
    <p:sldId id="276" r:id="rId6"/>
    <p:sldId id="266" r:id="rId7"/>
    <p:sldId id="330" r:id="rId8"/>
    <p:sldId id="331" r:id="rId9"/>
    <p:sldId id="271" r:id="rId10"/>
    <p:sldId id="324" r:id="rId11"/>
    <p:sldId id="332" r:id="rId12"/>
    <p:sldId id="314" r:id="rId13"/>
    <p:sldId id="329" r:id="rId14"/>
    <p:sldId id="25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E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77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1285860"/>
            <a:ext cx="7272334" cy="2786081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 </a:t>
            </a:r>
            <a:br>
              <a:rPr lang="ru-RU" sz="4000" dirty="0" smtClean="0"/>
            </a:br>
            <a:r>
              <a:rPr lang="ru-RU" sz="3600" b="1" dirty="0" smtClean="0">
                <a:solidFill>
                  <a:srgbClr val="C00000"/>
                </a:solidFill>
              </a:rPr>
              <a:t>Творческая мастерская 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«Песочные чудеса»: воспитание и развитие младших школьников </a:t>
            </a: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в </a:t>
            </a:r>
            <a:r>
              <a:rPr lang="ru-RU" sz="3600" b="1" dirty="0" smtClean="0">
                <a:solidFill>
                  <a:srgbClr val="C00000"/>
                </a:solidFill>
              </a:rPr>
              <a:t>свете требований ФГОС НОО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4643446"/>
            <a:ext cx="6400800" cy="785818"/>
          </a:xfrm>
        </p:spPr>
        <p:txBody>
          <a:bodyPr>
            <a:normAutofit/>
          </a:bodyPr>
          <a:lstStyle/>
          <a:p>
            <a:pPr algn="r" fontAlgn="base"/>
            <a:r>
              <a:rPr lang="ru-RU" sz="2000" b="1" dirty="0" smtClean="0">
                <a:solidFill>
                  <a:schemeClr val="tx1"/>
                </a:solidFill>
              </a:rPr>
              <a:t>Новикова</a:t>
            </a:r>
            <a:r>
              <a:rPr lang="en-US" sz="2000" b="1" dirty="0" smtClean="0">
                <a:solidFill>
                  <a:schemeClr val="tx1"/>
                </a:solidFill>
              </a:rPr>
              <a:t> </a:t>
            </a:r>
            <a:r>
              <a:rPr lang="ru-RU" sz="2000" b="1" dirty="0" smtClean="0">
                <a:solidFill>
                  <a:schemeClr val="tx1"/>
                </a:solidFill>
              </a:rPr>
              <a:t> Наталья Анатольевна,  </a:t>
            </a:r>
          </a:p>
          <a:p>
            <a:pPr algn="r" fontAlgn="base"/>
            <a:r>
              <a:rPr lang="ru-RU" sz="2000" b="1" dirty="0" smtClean="0">
                <a:solidFill>
                  <a:schemeClr val="tx1"/>
                </a:solidFill>
              </a:rPr>
              <a:t>учитель начальных классов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285728"/>
            <a:ext cx="73581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МАОУ Образовательный центр – гимназия № 6 «Горностай»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43372" y="5857892"/>
            <a:ext cx="1686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г. Новосибирск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Жили-были дед да баба.</a:t>
            </a:r>
            <a:br>
              <a:rPr lang="ru-RU" sz="3200" b="1" dirty="0" smtClean="0"/>
            </a:br>
            <a:r>
              <a:rPr lang="ru-RU" sz="3200" b="1" dirty="0" smtClean="0"/>
              <a:t>Иллюстрируем русские народные сказки.</a:t>
            </a:r>
            <a:endParaRPr lang="ru-RU" sz="3200" b="1" dirty="0"/>
          </a:p>
        </p:txBody>
      </p:sp>
      <p:pic>
        <p:nvPicPr>
          <p:cNvPr id="5122" name="Picture 2" descr="D:\ПЕСОК_работы детей_1\П_дед_баба\1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357298"/>
            <a:ext cx="7072362" cy="468091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929190" y="6215082"/>
            <a:ext cx="3214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Работа ученицы 2 класса</a:t>
            </a:r>
            <a:endParaRPr lang="ru-RU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3978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Герои сказок А.С. Пушкина.</a:t>
            </a:r>
            <a:br>
              <a:rPr lang="ru-RU" sz="3200" b="1" dirty="0" smtClean="0"/>
            </a:br>
            <a:r>
              <a:rPr lang="ru-RU" sz="3200" b="1" dirty="0" smtClean="0"/>
              <a:t>Иллюстрируем любимые сказки.</a:t>
            </a:r>
            <a:endParaRPr lang="ru-RU" sz="32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143504" y="5357826"/>
            <a:ext cx="32146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Портрет А.С. Пушкина.</a:t>
            </a:r>
          </a:p>
          <a:p>
            <a:r>
              <a:rPr lang="ru-RU" sz="2000" dirty="0" smtClean="0"/>
              <a:t>Работа ученицы 2 класса.</a:t>
            </a:r>
            <a:endParaRPr lang="ru-RU" sz="2000" dirty="0"/>
          </a:p>
        </p:txBody>
      </p:sp>
      <p:pic>
        <p:nvPicPr>
          <p:cNvPr id="3074" name="Picture 2" descr="D:\1_ШР_ЛДП фотки работ_21-22\6 июня_Пушкин АС\1_Пушкин_Лемская Лера.jpg"/>
          <p:cNvPicPr>
            <a:picLocks noChangeAspect="1" noChangeArrowheads="1"/>
          </p:cNvPicPr>
          <p:nvPr/>
        </p:nvPicPr>
        <p:blipFill>
          <a:blip r:embed="rId2" cstate="print"/>
          <a:srcRect t="7692"/>
          <a:stretch>
            <a:fillRect/>
          </a:stretch>
        </p:blipFill>
        <p:spPr bwMode="auto">
          <a:xfrm>
            <a:off x="5000628" y="1071546"/>
            <a:ext cx="3450120" cy="4000528"/>
          </a:xfrm>
          <a:prstGeom prst="rect">
            <a:avLst/>
          </a:prstGeom>
          <a:noFill/>
        </p:spPr>
      </p:pic>
      <p:pic>
        <p:nvPicPr>
          <p:cNvPr id="7" name="Picture 3" descr="D:\1_ШР_ЛДП фотки работ_21-22\6 июня_Пушкин АС\дуб у Лукоморья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071546"/>
            <a:ext cx="2969895" cy="402431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00100" y="5214950"/>
            <a:ext cx="321467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«У Лукоморья дуб зелёный.</a:t>
            </a:r>
          </a:p>
          <a:p>
            <a:r>
              <a:rPr lang="ru-RU" dirty="0" smtClean="0"/>
              <a:t>Златая цепь на дубе том.</a:t>
            </a:r>
          </a:p>
          <a:p>
            <a:r>
              <a:rPr lang="ru-RU" dirty="0" smtClean="0"/>
              <a:t>И днём, и ночью кот учёный</a:t>
            </a:r>
          </a:p>
          <a:p>
            <a:r>
              <a:rPr lang="ru-RU" dirty="0" smtClean="0"/>
              <a:t>Всё ходит по цепи кругом.</a:t>
            </a:r>
          </a:p>
          <a:p>
            <a:r>
              <a:rPr lang="ru-RU" sz="1600" dirty="0" smtClean="0"/>
              <a:t>               Работа ученика 2 класса.</a:t>
            </a:r>
            <a:endParaRPr lang="ru-RU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643042" y="214290"/>
            <a:ext cx="60722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3200" b="1" dirty="0" smtClean="0"/>
              <a:t>12 апреля – день космонавтики</a:t>
            </a:r>
          </a:p>
          <a:p>
            <a:pPr lvl="0">
              <a:spcBef>
                <a:spcPct val="0"/>
              </a:spcBef>
              <a:defRPr/>
            </a:pPr>
            <a:endParaRPr lang="ru-RU" sz="3200" b="1" dirty="0" smtClean="0"/>
          </a:p>
        </p:txBody>
      </p:sp>
      <p:pic>
        <p:nvPicPr>
          <p:cNvPr id="6146" name="Picture 2" descr="D:\ПЕСОК_работы детей_1\П_космос\2к_Морозова Полина.jpg"/>
          <p:cNvPicPr>
            <a:picLocks noChangeAspect="1" noChangeArrowheads="1"/>
          </p:cNvPicPr>
          <p:nvPr/>
        </p:nvPicPr>
        <p:blipFill>
          <a:blip r:embed="rId2" cstate="print"/>
          <a:srcRect b="4720"/>
          <a:stretch>
            <a:fillRect/>
          </a:stretch>
        </p:blipFill>
        <p:spPr bwMode="auto">
          <a:xfrm>
            <a:off x="214282" y="857232"/>
            <a:ext cx="4727208" cy="4214842"/>
          </a:xfrm>
          <a:prstGeom prst="rect">
            <a:avLst/>
          </a:prstGeom>
          <a:noFill/>
        </p:spPr>
      </p:pic>
      <p:pic>
        <p:nvPicPr>
          <p:cNvPr id="6147" name="Picture 3" descr="D:\ПЕСОК_работы детей_1\П_космос\2к Марика.jpg"/>
          <p:cNvPicPr>
            <a:picLocks noChangeAspect="1" noChangeArrowheads="1"/>
          </p:cNvPicPr>
          <p:nvPr/>
        </p:nvPicPr>
        <p:blipFill>
          <a:blip r:embed="rId3" cstate="print"/>
          <a:srcRect b="3278"/>
          <a:stretch>
            <a:fillRect/>
          </a:stretch>
        </p:blipFill>
        <p:spPr bwMode="auto">
          <a:xfrm>
            <a:off x="5286380" y="785794"/>
            <a:ext cx="3440309" cy="428628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500694" y="5429264"/>
            <a:ext cx="3214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Работы ученика 2 класса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5429264"/>
            <a:ext cx="3214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Работы ученицы 1 класса</a:t>
            </a:r>
            <a:endParaRPr lang="ru-RU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643042" y="214290"/>
            <a:ext cx="60722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3200" b="1" dirty="0" smtClean="0"/>
              <a:t>В здоровом теле здоровый дух!</a:t>
            </a:r>
          </a:p>
          <a:p>
            <a:pPr lvl="0">
              <a:spcBef>
                <a:spcPct val="0"/>
              </a:spcBef>
              <a:defRPr/>
            </a:pPr>
            <a:endParaRPr lang="ru-RU" sz="3200" b="1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5072066" y="6072206"/>
            <a:ext cx="34290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Работы учеников 1 класса</a:t>
            </a:r>
            <a:endParaRPr lang="ru-RU" sz="2000" dirty="0"/>
          </a:p>
        </p:txBody>
      </p:sp>
      <p:pic>
        <p:nvPicPr>
          <p:cNvPr id="6" name="Picture 5" descr="D:\ПЕСОК_работы детей\П_человек\3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4513039" cy="4572032"/>
          </a:xfrm>
          <a:prstGeom prst="rect">
            <a:avLst/>
          </a:prstGeom>
          <a:noFill/>
        </p:spPr>
      </p:pic>
      <p:pic>
        <p:nvPicPr>
          <p:cNvPr id="7170" name="Picture 2" descr="D:\ПЕСОК_работы детей_1\П_человек\3 (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357298"/>
            <a:ext cx="3250626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715404" cy="1071546"/>
          </a:xfrm>
        </p:spPr>
        <p:txBody>
          <a:bodyPr>
            <a:noAutofit/>
          </a:bodyPr>
          <a:lstStyle/>
          <a:p>
            <a:pPr lvl="0"/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Результаты работы к</a:t>
            </a:r>
            <a:r>
              <a:rPr lang="ru-RU" sz="3200" b="1" dirty="0" smtClean="0">
                <a:ea typeface="Calibri" pitchFamily="34" charset="0"/>
                <a:cs typeface="Times New Roman" pitchFamily="18" charset="0"/>
              </a:rPr>
              <a:t>урса внеурочной деятельности «Песочные чудеса» </a:t>
            </a:r>
            <a:r>
              <a:rPr lang="ru-RU" sz="3200" b="1" dirty="0" smtClean="0">
                <a:cs typeface="Arial" pitchFamily="34" charset="0"/>
              </a:rPr>
              <a:t/>
            </a:r>
            <a:br>
              <a:rPr lang="ru-RU" sz="3200" b="1" dirty="0" smtClean="0">
                <a:cs typeface="Arial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42910" y="1571613"/>
            <a:ext cx="764386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 bmk="_GoBack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повышение творческого потенциала школьников; </a:t>
            </a:r>
            <a:endParaRPr kumimoji="0" lang="ru-RU" b="0" i="0" u="none" strike="noStrike" cap="none" normalizeH="0" baseline="0" dirty="0" smtClean="0" bmk="_GoBack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 bmk="_GoBack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развитие мелкой моторики, фантазии, творческих способностей, образного мышления обучающихся; </a:t>
            </a:r>
            <a:endParaRPr kumimoji="0" lang="ru-RU" b="0" i="0" u="none" strike="noStrike" cap="none" normalizeH="0" baseline="0" dirty="0" smtClean="0" bmk="_GoBack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 bmk="_GoBack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улучшение общего эмоционального состояния учеников;  </a:t>
            </a:r>
            <a:endParaRPr kumimoji="0" lang="ru-RU" b="0" i="0" u="none" strike="noStrike" cap="none" normalizeH="0" baseline="0" dirty="0" smtClean="0" bmk="_GoBack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 bmk="_GoBack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повышение самооценки и уверенности в себе; </a:t>
            </a:r>
            <a:endParaRPr kumimoji="0" lang="ru-RU" b="0" i="0" u="none" strike="noStrike" cap="none" normalizeH="0" baseline="0" dirty="0" smtClean="0" bmk="_GoBack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 bmk="_GoBack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улучшение взаимоотношений со сверстниками; </a:t>
            </a:r>
            <a:endParaRPr kumimoji="0" lang="ru-RU" b="0" i="0" u="none" strike="noStrike" cap="none" normalizeH="0" baseline="0" dirty="0" smtClean="0" bmk="_GoBack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 bmk="_GoBack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формирование коммуникативных навыков сотрудничества в общении со сверстниками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3929066"/>
            <a:ext cx="75009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ea typeface="Calibri" pitchFamily="34" charset="0"/>
                <a:cs typeface="Times New Roman" pitchFamily="18" charset="0"/>
              </a:rPr>
              <a:t>Правильно организованная система внеурочной деятельности представляет собой ту сферу, в условиях которой можно максимально развить или сформировать познавательные потребности и способности каждого учащегося, обеспечить воспитание свободной личности. </a:t>
            </a:r>
            <a:endParaRPr lang="ru-RU" i="1" dirty="0" smtClean="0"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ea typeface="Calibri" pitchFamily="34" charset="0"/>
                <a:cs typeface="Times New Roman" pitchFamily="18" charset="0"/>
              </a:rPr>
              <a:t>Внеурочные занятия по курсу «Песочные чудеса» направляют свою деятельность на каждого ученика, чтобы он мог ощутить свою уникальность и востребованность.</a:t>
            </a:r>
            <a:endParaRPr lang="ru-RU" i="1" dirty="0" smtClean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0"/>
            <a:ext cx="8501122" cy="100010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Воспитание любви к животным.</a:t>
            </a:r>
            <a:br>
              <a:rPr lang="ru-RU" sz="3600" b="1" dirty="0" smtClean="0"/>
            </a:br>
            <a:r>
              <a:rPr lang="ru-RU" sz="3600" b="1" dirty="0" smtClean="0"/>
              <a:t>Наши домашние питомцы.</a:t>
            </a:r>
            <a:br>
              <a:rPr lang="ru-RU" sz="36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7" name="Picture 3" descr="D:\ПЕСОК_работы детей_1\кошки\3 (14).jpg"/>
          <p:cNvPicPr>
            <a:picLocks noChangeAspect="1" noChangeArrowheads="1"/>
          </p:cNvPicPr>
          <p:nvPr/>
        </p:nvPicPr>
        <p:blipFill>
          <a:blip r:embed="rId2" cstate="print"/>
          <a:srcRect b="21212"/>
          <a:stretch>
            <a:fillRect/>
          </a:stretch>
        </p:blipFill>
        <p:spPr bwMode="auto">
          <a:xfrm>
            <a:off x="4714876" y="1207448"/>
            <a:ext cx="4045162" cy="3650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D:\ПЕСОК_работы детей_1\бегемот еж мышь\3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736"/>
            <a:ext cx="4153209" cy="321471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1472" y="4857760"/>
            <a:ext cx="3571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Рисунок ученика 1 класса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429256" y="5072074"/>
            <a:ext cx="30382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Рисунок ученицы 2 класса</a:t>
            </a: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ПЕСОК_работы детей\животные\черепаха кит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643050"/>
            <a:ext cx="4929222" cy="2895524"/>
          </a:xfrm>
          <a:prstGeom prst="rect">
            <a:avLst/>
          </a:prstGeom>
          <a:noFill/>
        </p:spPr>
      </p:pic>
      <p:pic>
        <p:nvPicPr>
          <p:cNvPr id="2054" name="Picture 6" descr="D:\ПЕСОК_работы детей\животные\1_з (1).jpg"/>
          <p:cNvPicPr>
            <a:picLocks noChangeAspect="1" noChangeArrowheads="1"/>
          </p:cNvPicPr>
          <p:nvPr/>
        </p:nvPicPr>
        <p:blipFill>
          <a:blip r:embed="rId3" cstate="print"/>
          <a:srcRect t="15625" r="6975" b="4166"/>
          <a:stretch>
            <a:fillRect/>
          </a:stretch>
        </p:blipFill>
        <p:spPr bwMode="auto">
          <a:xfrm>
            <a:off x="500034" y="1571612"/>
            <a:ext cx="2780222" cy="3000396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28596" y="0"/>
            <a:ext cx="8501122" cy="1000108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Воспитание любви к животным.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Наши соседи по планете. </a:t>
            </a:r>
            <a:br>
              <a:rPr kumimoji="0" lang="ru-RU" sz="1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4857760"/>
            <a:ext cx="3143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Рисунок ученицы 1 класса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86314" y="4857760"/>
            <a:ext cx="3143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Рисунок ученика 2 класса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93978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Воспитание любви к родному краю</a:t>
            </a:r>
            <a:endParaRPr lang="ru-RU" sz="3200" dirty="0"/>
          </a:p>
        </p:txBody>
      </p:sp>
      <p:pic>
        <p:nvPicPr>
          <p:cNvPr id="2050" name="Picture 2" descr="D:\ПЕСОК_работы детей_1\дома_деревня_город\3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142984"/>
            <a:ext cx="5936315" cy="464347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14810" y="5929330"/>
            <a:ext cx="3143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Рисунок ученика 2 класса</a:t>
            </a: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/>
              <a:t>Воспитание любви к родному краю.</a:t>
            </a:r>
            <a:br>
              <a:rPr lang="ru-RU" sz="3200" b="1" dirty="0" smtClean="0"/>
            </a:br>
            <a:r>
              <a:rPr lang="ru-RU" sz="3200" b="1" dirty="0" smtClean="0"/>
              <a:t>Животные нашего зоопарка.</a:t>
            </a:r>
            <a:br>
              <a:rPr lang="ru-RU" sz="3200" b="1" dirty="0" smtClean="0"/>
            </a:br>
            <a:endParaRPr lang="ru-RU" sz="3200" b="1" dirty="0"/>
          </a:p>
        </p:txBody>
      </p:sp>
      <p:pic>
        <p:nvPicPr>
          <p:cNvPr id="3" name="Picture 2" descr="D:\ПЕСОК_работы детей_1\животные\черепаха 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214422"/>
            <a:ext cx="6326667" cy="485405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00562" y="6215082"/>
            <a:ext cx="3143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Рисунок ученицы 2 класса</a:t>
            </a:r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 fontScale="90000"/>
          </a:bodyPr>
          <a:lstStyle/>
          <a:p>
            <a:pPr lvl="0"/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3100" b="1" dirty="0" smtClean="0"/>
              <a:t>Воспитание уважительного отношения к истории родной страны, уважительного отношения к взрослым.</a:t>
            </a:r>
            <a:br>
              <a:rPr lang="ru-RU" sz="3100" b="1" dirty="0" smtClean="0"/>
            </a:br>
            <a:r>
              <a:rPr lang="ru-RU" sz="2700" b="1" dirty="0" smtClean="0"/>
              <a:t>Поздравление с Днём защитника Отечества.</a:t>
            </a:r>
            <a:endParaRPr lang="ru-RU" sz="31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6143644"/>
            <a:ext cx="3214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Работа ученицы 1 класса</a:t>
            </a:r>
            <a:endParaRPr lang="ru-RU" sz="2000" dirty="0"/>
          </a:p>
        </p:txBody>
      </p:sp>
      <p:pic>
        <p:nvPicPr>
          <p:cNvPr id="1026" name="Picture 2" descr="D:\ПЕСОК_работы детей_3\военная техника\1_З (1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3395822" cy="458694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786314" y="6143644"/>
            <a:ext cx="3214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Работа ученицы 2 класса</a:t>
            </a:r>
            <a:endParaRPr lang="ru-RU" sz="2000" dirty="0"/>
          </a:p>
        </p:txBody>
      </p:sp>
      <p:pic>
        <p:nvPicPr>
          <p:cNvPr id="1029" name="Picture 5" descr="D:\ПЕСОК_работы детей_3\военная техника\20200221_123120-1.jpg"/>
          <p:cNvPicPr>
            <a:picLocks noChangeAspect="1" noChangeArrowheads="1"/>
          </p:cNvPicPr>
          <p:nvPr/>
        </p:nvPicPr>
        <p:blipFill>
          <a:blip r:embed="rId3" cstate="print"/>
          <a:srcRect b="23880"/>
          <a:stretch>
            <a:fillRect/>
          </a:stretch>
        </p:blipFill>
        <p:spPr bwMode="auto">
          <a:xfrm>
            <a:off x="4500562" y="1500174"/>
            <a:ext cx="3869858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 fontScale="90000"/>
          </a:bodyPr>
          <a:lstStyle/>
          <a:p>
            <a:pPr lvl="0"/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3100" b="1" dirty="0" smtClean="0"/>
              <a:t>Воспитание уважительного отношения к взрослым.</a:t>
            </a:r>
            <a:br>
              <a:rPr lang="ru-RU" sz="3100" b="1" dirty="0" smtClean="0"/>
            </a:br>
            <a:r>
              <a:rPr lang="ru-RU" sz="2700" b="1" dirty="0" smtClean="0"/>
              <a:t>Поздравление классного руководителя с днём рождения.</a:t>
            </a:r>
            <a:endParaRPr lang="ru-RU" sz="3100" dirty="0"/>
          </a:p>
        </p:txBody>
      </p:sp>
      <p:pic>
        <p:nvPicPr>
          <p:cNvPr id="13313" name="Picture 1" descr="D:\ПЕСОК_работы детей\П_Винни_Пух\2 (26).jpg"/>
          <p:cNvPicPr>
            <a:picLocks noChangeAspect="1" noChangeArrowheads="1"/>
          </p:cNvPicPr>
          <p:nvPr/>
        </p:nvPicPr>
        <p:blipFill>
          <a:blip r:embed="rId2" cstate="print"/>
          <a:srcRect l="7031" r="18750"/>
          <a:stretch>
            <a:fillRect/>
          </a:stretch>
        </p:blipFill>
        <p:spPr bwMode="auto">
          <a:xfrm>
            <a:off x="1643041" y="1428736"/>
            <a:ext cx="6126843" cy="464347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6215082"/>
            <a:ext cx="3214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Работа ученицы 2 класса</a:t>
            </a:r>
            <a:endParaRPr lang="ru-RU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 fontScale="90000"/>
          </a:bodyPr>
          <a:lstStyle/>
          <a:p>
            <a:pPr lvl="0"/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3100" b="1" dirty="0" smtClean="0"/>
              <a:t>Воспитание уважительного отношения </a:t>
            </a:r>
            <a:br>
              <a:rPr lang="ru-RU" sz="3100" b="1" dirty="0" smtClean="0"/>
            </a:br>
            <a:r>
              <a:rPr lang="ru-RU" sz="3100" b="1" dirty="0" smtClean="0"/>
              <a:t>к традициям своего народа.</a:t>
            </a:r>
            <a:br>
              <a:rPr lang="ru-RU" sz="3100" b="1" dirty="0" smtClean="0"/>
            </a:br>
            <a:r>
              <a:rPr lang="ru-RU" sz="2700" b="1" dirty="0" smtClean="0"/>
              <a:t>Поздравительная открытка «С Новым годом».</a:t>
            </a:r>
            <a:endParaRPr lang="ru-RU" sz="31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6215082"/>
            <a:ext cx="3214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Работа ученицы 2 класса</a:t>
            </a:r>
            <a:endParaRPr lang="ru-RU" sz="2000" dirty="0"/>
          </a:p>
        </p:txBody>
      </p:sp>
      <p:pic>
        <p:nvPicPr>
          <p:cNvPr id="2050" name="Picture 2" descr="D:\ПЕСОК_работы детей_3\Снеговик\снеговик на песке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500174"/>
            <a:ext cx="6504078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298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Страницы истории прошлого.</a:t>
            </a:r>
            <a:br>
              <a:rPr lang="ru-RU" sz="3200" b="1" dirty="0" smtClean="0"/>
            </a:br>
            <a:r>
              <a:rPr lang="ru-RU" sz="3200" b="1" dirty="0" smtClean="0"/>
              <a:t>Древняя архитектура. Матушка-Русь.</a:t>
            </a: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D:\ПЕСОК_работы детей_1\замки_церкви\2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4782767" cy="4000528"/>
          </a:xfrm>
          <a:prstGeom prst="rect">
            <a:avLst/>
          </a:prstGeom>
          <a:noFill/>
        </p:spPr>
      </p:pic>
      <p:pic>
        <p:nvPicPr>
          <p:cNvPr id="4099" name="Picture 3" descr="D:\ПЕСОК_работы детей_1\замки_церкви\2(21).jpg"/>
          <p:cNvPicPr>
            <a:picLocks noChangeAspect="1" noChangeArrowheads="1"/>
          </p:cNvPicPr>
          <p:nvPr/>
        </p:nvPicPr>
        <p:blipFill>
          <a:blip r:embed="rId3" cstate="print"/>
          <a:srcRect b="19791"/>
          <a:stretch>
            <a:fillRect/>
          </a:stretch>
        </p:blipFill>
        <p:spPr bwMode="auto">
          <a:xfrm>
            <a:off x="5286380" y="1428736"/>
            <a:ext cx="3571900" cy="409303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929190" y="5715016"/>
            <a:ext cx="3214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Работы учеников 2 класса</a:t>
            </a:r>
            <a:endParaRPr lang="ru-RU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246</Words>
  <PresentationFormat>Экран (4:3)</PresentationFormat>
  <Paragraphs>49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Творческая мастерская  «Песочные чудеса»: воспитание и развитие младших школьников  в свете требований ФГОС НОО </vt:lpstr>
      <vt:lpstr>    Воспитание любви к животным. Наши домашние питомцы.   </vt:lpstr>
      <vt:lpstr>Слайд 3</vt:lpstr>
      <vt:lpstr>Воспитание любви к родному краю</vt:lpstr>
      <vt:lpstr> Воспитание любви к родному краю. Животные нашего зоопарка. </vt:lpstr>
      <vt:lpstr> Воспитание уважительного отношения к истории родной страны, уважительного отношения к взрослым. Поздравление с Днём защитника Отечества.</vt:lpstr>
      <vt:lpstr> Воспитание уважительного отношения к взрослым. Поздравление классного руководителя с днём рождения.</vt:lpstr>
      <vt:lpstr> Воспитание уважительного отношения  к традициям своего народа. Поздравительная открытка «С Новым годом».</vt:lpstr>
      <vt:lpstr>Страницы истории прошлого. Древняя архитектура. Матушка-Русь. </vt:lpstr>
      <vt:lpstr>Жили-были дед да баба. Иллюстрируем русские народные сказки.</vt:lpstr>
      <vt:lpstr>Герои сказок А.С. Пушкина. Иллюстрируем любимые сказки.</vt:lpstr>
      <vt:lpstr>Слайд 12</vt:lpstr>
      <vt:lpstr>Слайд 13</vt:lpstr>
      <vt:lpstr> Результаты работы курса внеурочной деятельности «Песочные чудеса»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МАОУ «ОЦ гимназия №6 «Горностай»  КВД «Песочные чудеса»   </dc:title>
  <dc:creator>dom</dc:creator>
  <cp:lastModifiedBy>dom</cp:lastModifiedBy>
  <cp:revision>78</cp:revision>
  <dcterms:created xsi:type="dcterms:W3CDTF">2020-11-22T09:36:22Z</dcterms:created>
  <dcterms:modified xsi:type="dcterms:W3CDTF">2023-08-18T13:51:25Z</dcterms:modified>
</cp:coreProperties>
</file>