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79" r:id="rId4"/>
    <p:sldId id="280" r:id="rId5"/>
    <p:sldId id="281" r:id="rId6"/>
    <p:sldId id="291" r:id="rId7"/>
    <p:sldId id="286" r:id="rId8"/>
    <p:sldId id="299" r:id="rId9"/>
    <p:sldId id="282" r:id="rId10"/>
    <p:sldId id="290" r:id="rId11"/>
    <p:sldId id="294" r:id="rId12"/>
    <p:sldId id="300" r:id="rId13"/>
    <p:sldId id="301" r:id="rId14"/>
    <p:sldId id="302" r:id="rId15"/>
    <p:sldId id="297" r:id="rId16"/>
    <p:sldId id="29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0" autoAdjust="0"/>
    <p:restoredTop sz="94660"/>
  </p:normalViewPr>
  <p:slideViewPr>
    <p:cSldViewPr snapToGrid="0">
      <p:cViewPr varScale="1">
        <p:scale>
          <a:sx n="71" d="100"/>
          <a:sy n="71" d="100"/>
        </p:scale>
        <p:origin x="2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8D642F-F74D-466C-85E6-679A045254FD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590C6D-EC87-41BD-800B-BD09042392E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542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642F-F74D-466C-85E6-679A045254FD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0C6D-EC87-41BD-800B-BD0904239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11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642F-F74D-466C-85E6-679A045254FD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0C6D-EC87-41BD-800B-BD0904239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001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642F-F74D-466C-85E6-679A045254FD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0C6D-EC87-41BD-800B-BD0904239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636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642F-F74D-466C-85E6-679A045254FD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0C6D-EC87-41BD-800B-BD09042392E3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613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642F-F74D-466C-85E6-679A045254FD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0C6D-EC87-41BD-800B-BD0904239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078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642F-F74D-466C-85E6-679A045254FD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0C6D-EC87-41BD-800B-BD0904239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21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642F-F74D-466C-85E6-679A045254FD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0C6D-EC87-41BD-800B-BD0904239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777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642F-F74D-466C-85E6-679A045254FD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0C6D-EC87-41BD-800B-BD0904239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63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642F-F74D-466C-85E6-679A045254FD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0C6D-EC87-41BD-800B-BD0904239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039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642F-F74D-466C-85E6-679A045254FD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0C6D-EC87-41BD-800B-BD0904239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43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B8D642F-F74D-466C-85E6-679A045254FD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7590C6D-EC87-41BD-800B-BD0904239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12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38FCE3-FFD3-4E30-B97A-6A741F5D77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686" y="0"/>
            <a:ext cx="11087100" cy="3052809"/>
          </a:xfrm>
        </p:spPr>
        <p:txBody>
          <a:bodyPr>
            <a:normAutofit/>
          </a:bodyPr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свойства Прямоугольного треугольника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A147F2-D786-4438-A390-AAEDD79D1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8399" y="3975824"/>
            <a:ext cx="5906695" cy="979951"/>
          </a:xfrm>
        </p:spPr>
        <p:txBody>
          <a:bodyPr>
            <a:normAutofit fontScale="92500" lnSpcReduction="20000"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 Токарева А.В.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BF3E9A-A472-4C7B-B060-71FE57CBD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7557" y="4955775"/>
            <a:ext cx="1816229" cy="14852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61FCB1-FF3C-4740-B691-2E883787F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84" y="1390746"/>
            <a:ext cx="2300816" cy="188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21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8D0911-3073-41C6-847E-C2C36D477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215" y="2193115"/>
            <a:ext cx="3380014" cy="43686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F4660-D5FE-4DC9-83D7-DCC532B1C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661" y="1677155"/>
            <a:ext cx="5455520" cy="43644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76ED974D-F021-4954-B2E0-B58F09D31E8A}"/>
                  </a:ext>
                </a:extLst>
              </p:cNvPr>
              <p:cNvSpPr/>
              <p:nvPr/>
            </p:nvSpPr>
            <p:spPr>
              <a:xfrm>
                <a:off x="473529" y="262533"/>
                <a:ext cx="7903028" cy="2229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Дано</a:t>
                </a:r>
                <a:r>
                  <a:rPr lang="en-US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ABC,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 = 90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Доказать</a:t>
                </a:r>
                <a:r>
                  <a:rPr lang="en-US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= 30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ru-RU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:endParaRPr lang="ru-RU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76ED974D-F021-4954-B2E0-B58F09D31E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29" y="262533"/>
                <a:ext cx="7903028" cy="2229008"/>
              </a:xfrm>
              <a:prstGeom prst="rect">
                <a:avLst/>
              </a:prstGeom>
              <a:blipFill>
                <a:blip r:embed="rId4"/>
                <a:stretch>
                  <a:fillRect l="-2778" t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2618DCFC-EC51-46BE-97E3-28D6BB336A33}"/>
                  </a:ext>
                </a:extLst>
              </p:cNvPr>
              <p:cNvSpPr/>
              <p:nvPr/>
            </p:nvSpPr>
            <p:spPr>
              <a:xfrm>
                <a:off x="5821589" y="148233"/>
                <a:ext cx="2440668" cy="9615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CB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AB</a:t>
                </a:r>
                <a:endParaRPr lang="ru-RU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2618DCFC-EC51-46BE-97E3-28D6BB336A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589" y="148233"/>
                <a:ext cx="2440668" cy="961545"/>
              </a:xfrm>
              <a:prstGeom prst="rect">
                <a:avLst/>
              </a:prstGeom>
              <a:blipFill>
                <a:blip r:embed="rId5"/>
                <a:stretch>
                  <a:fillRect l="-9000" r="-7750" b="-120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7520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D8C72121-4F34-4BAA-9733-35EB96723B4E}"/>
                  </a:ext>
                </a:extLst>
              </p:cNvPr>
              <p:cNvSpPr/>
              <p:nvPr/>
            </p:nvSpPr>
            <p:spPr>
              <a:xfrm>
                <a:off x="363348" y="577802"/>
                <a:ext cx="8503068" cy="4278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indent="17780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4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Доказательство</a:t>
                </a:r>
                <a:r>
                  <a:rPr lang="en-US" altLang="ru-RU" sz="4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 indent="17780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ru-RU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indent="17780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Рассмотрим </a:t>
                </a:r>
                <a14:m>
                  <m:oMath xmlns:m="http://schemas.openxmlformats.org/officeDocument/2006/math">
                    <m:r>
                      <a:rPr lang="ru-RU" altLang="ru-RU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ru-RU" altLang="ru-RU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ru-RU" altLang="ru-RU" sz="4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ru-RU" sz="4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</a:t>
                </a:r>
                <a:endParaRPr lang="en-US" altLang="ru-RU" sz="4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indent="17780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4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ru-RU" altLang="ru-RU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altLang="ru-RU" sz="4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ru-RU" altLang="ru-RU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ru-RU" sz="4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DB</a:t>
                </a:r>
                <a:r>
                  <a:rPr lang="ru-RU" altLang="ru-RU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 </a:t>
                </a:r>
                <a:r>
                  <a:rPr lang="ru-RU" altLang="ru-RU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altLang="ru-RU" sz="4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indent="17780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ru-RU" altLang="ru-RU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ru-RU" altLang="ru-RU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ru-RU" altLang="ru-RU" sz="36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ABD</a:t>
                </a:r>
                <a:r>
                  <a:rPr lang="ru-RU" altLang="ru-RU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равносторонний </a:t>
                </a:r>
                <a14:m>
                  <m:oMath xmlns:m="http://schemas.openxmlformats.org/officeDocument/2006/math">
                    <m:r>
                      <a:rPr lang="ru-RU" altLang="ru-RU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altLang="ru-RU" sz="4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defTabSz="914400"/>
                <a:r>
                  <a:rPr lang="ru-RU" altLang="ru-RU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∠</a:t>
                </a:r>
                <a:r>
                  <a:rPr lang="en-US" altLang="ru-RU" sz="4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ru-RU" altLang="ru-RU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=∠</a:t>
                </a:r>
                <a:r>
                  <a:rPr lang="ru-RU" altLang="ru-RU" sz="4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ru-RU" sz="4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=∠</a:t>
                </a:r>
                <a:r>
                  <a:rPr lang="en-US" altLang="ru-RU" sz="4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DAB </a:t>
                </a:r>
                <a:r>
                  <a:rPr lang="ru-RU" altLang="ru-RU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ru-RU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60°</a:t>
                </a:r>
                <a14:m>
                  <m:oMath xmlns:m="http://schemas.openxmlformats.org/officeDocument/2006/math">
                    <m:r>
                      <a:rPr lang="ru-RU" altLang="ru-RU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en-US" altLang="ru-RU" sz="4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defTabSz="914400"/>
                <a:r>
                  <a:rPr lang="ru-RU" altLang="ru-RU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∠</a:t>
                </a:r>
                <a:r>
                  <a:rPr lang="en-US" altLang="ru-RU" sz="4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CAB </a:t>
                </a:r>
                <a:r>
                  <a:rPr lang="ru-RU" altLang="ru-RU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ru-RU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r>
                  <a:rPr lang="ru-RU" altLang="ru-RU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0°</a:t>
                </a:r>
                <a:endParaRPr lang="ru-RU" altLang="ru-RU" sz="4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D8C72121-4F34-4BAA-9733-35EB96723B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48" y="577802"/>
                <a:ext cx="8503068" cy="4278094"/>
              </a:xfrm>
              <a:prstGeom prst="rect">
                <a:avLst/>
              </a:prstGeom>
              <a:blipFill>
                <a:blip r:embed="rId2"/>
                <a:stretch>
                  <a:fillRect l="-2582" t="-2564" b="-52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577753-F581-48FE-A351-B03B921AB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904" y="1328919"/>
            <a:ext cx="5686278" cy="458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87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CDE3B6-372E-45F8-8717-4B436BB9E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48343"/>
            <a:ext cx="9875520" cy="95794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задачи по готовым чертежам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4AA530B-5CCB-4ECF-AE00-FE700ED77D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233" y="2178653"/>
            <a:ext cx="3042168" cy="42858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08BB0E-E5FD-4E6E-AE3C-F91D73ED1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401" y="1306286"/>
            <a:ext cx="4974767" cy="32189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C0D8F5-7AA0-496B-9D34-7868032E6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6103" y="3174856"/>
            <a:ext cx="4999153" cy="333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82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B3059B-3565-44BA-ACA6-4030346FB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28914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C009311-7588-4CD0-8830-A37F56ADB9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56343" y="1770743"/>
                <a:ext cx="10972800" cy="4876799"/>
              </a:xfr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ru-RU" sz="3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 прямоугольном треугольнике 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  </a:t>
                </a:r>
                <a14:m>
                  <m:oMath xmlns:m="http://schemas.openxmlformats.org/officeDocument/2006/math">
                    <m:r>
                      <a:rPr lang="ru-RU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:r>
                  <a:rPr lang="ru-RU" sz="3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90</a:t>
                </a:r>
                <a14:m>
                  <m:oMath xmlns:m="http://schemas.openxmlformats.org/officeDocument/2006/math">
                    <m:r>
                      <a:rPr lang="ru-RU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ru-RU" sz="3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marL="45720" indent="0">
                  <a:buNone/>
                </a:pPr>
                <a:r>
                  <a:rPr lang="ru-RU" sz="3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  </a:t>
                </a:r>
                <a14:m>
                  <m:oMath xmlns:m="http://schemas.openxmlformats.org/officeDocument/2006/math">
                    <m:r>
                      <a:rPr lang="ru-RU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ru-RU" sz="3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 20</a:t>
                </a:r>
                <a14:m>
                  <m:oMath xmlns:m="http://schemas.openxmlformats.org/officeDocument/2006/math">
                    <m:r>
                      <a:rPr lang="ru-RU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ru-RU" sz="3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меньше, чем  </a:t>
                </a:r>
                <a14:m>
                  <m:oMath xmlns:m="http://schemas.openxmlformats.org/officeDocument/2006/math">
                    <m:r>
                      <a:rPr lang="ru-RU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3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Найдите </a:t>
                </a:r>
                <a14:m>
                  <m:oMath xmlns:m="http://schemas.openxmlformats.org/officeDocument/2006/math">
                    <m:r>
                      <a:rPr lang="ru-RU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3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3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36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C009311-7588-4CD0-8830-A37F56ADB9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6343" y="1770743"/>
                <a:ext cx="10972800" cy="4876799"/>
              </a:xfrm>
              <a:blipFill>
                <a:blip r:embed="rId2"/>
                <a:stretch>
                  <a:fillRect l="-1222" t="-31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E7E8B3-20D9-415B-AC90-385FF9748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156" y="3270373"/>
            <a:ext cx="2658086" cy="3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14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F1B55-2DE6-428D-BCFA-D706DEAA4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C4A76E-784A-4B13-B22D-F645A9FAF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Найдите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AE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EBF718-9865-42D1-B960-CF2ADCE74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762" y="2303384"/>
            <a:ext cx="5486876" cy="41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1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FF986-6315-4B45-B31C-2B280EDBC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DAC666-7A98-444F-A0EA-6F6F2CCDB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254, №255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6C3DE7-A019-4DAC-AC01-7DC02A5D7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397" y="3988527"/>
            <a:ext cx="5282960" cy="26524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49D7E3-B678-441E-854F-6105DEF35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717" y="1417189"/>
            <a:ext cx="3942683" cy="265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03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31077-92FD-4428-BA02-5EA1CFE50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C6488D-6DCC-4E66-8351-8679EDE0B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42" y="1965960"/>
            <a:ext cx="10871797" cy="42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09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20FDB466-725D-454A-9AF9-EB7560696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урока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8CE12F8D-4EE6-45CA-8787-76154339D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 и доказать свойства прямоугольного треугольника.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умения и навыки применять их к решению задач.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2653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F4FE5-0E33-47AC-918D-471AB4816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62000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Прямоугольный треугольник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38CB310-29F7-450D-AD68-86D00388DF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253"/>
          <a:stretch/>
        </p:blipFill>
        <p:spPr>
          <a:xfrm>
            <a:off x="310243" y="2215354"/>
            <a:ext cx="6319157" cy="43324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AC1A9584-4EFC-4491-B2F8-ECBDEF0BC215}"/>
                  </a:ext>
                </a:extLst>
              </p:cNvPr>
              <p:cNvSpPr/>
              <p:nvPr/>
            </p:nvSpPr>
            <p:spPr>
              <a:xfrm>
                <a:off x="5600699" y="2041072"/>
                <a:ext cx="6123215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Прямоугольный треугольник – это треугольник, в котором один из углов прямой, равен 90</a:t>
                </a:r>
                <a14:m>
                  <m:oMath xmlns:m="http://schemas.openxmlformats.org/officeDocument/2006/math">
                    <m:r>
                      <a:rPr lang="ru-RU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ru-RU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AC1A9584-4EFC-4491-B2F8-ECBDEF0BC2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699" y="2041072"/>
                <a:ext cx="6123215" cy="1569660"/>
              </a:xfrm>
              <a:prstGeom prst="rect">
                <a:avLst/>
              </a:prstGeom>
              <a:blipFill>
                <a:blip r:embed="rId3"/>
                <a:stretch>
                  <a:fillRect l="-2590" t="-5447" b="-116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4320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644CF9-DAFC-4B32-95B8-C1CDE0D5F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83557"/>
            <a:ext cx="10577649" cy="859971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прямоугольного треугольника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DE4F748E-D063-4CAD-8354-AA121EDE9AD8}"/>
                  </a:ext>
                </a:extLst>
              </p:cNvPr>
              <p:cNvSpPr/>
              <p:nvPr/>
            </p:nvSpPr>
            <p:spPr>
              <a:xfrm>
                <a:off x="4996542" y="3266807"/>
                <a:ext cx="3984171" cy="8217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ru-RU" sz="4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ru-RU" sz="4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4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ru-RU" sz="4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∠ </m:t>
                    </m:r>
                    <m:r>
                      <a:rPr lang="en-US" sz="4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ru-RU" sz="4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4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90°.</a:t>
                </a:r>
                <a:endParaRPr lang="ru-RU" sz="44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DE4F748E-D063-4CAD-8354-AA121EDE9A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542" y="3266807"/>
                <a:ext cx="3984171" cy="821700"/>
              </a:xfrm>
              <a:prstGeom prst="rect">
                <a:avLst/>
              </a:prstGeom>
              <a:blipFill>
                <a:blip r:embed="rId4"/>
                <a:stretch>
                  <a:fillRect t="-10370" r="-3369" b="-348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0E9CC04-A718-4F4E-8F51-14C5BE5D4F16}"/>
              </a:ext>
            </a:extLst>
          </p:cNvPr>
          <p:cNvSpPr/>
          <p:nvPr/>
        </p:nvSpPr>
        <p:spPr>
          <a:xfrm>
            <a:off x="3544933" y="1655003"/>
            <a:ext cx="82154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Сумма двух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острых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углов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прямоугольного треугольника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90⁰.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D0546FB-D6E0-4179-A7B4-7DC88D951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52004" y="1730829"/>
            <a:ext cx="3454582" cy="482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39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DCE4E8-5C1F-4D96-A839-B10652E57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186" y="609600"/>
            <a:ext cx="10512334" cy="592331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прямоугольного треугольника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1AAB2388-85FB-41D4-8659-DFCF6CF5D905}"/>
                  </a:ext>
                </a:extLst>
              </p:cNvPr>
              <p:cNvSpPr/>
              <p:nvPr/>
            </p:nvSpPr>
            <p:spPr>
              <a:xfrm>
                <a:off x="4254552" y="3585117"/>
                <a:ext cx="7256474" cy="20709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ru-RU" sz="4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ru-RU" sz="4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ru-RU" sz="4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4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ru-RU" sz="4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°⇒</m:t>
                    </m:r>
                    <m:r>
                      <a:rPr lang="en-US" sz="4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𝐂𝐁</m:t>
                    </m:r>
                  </m:oMath>
                </a14:m>
                <a:r>
                  <a:rPr lang="ru-RU" sz="4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4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ru-RU" sz="4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или  </a:t>
                </a:r>
                <a:endParaRPr lang="en-US" sz="4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4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</a:t>
                </a:r>
                <a:r>
                  <a:rPr lang="en-US" sz="4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ru-RU" sz="4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n-US" sz="4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CB</a:t>
                </a:r>
                <a:endParaRPr lang="ru-RU" sz="44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1AAB2388-85FB-41D4-8659-DFCF6CF5D9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552" y="3585117"/>
                <a:ext cx="7256474" cy="2070952"/>
              </a:xfrm>
              <a:prstGeom prst="rect">
                <a:avLst/>
              </a:prstGeom>
              <a:blipFill>
                <a:blip r:embed="rId2"/>
                <a:stretch>
                  <a:fillRect r="-2437" b="-12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95DA601-4D65-447C-9452-8CE12AB026AA}"/>
              </a:ext>
            </a:extLst>
          </p:cNvPr>
          <p:cNvSpPr/>
          <p:nvPr/>
        </p:nvSpPr>
        <p:spPr>
          <a:xfrm>
            <a:off x="4049486" y="1674674"/>
            <a:ext cx="7848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Катет прямоугольного треугольника, лежащий 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угла в 30</a:t>
            </a:r>
            <a:r>
              <a:rPr lang="ru-RU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равен 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половине гипотенузы.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5A28D8-ED0A-4D2F-8246-FD87097FD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15" y="1515570"/>
            <a:ext cx="3641271" cy="514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34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EF777BFA-C724-423A-A28C-FB82430B095C}"/>
                  </a:ext>
                </a:extLst>
              </p:cNvPr>
              <p:cNvSpPr/>
              <p:nvPr/>
            </p:nvSpPr>
            <p:spPr>
              <a:xfrm>
                <a:off x="366182" y="181959"/>
                <a:ext cx="8157332" cy="17227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4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Дано</a:t>
                </a:r>
                <a:r>
                  <a:rPr lang="en-US" sz="4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ABC,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 = 90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= 30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ru-RU" sz="4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4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Доказать</a:t>
                </a:r>
                <a:r>
                  <a:rPr lang="en-US" sz="4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CB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AB</a:t>
                </a:r>
                <a:endParaRPr lang="ru-RU" sz="4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EF777BFA-C724-423A-A28C-FB82430B09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82" y="181959"/>
                <a:ext cx="8157332" cy="1722779"/>
              </a:xfrm>
              <a:prstGeom prst="rect">
                <a:avLst/>
              </a:prstGeom>
              <a:blipFill>
                <a:blip r:embed="rId2"/>
                <a:stretch>
                  <a:fillRect l="-2616" t="-6383" b="-67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652567B-79C8-4DAB-9375-EA0B155F8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893" y="1609806"/>
            <a:ext cx="5322925" cy="465364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AE8BE4-6B45-4B1D-B8B3-160D18EAD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175" y="1904738"/>
            <a:ext cx="3244939" cy="452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04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9B24E7E5-7C50-439E-B998-32F7C1504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76" y="2008651"/>
            <a:ext cx="2640466" cy="10772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77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defTabSz="914400"/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                   </a:t>
            </a: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8D831DD8-17D5-460F-9E88-128888F79E92}"/>
                  </a:ext>
                </a:extLst>
              </p:cNvPr>
              <p:cNvSpPr/>
              <p:nvPr/>
            </p:nvSpPr>
            <p:spPr>
              <a:xfrm>
                <a:off x="275176" y="355880"/>
                <a:ext cx="6190628" cy="60165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indent="17780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4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Доказательство</a:t>
                </a:r>
                <a:r>
                  <a:rPr lang="en-US" altLang="ru-RU" sz="4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 indent="17780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ru-RU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indent="17780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Рассмотрим </a:t>
                </a:r>
                <a14:m>
                  <m:oMath xmlns:m="http://schemas.openxmlformats.org/officeDocument/2006/math">
                    <m:r>
                      <a:rPr lang="ru-RU" altLang="ru-RU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ru-RU" altLang="ru-RU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ru-RU" altLang="ru-RU" sz="4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ru-RU" sz="4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</a:t>
                </a:r>
                <a:r>
                  <a:rPr lang="ru-RU" altLang="ru-RU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lvl="0" indent="17780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∠</a:t>
                </a:r>
                <a:r>
                  <a:rPr lang="en-US" altLang="ru-RU" sz="4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ru-RU" altLang="ru-RU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=∠</a:t>
                </a:r>
                <a:r>
                  <a:rPr lang="ru-RU" altLang="ru-RU" sz="4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ru-RU" sz="4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=∠</a:t>
                </a:r>
                <a:r>
                  <a:rPr lang="en-US" altLang="ru-RU" sz="4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DAB </a:t>
                </a:r>
                <a:r>
                  <a:rPr lang="ru-RU" altLang="ru-RU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ru-RU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60° </a:t>
                </a:r>
                <a14:m>
                  <m:oMath xmlns:m="http://schemas.openxmlformats.org/officeDocument/2006/math">
                    <m:r>
                      <a:rPr lang="ru-RU" altLang="ru-RU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altLang="ru-RU" sz="4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defTabSz="914400"/>
                <a:r>
                  <a:rPr lang="ru-RU" altLang="ru-RU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ru-RU" altLang="ru-RU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ru-RU" altLang="ru-RU" sz="36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ABD</a:t>
                </a:r>
                <a:r>
                  <a:rPr lang="ru-RU" altLang="ru-RU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равносторонний </a:t>
                </a:r>
                <a14:m>
                  <m:oMath xmlns:m="http://schemas.openxmlformats.org/officeDocument/2006/math">
                    <m:r>
                      <a:rPr lang="ru-RU" altLang="ru-RU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altLang="ru-RU" sz="4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defTabSz="914400"/>
                <a:r>
                  <a:rPr lang="ru-RU" altLang="ru-RU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 </a:t>
                </a:r>
                <a:r>
                  <a:rPr lang="ru-RU" altLang="ru-RU" sz="4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ru-RU" altLang="ru-RU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altLang="ru-RU" sz="4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ru-RU" altLang="ru-RU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ru-RU" sz="4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DB</a:t>
                </a:r>
                <a:r>
                  <a:rPr lang="ru-RU" altLang="ru-RU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 </a:t>
                </a:r>
                <a:r>
                  <a:rPr lang="ru-RU" altLang="ru-RU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</m:oMath>
                </a14:m>
                <a:endParaRPr lang="ru-RU" altLang="ru-RU" sz="4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defTabSz="914400"/>
                <a:r>
                  <a:rPr lang="en-US" altLang="ru-RU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ru-RU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ru-RU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DB </a:t>
                </a:r>
              </a:p>
              <a:p>
                <a:pPr lvl="0" defTabSz="914400"/>
                <a:r>
                  <a:rPr lang="en-US" altLang="ru-RU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ru-RU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ru-RU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</a:t>
                </a:r>
                <a:endParaRPr lang="ru-RU" altLang="ru-RU" sz="4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defTabSz="914400"/>
                <a:endParaRPr lang="ru-RU" sz="4000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8D831DD8-17D5-460F-9E88-128888F79E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76" y="355880"/>
                <a:ext cx="6190628" cy="6016519"/>
              </a:xfrm>
              <a:prstGeom prst="rect">
                <a:avLst/>
              </a:prstGeom>
              <a:blipFill>
                <a:blip r:embed="rId2"/>
                <a:stretch>
                  <a:fillRect l="-3445" t="-1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C47D31-1E8F-499B-91D5-2C8A4EF98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302" y="1207935"/>
            <a:ext cx="5349522" cy="496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05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BF74B-6400-4077-82D7-84470A017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5" y="297113"/>
            <a:ext cx="11277600" cy="82510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задачи по готовым чертежам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6AF3D9E-0DAF-45DD-AE00-B37C8B49A7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6436" y="978439"/>
            <a:ext cx="5383235" cy="26154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A3F354-9CEB-40E8-944D-72C2C7E4E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527" y="3750679"/>
            <a:ext cx="4432967" cy="27986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44096C-1189-4F9C-AA2D-E576F8029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046" y="1210107"/>
            <a:ext cx="3097036" cy="47674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38D714-AC11-466E-8C15-01CCAA755D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227" y="2286144"/>
            <a:ext cx="3115326" cy="44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74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466C05-F895-4360-9914-DF1C46F96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10515600" cy="481239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прямоугольного треугольника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9F12638A-4441-4917-A509-1EA42B86F2AE}"/>
                  </a:ext>
                </a:extLst>
              </p:cNvPr>
              <p:cNvSpPr/>
              <p:nvPr/>
            </p:nvSpPr>
            <p:spPr>
              <a:xfrm>
                <a:off x="4601635" y="3847864"/>
                <a:ext cx="6416885" cy="12133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CB</a:t>
                </a:r>
                <a:r>
                  <a:rPr lang="ru-RU" sz="4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4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ru-RU" sz="4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ru-RU" sz="4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 ∠</m:t>
                    </m:r>
                    <m:r>
                      <a:rPr lang="ru-RU" sz="4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ru-RU" sz="4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4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ru-RU" sz="4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ru-RU" sz="44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9F12638A-4441-4917-A509-1EA42B86F2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635" y="3847864"/>
                <a:ext cx="6416885" cy="1213345"/>
              </a:xfrm>
              <a:prstGeom prst="rect">
                <a:avLst/>
              </a:prstGeom>
              <a:blipFill>
                <a:blip r:embed="rId2"/>
                <a:stretch>
                  <a:fillRect l="-3894" b="-110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Объект 6">
            <a:extLst>
              <a:ext uri="{FF2B5EF4-FFF2-40B4-BE49-F238E27FC236}">
                <a16:creationId xmlns:a16="http://schemas.microsoft.com/office/drawing/2014/main" id="{4AC890C8-79E9-42D1-B6A3-5A9B28E86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4942" y="1409700"/>
            <a:ext cx="8567057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Если </a:t>
            </a:r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катет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прямоугольного треугольника равен </a:t>
            </a:r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половине гипотенузы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угол, лежащий против этого катета, равен 30</a:t>
            </a:r>
            <a:r>
              <a:rPr lang="ru-RU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AFC0234-9F93-42A7-BAD0-9D51911FE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-98425"/>
            <a:ext cx="2286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15143F4-19C6-45CF-953D-E3AE2C56D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53975"/>
            <a:ext cx="2286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32C4BD6-78AB-4C87-ADFD-0837A2BC0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206375"/>
            <a:ext cx="2286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DA9B08-D9E9-4CEA-A71A-F3ABD1E4A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368" y="1861457"/>
            <a:ext cx="3385875" cy="46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8297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1527</TotalTime>
  <Words>333</Words>
  <Application>Microsoft Office PowerPoint</Application>
  <PresentationFormat>Широкоэкранный</PresentationFormat>
  <Paragraphs>50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Corbel</vt:lpstr>
      <vt:lpstr>Times New Roman</vt:lpstr>
      <vt:lpstr>Базис</vt:lpstr>
      <vt:lpstr>Основные свойства Прямоугольного треугольника</vt:lpstr>
      <vt:lpstr>Цели урока</vt:lpstr>
      <vt:lpstr>Прямоугольный треугольник</vt:lpstr>
      <vt:lpstr>Свойства прямоугольного треугольника</vt:lpstr>
      <vt:lpstr>Свойства прямоугольного треугольника</vt:lpstr>
      <vt:lpstr>Презентация PowerPoint</vt:lpstr>
      <vt:lpstr>Презентация PowerPoint</vt:lpstr>
      <vt:lpstr>Решите задачи по готовым чертежам</vt:lpstr>
      <vt:lpstr>Свойства прямоугольного треугольника</vt:lpstr>
      <vt:lpstr>Презентация PowerPoint</vt:lpstr>
      <vt:lpstr>Презентация PowerPoint</vt:lpstr>
      <vt:lpstr>Решите задачи по готовым чертежам</vt:lpstr>
      <vt:lpstr>Задача 1</vt:lpstr>
      <vt:lpstr>Задача 2</vt:lpstr>
      <vt:lpstr>Домашнее задание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24</cp:revision>
  <dcterms:created xsi:type="dcterms:W3CDTF">2023-02-17T14:08:33Z</dcterms:created>
  <dcterms:modified xsi:type="dcterms:W3CDTF">2023-06-01T08:18:24Z</dcterms:modified>
</cp:coreProperties>
</file>